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E49A442-D8BD-4B31-92AA-68800DFEF795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E3DF545-1C64-4F27-8BBE-5CFC6A8F3CE6}">
      <dgm:prSet phldrT="[Text]"/>
      <dgm:spPr/>
      <dgm:t>
        <a:bodyPr/>
        <a:lstStyle/>
        <a:p>
          <a:r>
            <a:rPr lang="cs-CZ" dirty="0" smtClean="0"/>
            <a:t>Přímé daně</a:t>
          </a:r>
          <a:endParaRPr lang="cs-CZ" dirty="0"/>
        </a:p>
      </dgm:t>
    </dgm:pt>
    <dgm:pt modelId="{3061566C-7B46-4225-B68B-9C4CBC9CD9F7}" type="parTrans" cxnId="{ECC7A689-20EB-4CB1-80E1-690256D1FE75}">
      <dgm:prSet/>
      <dgm:spPr/>
      <dgm:t>
        <a:bodyPr/>
        <a:lstStyle/>
        <a:p>
          <a:endParaRPr lang="cs-CZ"/>
        </a:p>
      </dgm:t>
    </dgm:pt>
    <dgm:pt modelId="{6CF791B3-6CB2-4ABE-8FD5-438A015F215F}" type="sibTrans" cxnId="{ECC7A689-20EB-4CB1-80E1-690256D1FE75}">
      <dgm:prSet/>
      <dgm:spPr/>
      <dgm:t>
        <a:bodyPr/>
        <a:lstStyle/>
        <a:p>
          <a:endParaRPr lang="cs-CZ"/>
        </a:p>
      </dgm:t>
    </dgm:pt>
    <dgm:pt modelId="{2D3460AA-40D6-4CE3-A6D2-792F475FF20E}">
      <dgm:prSet phldrT="[Text]"/>
      <dgm:spPr/>
      <dgm:t>
        <a:bodyPr/>
        <a:lstStyle/>
        <a:p>
          <a:r>
            <a:rPr lang="cs-CZ" dirty="0" smtClean="0"/>
            <a:t>Daň z příjmu FO a PO</a:t>
          </a:r>
          <a:endParaRPr lang="cs-CZ" dirty="0"/>
        </a:p>
      </dgm:t>
    </dgm:pt>
    <dgm:pt modelId="{A73B7830-2453-4911-9489-1EA2B799B77B}" type="parTrans" cxnId="{1EAA338C-334F-461E-8B5E-3048D4F8B610}">
      <dgm:prSet/>
      <dgm:spPr/>
      <dgm:t>
        <a:bodyPr/>
        <a:lstStyle/>
        <a:p>
          <a:endParaRPr lang="cs-CZ"/>
        </a:p>
      </dgm:t>
    </dgm:pt>
    <dgm:pt modelId="{C9A3D92D-6328-46B2-ABA6-1ECD803C72A9}" type="sibTrans" cxnId="{1EAA338C-334F-461E-8B5E-3048D4F8B610}">
      <dgm:prSet/>
      <dgm:spPr/>
      <dgm:t>
        <a:bodyPr/>
        <a:lstStyle/>
        <a:p>
          <a:endParaRPr lang="cs-CZ"/>
        </a:p>
      </dgm:t>
    </dgm:pt>
    <dgm:pt modelId="{2358E9D1-6987-41F6-B965-FB84388B9F9B}">
      <dgm:prSet phldrT="[Text]"/>
      <dgm:spPr/>
      <dgm:t>
        <a:bodyPr/>
        <a:lstStyle/>
        <a:p>
          <a:r>
            <a:rPr lang="cs-CZ" dirty="0" smtClean="0"/>
            <a:t>Daň silniční</a:t>
          </a:r>
          <a:endParaRPr lang="cs-CZ" dirty="0"/>
        </a:p>
      </dgm:t>
    </dgm:pt>
    <dgm:pt modelId="{70A2ABF2-292D-4C1E-9F76-B47EB420036A}" type="parTrans" cxnId="{BE82996A-B147-46C3-83B0-C1720C23D1BC}">
      <dgm:prSet/>
      <dgm:spPr/>
      <dgm:t>
        <a:bodyPr/>
        <a:lstStyle/>
        <a:p>
          <a:endParaRPr lang="cs-CZ"/>
        </a:p>
      </dgm:t>
    </dgm:pt>
    <dgm:pt modelId="{9E5CAE36-D48B-4AFC-AE30-5B4C05180C32}" type="sibTrans" cxnId="{BE82996A-B147-46C3-83B0-C1720C23D1BC}">
      <dgm:prSet/>
      <dgm:spPr/>
      <dgm:t>
        <a:bodyPr/>
        <a:lstStyle/>
        <a:p>
          <a:endParaRPr lang="cs-CZ"/>
        </a:p>
      </dgm:t>
    </dgm:pt>
    <dgm:pt modelId="{1B7D5C85-FB97-49BE-8C8A-7A4DF9A0D9BB}">
      <dgm:prSet phldrT="[Text]"/>
      <dgm:spPr/>
      <dgm:t>
        <a:bodyPr/>
        <a:lstStyle/>
        <a:p>
          <a:r>
            <a:rPr lang="cs-CZ" dirty="0" smtClean="0"/>
            <a:t>Nepřímé daně</a:t>
          </a:r>
          <a:endParaRPr lang="cs-CZ" dirty="0"/>
        </a:p>
      </dgm:t>
    </dgm:pt>
    <dgm:pt modelId="{7C198AD5-3272-47C3-88C0-152C183BB776}" type="parTrans" cxnId="{EC7354DF-C48E-4CF6-B2BB-33D420DF27A4}">
      <dgm:prSet/>
      <dgm:spPr/>
      <dgm:t>
        <a:bodyPr/>
        <a:lstStyle/>
        <a:p>
          <a:endParaRPr lang="cs-CZ"/>
        </a:p>
      </dgm:t>
    </dgm:pt>
    <dgm:pt modelId="{A76B0C0B-3123-4299-B2C3-76EDA0CE623A}" type="sibTrans" cxnId="{EC7354DF-C48E-4CF6-B2BB-33D420DF27A4}">
      <dgm:prSet/>
      <dgm:spPr/>
      <dgm:t>
        <a:bodyPr/>
        <a:lstStyle/>
        <a:p>
          <a:endParaRPr lang="cs-CZ"/>
        </a:p>
      </dgm:t>
    </dgm:pt>
    <dgm:pt modelId="{0D263528-C992-426A-BBF0-950A86E69CFE}">
      <dgm:prSet phldrT="[Text]"/>
      <dgm:spPr/>
      <dgm:t>
        <a:bodyPr/>
        <a:lstStyle/>
        <a:p>
          <a:r>
            <a:rPr lang="cs-CZ" dirty="0" smtClean="0"/>
            <a:t>Daň z přidané hodnoty</a:t>
          </a:r>
          <a:endParaRPr lang="cs-CZ" dirty="0"/>
        </a:p>
      </dgm:t>
    </dgm:pt>
    <dgm:pt modelId="{AC0D4D16-A328-434C-84B9-4DC0C97F8E18}" type="parTrans" cxnId="{8F04517A-ABF0-40FA-B292-438A7CF15A1D}">
      <dgm:prSet/>
      <dgm:spPr/>
      <dgm:t>
        <a:bodyPr/>
        <a:lstStyle/>
        <a:p>
          <a:endParaRPr lang="cs-CZ"/>
        </a:p>
      </dgm:t>
    </dgm:pt>
    <dgm:pt modelId="{37BA4B6E-7DED-477E-834B-A5433CC7D7EA}" type="sibTrans" cxnId="{8F04517A-ABF0-40FA-B292-438A7CF15A1D}">
      <dgm:prSet/>
      <dgm:spPr/>
      <dgm:t>
        <a:bodyPr/>
        <a:lstStyle/>
        <a:p>
          <a:endParaRPr lang="cs-CZ"/>
        </a:p>
      </dgm:t>
    </dgm:pt>
    <dgm:pt modelId="{6F514311-63E1-46DA-9454-C1BC2AFE35E1}">
      <dgm:prSet phldrT="[Text]"/>
      <dgm:spPr/>
      <dgm:t>
        <a:bodyPr/>
        <a:lstStyle/>
        <a:p>
          <a:r>
            <a:rPr lang="cs-CZ" dirty="0" smtClean="0"/>
            <a:t>Daň ze zemního plynu, pevných paliv a elektřiny</a:t>
          </a:r>
          <a:endParaRPr lang="cs-CZ" dirty="0"/>
        </a:p>
      </dgm:t>
    </dgm:pt>
    <dgm:pt modelId="{F2E0A67E-547A-45E5-AF04-3ED45F580AB3}" type="parTrans" cxnId="{5E06D0E5-7B11-45D3-A7F5-5CBB120E4D7D}">
      <dgm:prSet/>
      <dgm:spPr/>
      <dgm:t>
        <a:bodyPr/>
        <a:lstStyle/>
        <a:p>
          <a:endParaRPr lang="cs-CZ"/>
        </a:p>
      </dgm:t>
    </dgm:pt>
    <dgm:pt modelId="{DC97A33B-B8DE-44DA-BEF9-C4E609051FC3}" type="sibTrans" cxnId="{5E06D0E5-7B11-45D3-A7F5-5CBB120E4D7D}">
      <dgm:prSet/>
      <dgm:spPr/>
      <dgm:t>
        <a:bodyPr/>
        <a:lstStyle/>
        <a:p>
          <a:endParaRPr lang="cs-CZ"/>
        </a:p>
      </dgm:t>
    </dgm:pt>
    <dgm:pt modelId="{F4881CB3-D2B7-4A9A-AB98-66746A5163E8}">
      <dgm:prSet phldrT="[Text]"/>
      <dgm:spPr/>
      <dgm:t>
        <a:bodyPr/>
        <a:lstStyle/>
        <a:p>
          <a:r>
            <a:rPr lang="cs-CZ" dirty="0" smtClean="0"/>
            <a:t>Daň z nemovitostí</a:t>
          </a:r>
          <a:endParaRPr lang="cs-CZ" dirty="0"/>
        </a:p>
      </dgm:t>
    </dgm:pt>
    <dgm:pt modelId="{187F29F9-D3A9-4A47-8F8F-A3091F0E00A6}" type="parTrans" cxnId="{EC42F866-BB07-4A4B-93CD-87FE30CACE72}">
      <dgm:prSet/>
      <dgm:spPr/>
      <dgm:t>
        <a:bodyPr/>
        <a:lstStyle/>
        <a:p>
          <a:endParaRPr lang="cs-CZ"/>
        </a:p>
      </dgm:t>
    </dgm:pt>
    <dgm:pt modelId="{15D7584B-3336-4FA1-BF9E-EEB638D41BE2}" type="sibTrans" cxnId="{EC42F866-BB07-4A4B-93CD-87FE30CACE72}">
      <dgm:prSet/>
      <dgm:spPr/>
      <dgm:t>
        <a:bodyPr/>
        <a:lstStyle/>
        <a:p>
          <a:endParaRPr lang="cs-CZ"/>
        </a:p>
      </dgm:t>
    </dgm:pt>
    <dgm:pt modelId="{8F69077E-0319-4F09-AB42-1D9EDEC0BE85}">
      <dgm:prSet phldrT="[Text]"/>
      <dgm:spPr/>
      <dgm:t>
        <a:bodyPr/>
        <a:lstStyle/>
        <a:p>
          <a:r>
            <a:rPr lang="cs-CZ" dirty="0" smtClean="0"/>
            <a:t>Daň dědická, darovací a z převodu nemovitosti</a:t>
          </a:r>
          <a:endParaRPr lang="cs-CZ" dirty="0"/>
        </a:p>
      </dgm:t>
    </dgm:pt>
    <dgm:pt modelId="{91A66182-6058-4236-A3D1-D10CE1FF08F4}" type="parTrans" cxnId="{78CA1E12-3F32-446A-B8BC-8D3440DABFC0}">
      <dgm:prSet/>
      <dgm:spPr/>
      <dgm:t>
        <a:bodyPr/>
        <a:lstStyle/>
        <a:p>
          <a:endParaRPr lang="cs-CZ"/>
        </a:p>
      </dgm:t>
    </dgm:pt>
    <dgm:pt modelId="{FFA07491-7635-4231-B7C5-0F2F561433DC}" type="sibTrans" cxnId="{78CA1E12-3F32-446A-B8BC-8D3440DABFC0}">
      <dgm:prSet/>
      <dgm:spPr/>
      <dgm:t>
        <a:bodyPr/>
        <a:lstStyle/>
        <a:p>
          <a:endParaRPr lang="cs-CZ"/>
        </a:p>
      </dgm:t>
    </dgm:pt>
    <dgm:pt modelId="{8F7023FC-B84B-48A0-9C87-5C207585E7DF}">
      <dgm:prSet phldrT="[Text]"/>
      <dgm:spPr/>
      <dgm:t>
        <a:bodyPr/>
        <a:lstStyle/>
        <a:p>
          <a:r>
            <a:rPr lang="cs-CZ" dirty="0" smtClean="0"/>
            <a:t>Spotřební daně</a:t>
          </a:r>
          <a:endParaRPr lang="cs-CZ" dirty="0"/>
        </a:p>
      </dgm:t>
    </dgm:pt>
    <dgm:pt modelId="{6483F9DF-5515-4284-B46D-9E49D9F3DB72}" type="parTrans" cxnId="{9C05B996-B560-43C3-963C-DF03AAEBCFD6}">
      <dgm:prSet/>
      <dgm:spPr/>
    </dgm:pt>
    <dgm:pt modelId="{8E7DF692-6D19-4DDF-8685-BB355CC0C5DA}" type="sibTrans" cxnId="{9C05B996-B560-43C3-963C-DF03AAEBCFD6}">
      <dgm:prSet/>
      <dgm:spPr/>
    </dgm:pt>
    <dgm:pt modelId="{003028D4-34C6-44C9-912F-9B16CFA68356}" type="pres">
      <dgm:prSet presAssocID="{2E49A442-D8BD-4B31-92AA-68800DFEF795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DCF5EA4-9EBA-4407-AEC8-1DBF2B5D9DA2}" type="pres">
      <dgm:prSet presAssocID="{CE3DF545-1C64-4F27-8BBE-5CFC6A8F3CE6}" presName="composite" presStyleCnt="0"/>
      <dgm:spPr/>
    </dgm:pt>
    <dgm:pt modelId="{572B3005-F7EB-4B83-8C21-0A452632889B}" type="pres">
      <dgm:prSet presAssocID="{CE3DF545-1C64-4F27-8BBE-5CFC6A8F3CE6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77D21D-E706-4684-851E-16FECF4DFF13}" type="pres">
      <dgm:prSet presAssocID="{CE3DF545-1C64-4F27-8BBE-5CFC6A8F3CE6}" presName="desTx" presStyleLbl="align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72611F-747F-40A1-91B1-EF49513D6231}" type="pres">
      <dgm:prSet presAssocID="{6CF791B3-6CB2-4ABE-8FD5-438A015F215F}" presName="space" presStyleCnt="0"/>
      <dgm:spPr/>
    </dgm:pt>
    <dgm:pt modelId="{6E3E87E6-A708-4E32-BCBD-CF9DEB52B4D1}" type="pres">
      <dgm:prSet presAssocID="{1B7D5C85-FB97-49BE-8C8A-7A4DF9A0D9BB}" presName="composite" presStyleCnt="0"/>
      <dgm:spPr/>
    </dgm:pt>
    <dgm:pt modelId="{A2409A46-1703-4E18-81A1-80550106B391}" type="pres">
      <dgm:prSet presAssocID="{1B7D5C85-FB97-49BE-8C8A-7A4DF9A0D9BB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3B30B3-83E3-4412-B18F-09AF4B46C993}" type="pres">
      <dgm:prSet presAssocID="{1B7D5C85-FB97-49BE-8C8A-7A4DF9A0D9BB}" presName="desTx" presStyleLbl="align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C7354DF-C48E-4CF6-B2BB-33D420DF27A4}" srcId="{2E49A442-D8BD-4B31-92AA-68800DFEF795}" destId="{1B7D5C85-FB97-49BE-8C8A-7A4DF9A0D9BB}" srcOrd="1" destOrd="0" parTransId="{7C198AD5-3272-47C3-88C0-152C183BB776}" sibTransId="{A76B0C0B-3123-4299-B2C3-76EDA0CE623A}"/>
    <dgm:cxn modelId="{EC42F866-BB07-4A4B-93CD-87FE30CACE72}" srcId="{CE3DF545-1C64-4F27-8BBE-5CFC6A8F3CE6}" destId="{F4881CB3-D2B7-4A9A-AB98-66746A5163E8}" srcOrd="1" destOrd="0" parTransId="{187F29F9-D3A9-4A47-8F8F-A3091F0E00A6}" sibTransId="{15D7584B-3336-4FA1-BF9E-EEB638D41BE2}"/>
    <dgm:cxn modelId="{ECC7A689-20EB-4CB1-80E1-690256D1FE75}" srcId="{2E49A442-D8BD-4B31-92AA-68800DFEF795}" destId="{CE3DF545-1C64-4F27-8BBE-5CFC6A8F3CE6}" srcOrd="0" destOrd="0" parTransId="{3061566C-7B46-4225-B68B-9C4CBC9CD9F7}" sibTransId="{6CF791B3-6CB2-4ABE-8FD5-438A015F215F}"/>
    <dgm:cxn modelId="{9148F1C5-F7CA-4043-9F51-AD4AC9BBEE3A}" type="presOf" srcId="{2E49A442-D8BD-4B31-92AA-68800DFEF795}" destId="{003028D4-34C6-44C9-912F-9B16CFA68356}" srcOrd="0" destOrd="0" presId="urn:microsoft.com/office/officeart/2005/8/layout/hList1"/>
    <dgm:cxn modelId="{BE82996A-B147-46C3-83B0-C1720C23D1BC}" srcId="{CE3DF545-1C64-4F27-8BBE-5CFC6A8F3CE6}" destId="{2358E9D1-6987-41F6-B965-FB84388B9F9B}" srcOrd="3" destOrd="0" parTransId="{70A2ABF2-292D-4C1E-9F76-B47EB420036A}" sibTransId="{9E5CAE36-D48B-4AFC-AE30-5B4C05180C32}"/>
    <dgm:cxn modelId="{1EAA338C-334F-461E-8B5E-3048D4F8B610}" srcId="{CE3DF545-1C64-4F27-8BBE-5CFC6A8F3CE6}" destId="{2D3460AA-40D6-4CE3-A6D2-792F475FF20E}" srcOrd="0" destOrd="0" parTransId="{A73B7830-2453-4911-9489-1EA2B799B77B}" sibTransId="{C9A3D92D-6328-46B2-ABA6-1ECD803C72A9}"/>
    <dgm:cxn modelId="{9C05B996-B560-43C3-963C-DF03AAEBCFD6}" srcId="{1B7D5C85-FB97-49BE-8C8A-7A4DF9A0D9BB}" destId="{8F7023FC-B84B-48A0-9C87-5C207585E7DF}" srcOrd="1" destOrd="0" parTransId="{6483F9DF-5515-4284-B46D-9E49D9F3DB72}" sibTransId="{8E7DF692-6D19-4DDF-8685-BB355CC0C5DA}"/>
    <dgm:cxn modelId="{DC0CB4C3-9CBD-4649-8B33-94D3D2A8BCCC}" type="presOf" srcId="{8F69077E-0319-4F09-AB42-1D9EDEC0BE85}" destId="{3777D21D-E706-4684-851E-16FECF4DFF13}" srcOrd="0" destOrd="2" presId="urn:microsoft.com/office/officeart/2005/8/layout/hList1"/>
    <dgm:cxn modelId="{0BE09699-78CD-47B1-8B3C-45CC2DC650F6}" type="presOf" srcId="{6F514311-63E1-46DA-9454-C1BC2AFE35E1}" destId="{E73B30B3-83E3-4412-B18F-09AF4B46C993}" srcOrd="0" destOrd="2" presId="urn:microsoft.com/office/officeart/2005/8/layout/hList1"/>
    <dgm:cxn modelId="{118488C8-90C6-4445-A443-476A7F7F8E26}" type="presOf" srcId="{0D263528-C992-426A-BBF0-950A86E69CFE}" destId="{E73B30B3-83E3-4412-B18F-09AF4B46C993}" srcOrd="0" destOrd="0" presId="urn:microsoft.com/office/officeart/2005/8/layout/hList1"/>
    <dgm:cxn modelId="{39A03093-440C-4D1E-8A84-279A4EFB91CC}" type="presOf" srcId="{CE3DF545-1C64-4F27-8BBE-5CFC6A8F3CE6}" destId="{572B3005-F7EB-4B83-8C21-0A452632889B}" srcOrd="0" destOrd="0" presId="urn:microsoft.com/office/officeart/2005/8/layout/hList1"/>
    <dgm:cxn modelId="{78CA1E12-3F32-446A-B8BC-8D3440DABFC0}" srcId="{CE3DF545-1C64-4F27-8BBE-5CFC6A8F3CE6}" destId="{8F69077E-0319-4F09-AB42-1D9EDEC0BE85}" srcOrd="2" destOrd="0" parTransId="{91A66182-6058-4236-A3D1-D10CE1FF08F4}" sibTransId="{FFA07491-7635-4231-B7C5-0F2F561433DC}"/>
    <dgm:cxn modelId="{E2C9294C-CC12-49AB-9233-35062CA55B57}" type="presOf" srcId="{F4881CB3-D2B7-4A9A-AB98-66746A5163E8}" destId="{3777D21D-E706-4684-851E-16FECF4DFF13}" srcOrd="0" destOrd="1" presId="urn:microsoft.com/office/officeart/2005/8/layout/hList1"/>
    <dgm:cxn modelId="{5E06D0E5-7B11-45D3-A7F5-5CBB120E4D7D}" srcId="{1B7D5C85-FB97-49BE-8C8A-7A4DF9A0D9BB}" destId="{6F514311-63E1-46DA-9454-C1BC2AFE35E1}" srcOrd="2" destOrd="0" parTransId="{F2E0A67E-547A-45E5-AF04-3ED45F580AB3}" sibTransId="{DC97A33B-B8DE-44DA-BEF9-C4E609051FC3}"/>
    <dgm:cxn modelId="{8F04517A-ABF0-40FA-B292-438A7CF15A1D}" srcId="{1B7D5C85-FB97-49BE-8C8A-7A4DF9A0D9BB}" destId="{0D263528-C992-426A-BBF0-950A86E69CFE}" srcOrd="0" destOrd="0" parTransId="{AC0D4D16-A328-434C-84B9-4DC0C97F8E18}" sibTransId="{37BA4B6E-7DED-477E-834B-A5433CC7D7EA}"/>
    <dgm:cxn modelId="{4F04EE60-465F-4974-AD94-97DF78B6C23E}" type="presOf" srcId="{1B7D5C85-FB97-49BE-8C8A-7A4DF9A0D9BB}" destId="{A2409A46-1703-4E18-81A1-80550106B391}" srcOrd="0" destOrd="0" presId="urn:microsoft.com/office/officeart/2005/8/layout/hList1"/>
    <dgm:cxn modelId="{C642B37C-E765-4CB5-9743-3C9D917290B4}" type="presOf" srcId="{8F7023FC-B84B-48A0-9C87-5C207585E7DF}" destId="{E73B30B3-83E3-4412-B18F-09AF4B46C993}" srcOrd="0" destOrd="1" presId="urn:microsoft.com/office/officeart/2005/8/layout/hList1"/>
    <dgm:cxn modelId="{EEFD10BB-6925-4E1B-A5F6-032D763A070A}" type="presOf" srcId="{2358E9D1-6987-41F6-B965-FB84388B9F9B}" destId="{3777D21D-E706-4684-851E-16FECF4DFF13}" srcOrd="0" destOrd="3" presId="urn:microsoft.com/office/officeart/2005/8/layout/hList1"/>
    <dgm:cxn modelId="{DA53B055-2356-40E5-953E-1CD59E92E83F}" type="presOf" srcId="{2D3460AA-40D6-4CE3-A6D2-792F475FF20E}" destId="{3777D21D-E706-4684-851E-16FECF4DFF13}" srcOrd="0" destOrd="0" presId="urn:microsoft.com/office/officeart/2005/8/layout/hList1"/>
    <dgm:cxn modelId="{C25B125B-B069-4DAC-821C-7CE1DF305703}" type="presParOf" srcId="{003028D4-34C6-44C9-912F-9B16CFA68356}" destId="{CDCF5EA4-9EBA-4407-AEC8-1DBF2B5D9DA2}" srcOrd="0" destOrd="0" presId="urn:microsoft.com/office/officeart/2005/8/layout/hList1"/>
    <dgm:cxn modelId="{9C5DDF2E-3CA1-40C1-8DAF-3BBA2EEC9FD2}" type="presParOf" srcId="{CDCF5EA4-9EBA-4407-AEC8-1DBF2B5D9DA2}" destId="{572B3005-F7EB-4B83-8C21-0A452632889B}" srcOrd="0" destOrd="0" presId="urn:microsoft.com/office/officeart/2005/8/layout/hList1"/>
    <dgm:cxn modelId="{8C8FB38C-764B-44BA-98A6-3817D9CDCA69}" type="presParOf" srcId="{CDCF5EA4-9EBA-4407-AEC8-1DBF2B5D9DA2}" destId="{3777D21D-E706-4684-851E-16FECF4DFF13}" srcOrd="1" destOrd="0" presId="urn:microsoft.com/office/officeart/2005/8/layout/hList1"/>
    <dgm:cxn modelId="{20489071-5362-41C0-B10C-DBC74AA4D488}" type="presParOf" srcId="{003028D4-34C6-44C9-912F-9B16CFA68356}" destId="{0B72611F-747F-40A1-91B1-EF49513D6231}" srcOrd="1" destOrd="0" presId="urn:microsoft.com/office/officeart/2005/8/layout/hList1"/>
    <dgm:cxn modelId="{B2EBC139-4235-41D8-A13F-EBA757CF4272}" type="presParOf" srcId="{003028D4-34C6-44C9-912F-9B16CFA68356}" destId="{6E3E87E6-A708-4E32-BCBD-CF9DEB52B4D1}" srcOrd="2" destOrd="0" presId="urn:microsoft.com/office/officeart/2005/8/layout/hList1"/>
    <dgm:cxn modelId="{61603E77-6B7F-4EC5-A239-1180D8664A39}" type="presParOf" srcId="{6E3E87E6-A708-4E32-BCBD-CF9DEB52B4D1}" destId="{A2409A46-1703-4E18-81A1-80550106B391}" srcOrd="0" destOrd="0" presId="urn:microsoft.com/office/officeart/2005/8/layout/hList1"/>
    <dgm:cxn modelId="{9276E9E6-CE9D-4080-9C7B-55DBB018C5D9}" type="presParOf" srcId="{6E3E87E6-A708-4E32-BCBD-CF9DEB52B4D1}" destId="{E73B30B3-83E3-4412-B18F-09AF4B46C993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2B3005-F7EB-4B83-8C21-0A452632889B}">
      <dsp:nvSpPr>
        <dsp:cNvPr id="0" name=""/>
        <dsp:cNvSpPr/>
      </dsp:nvSpPr>
      <dsp:spPr>
        <a:xfrm>
          <a:off x="40" y="51319"/>
          <a:ext cx="3845569" cy="8928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472" tIns="125984" rIns="220472" bIns="125984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Přímé daně</a:t>
          </a:r>
          <a:endParaRPr lang="cs-CZ" sz="3100" kern="1200" dirty="0"/>
        </a:p>
      </dsp:txBody>
      <dsp:txXfrm>
        <a:off x="40" y="51319"/>
        <a:ext cx="3845569" cy="892800"/>
      </dsp:txXfrm>
    </dsp:sp>
    <dsp:sp modelId="{3777D21D-E706-4684-851E-16FECF4DFF13}">
      <dsp:nvSpPr>
        <dsp:cNvPr id="0" name=""/>
        <dsp:cNvSpPr/>
      </dsp:nvSpPr>
      <dsp:spPr>
        <a:xfrm>
          <a:off x="40" y="944119"/>
          <a:ext cx="3845569" cy="451003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354" tIns="165354" rIns="220472" bIns="248031" numCol="1" spcCol="1270" anchor="t" anchorCtr="0">
          <a:noAutofit/>
        </a:bodyPr>
        <a:lstStyle/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100" kern="1200" dirty="0" smtClean="0"/>
            <a:t>Daň z příjmu FO a PO</a:t>
          </a:r>
          <a:endParaRPr lang="cs-CZ" sz="3100" kern="1200" dirty="0"/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100" kern="1200" dirty="0" smtClean="0"/>
            <a:t>Daň z nemovitostí</a:t>
          </a:r>
          <a:endParaRPr lang="cs-CZ" sz="3100" kern="1200" dirty="0"/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100" kern="1200" dirty="0" smtClean="0"/>
            <a:t>Daň dědická, darovací a z převodu nemovitosti</a:t>
          </a:r>
          <a:endParaRPr lang="cs-CZ" sz="3100" kern="1200" dirty="0"/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100" kern="1200" dirty="0" smtClean="0"/>
            <a:t>Daň silniční</a:t>
          </a:r>
          <a:endParaRPr lang="cs-CZ" sz="3100" kern="1200" dirty="0"/>
        </a:p>
      </dsp:txBody>
      <dsp:txXfrm>
        <a:off x="40" y="944119"/>
        <a:ext cx="3845569" cy="4510035"/>
      </dsp:txXfrm>
    </dsp:sp>
    <dsp:sp modelId="{A2409A46-1703-4E18-81A1-80550106B391}">
      <dsp:nvSpPr>
        <dsp:cNvPr id="0" name=""/>
        <dsp:cNvSpPr/>
      </dsp:nvSpPr>
      <dsp:spPr>
        <a:xfrm>
          <a:off x="4383989" y="51319"/>
          <a:ext cx="3845569" cy="8928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472" tIns="125984" rIns="220472" bIns="125984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Nepřímé daně</a:t>
          </a:r>
          <a:endParaRPr lang="cs-CZ" sz="3100" kern="1200" dirty="0"/>
        </a:p>
      </dsp:txBody>
      <dsp:txXfrm>
        <a:off x="4383989" y="51319"/>
        <a:ext cx="3845569" cy="892800"/>
      </dsp:txXfrm>
    </dsp:sp>
    <dsp:sp modelId="{E73B30B3-83E3-4412-B18F-09AF4B46C993}">
      <dsp:nvSpPr>
        <dsp:cNvPr id="0" name=""/>
        <dsp:cNvSpPr/>
      </dsp:nvSpPr>
      <dsp:spPr>
        <a:xfrm>
          <a:off x="4383989" y="944119"/>
          <a:ext cx="3845569" cy="451003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354" tIns="165354" rIns="220472" bIns="248031" numCol="1" spcCol="1270" anchor="t" anchorCtr="0">
          <a:noAutofit/>
        </a:bodyPr>
        <a:lstStyle/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100" kern="1200" dirty="0" smtClean="0"/>
            <a:t>Daň z přidané hodnoty</a:t>
          </a:r>
          <a:endParaRPr lang="cs-CZ" sz="3100" kern="1200" dirty="0"/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100" kern="1200" dirty="0" smtClean="0"/>
            <a:t>Spotřební daně</a:t>
          </a:r>
          <a:endParaRPr lang="cs-CZ" sz="3100" kern="1200" dirty="0"/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100" kern="1200" dirty="0" smtClean="0"/>
            <a:t>Daň ze zemního plynu, pevných paliv a elektřiny</a:t>
          </a:r>
          <a:endParaRPr lang="cs-CZ" sz="3100" kern="1200" dirty="0"/>
        </a:p>
      </dsp:txBody>
      <dsp:txXfrm>
        <a:off x="4383989" y="944119"/>
        <a:ext cx="3845569" cy="45100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9056CB6-B16C-4AE5-A2C1-6772AF95224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E42E9C0F-EFE4-45A8-A0A7-A2D2177E86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9056CB6-B16C-4AE5-A2C1-6772AF95224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42E9C0F-EFE4-45A8-A0A7-A2D2177E86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9056CB6-B16C-4AE5-A2C1-6772AF95224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E42E9C0F-EFE4-45A8-A0A7-A2D2177E86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56CB6-B16C-4AE5-A2C1-6772AF95224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E9C0F-EFE4-45A8-A0A7-A2D2177E86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56CB6-B16C-4AE5-A2C1-6772AF95224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E9C0F-EFE4-45A8-A0A7-A2D2177E86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9056CB6-B16C-4AE5-A2C1-6772AF95224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42E9C0F-EFE4-45A8-A0A7-A2D2177E86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56CB6-B16C-4AE5-A2C1-6772AF95224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E9C0F-EFE4-45A8-A0A7-A2D2177E86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9056CB6-B16C-4AE5-A2C1-6772AF95224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42E9C0F-EFE4-45A8-A0A7-A2D2177E86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9056CB6-B16C-4AE5-A2C1-6772AF95224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42E9C0F-EFE4-45A8-A0A7-A2D2177E86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56CB6-B16C-4AE5-A2C1-6772AF95224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E9C0F-EFE4-45A8-A0A7-A2D2177E86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56CB6-B16C-4AE5-A2C1-6772AF95224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E9C0F-EFE4-45A8-A0A7-A2D2177E86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9056CB6-B16C-4AE5-A2C1-6772AF95224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E42E9C0F-EFE4-45A8-A0A7-A2D2177E86A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akpodnikat.cz/odcitatelne-polozky.php" TargetMode="External"/><Relationship Id="rId2" Type="http://schemas.openxmlformats.org/officeDocument/2006/relationships/hyperlink" Target="http://www.jakpodnikat.cz/sleva-na-dani.php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14155294"/>
              </p:ext>
            </p:extLst>
          </p:nvPr>
        </p:nvGraphicFramePr>
        <p:xfrm>
          <a:off x="2555776" y="392804"/>
          <a:ext cx="4032448" cy="607239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903610" imgH="8893399" progId="Word.Document.12">
                  <p:embed/>
                </p:oleObj>
              </mc:Choice>
              <mc:Fallback>
                <p:oleObj name="Dokument" r:id="rId3" imgW="5903610" imgH="889339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555776" y="392804"/>
                        <a:ext cx="4032448" cy="607239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57789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Daně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povinná peněžitá částka, kterou odvádí fyzická nebo právnická osoba do veřejného </a:t>
            </a:r>
            <a:r>
              <a:rPr lang="cs-CZ" dirty="0" smtClean="0"/>
              <a:t>rozpočtu</a:t>
            </a:r>
          </a:p>
          <a:p>
            <a:r>
              <a:rPr lang="cs-CZ" dirty="0" smtClean="0"/>
              <a:t>významný příjem do státního rozpočtu</a:t>
            </a:r>
            <a:endParaRPr lang="cs-CZ" dirty="0"/>
          </a:p>
        </p:txBody>
      </p:sp>
      <p:pic>
        <p:nvPicPr>
          <p:cNvPr id="1032" name="Picture 8" descr="C:\Documents and Settings\name\Local Settings\Temporary Internet Files\Content.IE5\NX8YVHG3\MP90040942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9" y="3356992"/>
            <a:ext cx="2113338" cy="317776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Předmět daně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příjmy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majetek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spotřeba</a:t>
            </a:r>
            <a:endParaRPr lang="cs-CZ" dirty="0"/>
          </a:p>
        </p:txBody>
      </p:sp>
      <p:pic>
        <p:nvPicPr>
          <p:cNvPr id="2053" name="Picture 5" descr="C:\Documents and Settings\name\Local Settings\Temporary Internet Files\Content.IE5\T4U150UE\MC90044039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8896" y="1124744"/>
            <a:ext cx="1728192" cy="1728192"/>
          </a:xfrm>
          <a:prstGeom prst="rect">
            <a:avLst/>
          </a:prstGeom>
          <a:noFill/>
        </p:spPr>
      </p:pic>
      <p:pic>
        <p:nvPicPr>
          <p:cNvPr id="2054" name="Picture 6" descr="C:\Documents and Settings\name\Local Settings\Temporary Internet Files\Content.IE5\NX8YVHG3\MC90044173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2348880"/>
            <a:ext cx="2379712" cy="2376264"/>
          </a:xfrm>
          <a:prstGeom prst="rect">
            <a:avLst/>
          </a:prstGeom>
          <a:noFill/>
        </p:spPr>
      </p:pic>
      <p:pic>
        <p:nvPicPr>
          <p:cNvPr id="2057" name="Picture 9" descr="C:\Documents and Settings\name\Local Settings\Temporary Internet Files\Content.IE5\72Q1WM0T\MP90044908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4221088"/>
            <a:ext cx="2452328" cy="26369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cs-CZ" b="1" dirty="0" smtClean="0"/>
              <a:t>Základ daně </a:t>
            </a:r>
            <a:r>
              <a:rPr lang="cs-CZ" dirty="0" smtClean="0"/>
              <a:t>- částka, z níž se vychází při výpočtu daně</a:t>
            </a:r>
          </a:p>
          <a:p>
            <a:endParaRPr lang="cs-CZ" dirty="0" smtClean="0"/>
          </a:p>
          <a:p>
            <a:r>
              <a:rPr lang="cs-CZ" b="1" dirty="0" smtClean="0"/>
              <a:t>Odčitatelné položky </a:t>
            </a:r>
            <a:r>
              <a:rPr lang="cs-CZ" dirty="0" smtClean="0"/>
              <a:t>– upravují základ daně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Slevy na dani </a:t>
            </a:r>
            <a:r>
              <a:rPr lang="cs-CZ" dirty="0" smtClean="0"/>
              <a:t>– poskytují se z vypočítané daně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Sazba daně</a:t>
            </a:r>
            <a:r>
              <a:rPr lang="cs-CZ" dirty="0" smtClean="0"/>
              <a:t> – pevná částka nebo % ze základu daně</a:t>
            </a:r>
            <a:endParaRPr lang="cs-CZ" b="1" dirty="0"/>
          </a:p>
        </p:txBody>
      </p:sp>
      <p:sp>
        <p:nvSpPr>
          <p:cNvPr id="4" name="Výbuch 1 3">
            <a:hlinkClick r:id="rId2"/>
          </p:cNvPr>
          <p:cNvSpPr/>
          <p:nvPr/>
        </p:nvSpPr>
        <p:spPr>
          <a:xfrm>
            <a:off x="3851920" y="4084177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Výbuch 2 4">
            <a:hlinkClick r:id="rId3"/>
          </p:cNvPr>
          <p:cNvSpPr/>
          <p:nvPr/>
        </p:nvSpPr>
        <p:spPr>
          <a:xfrm>
            <a:off x="3851920" y="2302024"/>
            <a:ext cx="914400" cy="914400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Daňové subjekty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Správce daně </a:t>
            </a:r>
            <a:r>
              <a:rPr lang="cs-CZ" dirty="0" smtClean="0"/>
              <a:t>– finanční úřad , u PO podle sídla podnikání, u FO podle místa bydliště</a:t>
            </a:r>
          </a:p>
          <a:p>
            <a:endParaRPr lang="cs-CZ" dirty="0" smtClean="0"/>
          </a:p>
          <a:p>
            <a:r>
              <a:rPr lang="cs-CZ" b="1" dirty="0" smtClean="0"/>
              <a:t>Poplatník daně </a:t>
            </a:r>
            <a:r>
              <a:rPr lang="cs-CZ" dirty="0" smtClean="0"/>
              <a:t> - osoba, která daň platí</a:t>
            </a:r>
          </a:p>
          <a:p>
            <a:endParaRPr lang="cs-CZ" b="1" dirty="0" smtClean="0"/>
          </a:p>
          <a:p>
            <a:r>
              <a:rPr lang="cs-CZ" b="1" dirty="0" smtClean="0"/>
              <a:t>Plátce daně</a:t>
            </a:r>
            <a:r>
              <a:rPr lang="cs-CZ" dirty="0" smtClean="0"/>
              <a:t> – osoba, která daň odvádí, musí se zaregistrovat k těm daním, které bude odvádět</a:t>
            </a:r>
            <a:endParaRPr lang="cs-CZ" b="1" dirty="0"/>
          </a:p>
        </p:txBody>
      </p:sp>
      <p:pic>
        <p:nvPicPr>
          <p:cNvPr id="1026" name="Picture 2" descr="C:\Users\buri\AppData\Local\Microsoft\Windows\Temporary Internet Files\Content.IE5\3AWKHE4J\MC9004418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4581128"/>
            <a:ext cx="2200275" cy="17684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Pro každou daň je určen:</a:t>
            </a:r>
          </a:p>
          <a:p>
            <a:r>
              <a:rPr lang="cs-CZ" b="1" dirty="0" smtClean="0"/>
              <a:t>termín podání daňového přiznání</a:t>
            </a:r>
          </a:p>
          <a:p>
            <a:r>
              <a:rPr lang="cs-CZ" b="1" dirty="0"/>
              <a:t>t</a:t>
            </a:r>
            <a:r>
              <a:rPr lang="cs-CZ" b="1" dirty="0" smtClean="0"/>
              <a:t>ermín zaplacení daně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Daňové přiznání se podává za </a:t>
            </a:r>
            <a:r>
              <a:rPr lang="cs-CZ" b="1" dirty="0" smtClean="0"/>
              <a:t>zdaňovací období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Daňové přiznání je možné podat i v elektronické podobě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daní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Přímé </a:t>
            </a:r>
            <a:r>
              <a:rPr lang="cs-CZ" dirty="0" smtClean="0"/>
              <a:t>– závisí na příjmech a majetkové situaci, poplatník podá daňové přiznání a daň přímo uhradí na FÚ</a:t>
            </a:r>
            <a:endParaRPr lang="cs-CZ" b="1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Nepřímé</a:t>
            </a:r>
            <a:r>
              <a:rPr lang="cs-CZ" dirty="0" smtClean="0"/>
              <a:t> – jsou obsaženy v cenách výrobků a služeb, poplatník a plátce jsou různé osoby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57200" y="620688"/>
          <a:ext cx="8229600" cy="5505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238</TotalTime>
  <Words>212</Words>
  <Application>Microsoft Office PowerPoint</Application>
  <PresentationFormat>Předvádění na obrazovce (4:3)</PresentationFormat>
  <Paragraphs>52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Arkýř</vt:lpstr>
      <vt:lpstr>Microsoft Word Document</vt:lpstr>
      <vt:lpstr>Prezentace aplikace PowerPoint</vt:lpstr>
      <vt:lpstr>Daně</vt:lpstr>
      <vt:lpstr>Daň</vt:lpstr>
      <vt:lpstr>Předmět daně</vt:lpstr>
      <vt:lpstr>Prezentace aplikace PowerPoint</vt:lpstr>
      <vt:lpstr>Daňové subjekty</vt:lpstr>
      <vt:lpstr>Prezentace aplikace PowerPoint</vt:lpstr>
      <vt:lpstr>Druhy daní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Daně</dc:title>
  <dc:creator>n</dc:creator>
  <cp:lastModifiedBy>Iva Buriánková</cp:lastModifiedBy>
  <cp:revision>23</cp:revision>
  <dcterms:created xsi:type="dcterms:W3CDTF">2013-02-20T17:19:02Z</dcterms:created>
  <dcterms:modified xsi:type="dcterms:W3CDTF">2013-06-27T10:31:37Z</dcterms:modified>
</cp:coreProperties>
</file>