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5" r:id="rId2"/>
    <p:sldId id="291" r:id="rId3"/>
    <p:sldId id="256" r:id="rId4"/>
    <p:sldId id="258" r:id="rId5"/>
    <p:sldId id="259" r:id="rId6"/>
    <p:sldId id="261" r:id="rId7"/>
    <p:sldId id="268" r:id="rId8"/>
    <p:sldId id="294" r:id="rId9"/>
    <p:sldId id="293" r:id="rId10"/>
    <p:sldId id="279" r:id="rId11"/>
    <p:sldId id="278" r:id="rId12"/>
    <p:sldId id="277" r:id="rId13"/>
    <p:sldId id="276" r:id="rId14"/>
    <p:sldId id="285" r:id="rId15"/>
    <p:sldId id="284" r:id="rId16"/>
    <p:sldId id="283" r:id="rId17"/>
    <p:sldId id="282" r:id="rId18"/>
    <p:sldId id="281" r:id="rId19"/>
    <p:sldId id="280" r:id="rId20"/>
    <p:sldId id="275" r:id="rId21"/>
    <p:sldId id="290" r:id="rId22"/>
    <p:sldId id="288" r:id="rId23"/>
    <p:sldId id="28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3670117"/>
              </p:ext>
            </p:extLst>
          </p:nvPr>
        </p:nvGraphicFramePr>
        <p:xfrm>
          <a:off x="2483768" y="435791"/>
          <a:ext cx="4176463" cy="59864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463184" progId="Word.Document.12">
                  <p:embed/>
                </p:oleObj>
              </mc:Choice>
              <mc:Fallback>
                <p:oleObj name="Dokument" r:id="rId3" imgW="5903610" imgH="84631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435791"/>
                        <a:ext cx="4176463" cy="59864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795657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533400"/>
            <a:ext cx="6120680" cy="2868168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Abeceda Mikroekonomie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1988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33400"/>
            <a:ext cx="2160240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A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Akciová společnost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Kapitálová obchodní společnost, její majetek je rozvržen do určitého počtu akcií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Akcie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Majetkový cenný papír, představuje podíl na majetku akciové společnosti </a:t>
            </a:r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464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B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780928"/>
            <a:ext cx="5976664" cy="3168352"/>
          </a:xfrm>
        </p:spPr>
        <p:txBody>
          <a:bodyPr>
            <a:normAutofit/>
          </a:bodyPr>
          <a:lstStyle/>
          <a:p>
            <a:pPr algn="l"/>
            <a:endParaRPr lang="cs-CZ" dirty="0">
              <a:solidFill>
                <a:srgbClr val="FFC000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Bonita klienta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/>
              <a:t>Schopnost klienta splácet úvěr, prokazuje se potvrzením o příjmu od zaměstnavatele nebo daňovým přiznáním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181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C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2996952"/>
            <a:ext cx="5832648" cy="295232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Cenina</a:t>
            </a:r>
          </a:p>
          <a:p>
            <a:pPr algn="l"/>
            <a:r>
              <a:rPr lang="cs-CZ" dirty="0" smtClean="0"/>
              <a:t>Slouží jako ekvivalent peněz, ale pouze pro vymezený účel</a:t>
            </a:r>
          </a:p>
          <a:p>
            <a:pPr algn="l"/>
            <a:endParaRPr lang="cs-CZ" b="1" dirty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Cena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Vyjádření hodnoty výrobku.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8288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D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2060848"/>
            <a:ext cx="5904656" cy="388843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Dividenda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Podíl na zisku vyplácený akcionářům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Dlouhodobý majetek</a:t>
            </a:r>
          </a:p>
          <a:p>
            <a:pPr algn="l"/>
            <a:r>
              <a:rPr lang="cs-CZ" dirty="0" smtClean="0"/>
              <a:t>Majetek, který se používá delší dobu a postupně se opotřebovává a jehož vstupní cena přesahuje určitou hranici</a:t>
            </a:r>
            <a:endParaRPr lang="cs-CZ" dirty="0" smtClean="0">
              <a:solidFill>
                <a:schemeClr val="bg1"/>
              </a:solidFill>
            </a:endParaRPr>
          </a:p>
          <a:p>
            <a:pPr algn="l"/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8288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E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348880"/>
            <a:ext cx="5976664" cy="36004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Expedice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Vyskladnění a příprava výrobků k prodeji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Ergonomie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Věda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zabývající se optimalizací lidské činnosti ve vztahu  k pracovnímu prostředí</a:t>
            </a:r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3721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F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2204864"/>
            <a:ext cx="5976664" cy="4104456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Faktoring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Odkup krátkodobých pohledávek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Fixní náklad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Náklad, jehož </a:t>
            </a:r>
            <a:r>
              <a:rPr lang="cs-CZ" dirty="0" smtClean="0"/>
              <a:t>výše není přímo závislá na objemu výroby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FIFO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Metoda oceňování zásob, první dovnitř, první ven</a:t>
            </a:r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3721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G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2780928"/>
            <a:ext cx="5976664" cy="3528392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Goodwill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Finanční vyjádření dobrého jména podniku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3721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708920"/>
            <a:ext cx="5976664" cy="324036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Hromadná výroba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Forma průmyslové výroby,  ve velkém množství se opakovaně vyrábí omezený počet druhů výrobků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Holding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Obchodní společnost prostřednictvím kapitálového podílu ovládá jinou společnost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533400"/>
            <a:ext cx="576064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I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3068960"/>
            <a:ext cx="5976664" cy="288032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Inventarizace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Zjišťování stavu hospodářských prostředků k určitému datu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J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Just in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time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Metoda řízení zásob bez skladování, dodání přímo v okamžiku potřeby</a:t>
            </a: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K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132856"/>
            <a:ext cx="5976664" cy="3816424"/>
          </a:xfrm>
        </p:spPr>
        <p:txBody>
          <a:bodyPr>
            <a:normAutofit fontScale="92500"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Komanditní společnost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Osobní obchodní společnost s prvky společnosti s ručením omezeným</a:t>
            </a:r>
          </a:p>
          <a:p>
            <a:pPr algn="l"/>
            <a:endParaRPr lang="cs-CZ" dirty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Kalkulace</a:t>
            </a:r>
          </a:p>
          <a:p>
            <a:pPr algn="l"/>
            <a:r>
              <a:rPr lang="cs-CZ" dirty="0" smtClean="0"/>
              <a:t>Výpočet nákladů a ceny výrobku nebo služby</a:t>
            </a:r>
          </a:p>
          <a:p>
            <a:pPr algn="l"/>
            <a:endParaRPr lang="cs-CZ" dirty="0" smtClean="0"/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Kapacita firmy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Maximální počet výrobků , které je firma schopna vyrobit za optimálních podmínek za určitý čas</a:t>
            </a:r>
            <a:endParaRPr lang="cs-CZ" dirty="0">
              <a:solidFill>
                <a:schemeClr val="bg1"/>
              </a:solidFill>
            </a:endParaRPr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3068960"/>
            <a:ext cx="5976664" cy="295232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Likvidita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Momentální schopnost uhradit splatné závazky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/>
              <a:t/>
            </a:r>
            <a:br>
              <a:rPr lang="cs-CZ" dirty="0"/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Logistika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Zabývá se fyzickými toky zboží od dodavatele k odběrateli i toky informačními</a:t>
            </a: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M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988840"/>
            <a:ext cx="5976664" cy="432048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Materiál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Forma oběžného majetku, nakoupený a určený pro výrobu</a:t>
            </a:r>
          </a:p>
          <a:p>
            <a:pPr algn="l"/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Mzda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Cena práce, odměna za vykonanou práci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Mikroekonomie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Věda, která se zabývá ekonomikou podniku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N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492896"/>
            <a:ext cx="5976664" cy="345638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Náklad</a:t>
            </a:r>
          </a:p>
          <a:p>
            <a:pPr algn="l"/>
            <a:r>
              <a:rPr lang="cs-CZ" dirty="0" smtClean="0"/>
              <a:t>Finanční vyjádření spotřeby věcných prostředků a práce vynaložených na chod firmy</a:t>
            </a:r>
          </a:p>
          <a:p>
            <a:pPr algn="l"/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Návratnost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Ukazatel finanční analýzy, vyjadřuje za jak dlouho se splatí vynaložená investice z čistého zisku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O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628800"/>
            <a:ext cx="5976664" cy="4392488"/>
          </a:xfrm>
        </p:spPr>
        <p:txBody>
          <a:bodyPr>
            <a:normAutofit lnSpcReduction="10000"/>
          </a:bodyPr>
          <a:lstStyle/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Odpis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Finanční vyjádření opotřebení dlouhodobého majetku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Oprávky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Součet odpisů za dobu používání dlouhodobého majetku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Odbyt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Podniková činnost, zajišťuje prodej výrobků jiným firmám</a:t>
            </a:r>
          </a:p>
          <a:p>
            <a:pPr algn="l"/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P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620688"/>
            <a:ext cx="5976664" cy="561662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Podnikání</a:t>
            </a:r>
          </a:p>
          <a:p>
            <a:pPr algn="l"/>
            <a:r>
              <a:rPr lang="cs-CZ" dirty="0" smtClean="0"/>
              <a:t>Soustavná činnost prováděná podnikatelem samostatně  vlastním jménem a na vlastní odpovědnost, za účelem dosažení zisku.</a:t>
            </a: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Podnik</a:t>
            </a:r>
          </a:p>
          <a:p>
            <a:pPr algn="l"/>
            <a:r>
              <a:rPr lang="cs-CZ" dirty="0" smtClean="0"/>
              <a:t>Právní celek založený předepsaným způsobem z lidí, hmotného, nehmotného a finančního majetku proto, aby vyráběl prodával statky a služby a svým vlastníkům zhodnocoval kapitál dosahováním zisku</a:t>
            </a: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Pohledávka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Nárok na zaplacení, případně jiné plnění</a:t>
            </a: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Prokura</a:t>
            </a:r>
          </a:p>
          <a:p>
            <a:pPr algn="l"/>
            <a:r>
              <a:rPr lang="cs-CZ" dirty="0" smtClean="0"/>
              <a:t>Nejširší plná moc</a:t>
            </a:r>
            <a:endParaRPr lang="cs-CZ" dirty="0"/>
          </a:p>
          <a:p>
            <a:pPr algn="l"/>
            <a:endParaRPr lang="cs-CZ" dirty="0"/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R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Reprodukční cena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Cena staršího majetku určená znalcem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Režijní náklad</a:t>
            </a:r>
          </a:p>
          <a:p>
            <a:pPr lvl="0" algn="l"/>
            <a:r>
              <a:rPr lang="cs-CZ" dirty="0" smtClean="0"/>
              <a:t>Nelze stanovit na kalkulační jednici přímo, je nutné je  určitými metodami rozpočítat</a:t>
            </a:r>
          </a:p>
          <a:p>
            <a:pPr algn="l"/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2636912"/>
            <a:ext cx="5976664" cy="374441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Solvence</a:t>
            </a:r>
          </a:p>
          <a:p>
            <a:pPr algn="l"/>
            <a:r>
              <a:rPr lang="cs-CZ" dirty="0" smtClean="0"/>
              <a:t>Platební schopnost je schopnost fyzické nebo právnické osoby splácet finanční závazky v dohodnutých lhůtách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Sériová výroba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Forma průmyslové výroby, vyrábí se různě velké série standardizovaných výrobků</a:t>
            </a:r>
          </a:p>
          <a:p>
            <a:pPr algn="l"/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T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276872"/>
            <a:ext cx="5976664" cy="396044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Tantiémy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Odměny  ze zisku členům představenstva a dozorčí radu u akciové společnosti</a:t>
            </a:r>
          </a:p>
          <a:p>
            <a:pPr algn="l"/>
            <a:endParaRPr lang="cs-CZ" b="1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Technické zhodnocení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Forma dlouhodobého majetku, vylepšení hmotného majetku s vstupní cenou vyšší </a:t>
            </a:r>
            <a:r>
              <a:rPr lang="cs-CZ" smtClean="0">
                <a:solidFill>
                  <a:schemeClr val="bg1"/>
                </a:solidFill>
              </a:rPr>
              <a:t>než 40.000 Kč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V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2420888"/>
            <a:ext cx="5832648" cy="381642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Veřejná obchodní společnost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Osobní obchodní společnost, založená minimálně dvěma společníky, kteří za závazky společnosti ručí neomezeně a solidárně  celým svým majetkem</a:t>
            </a:r>
          </a:p>
          <a:p>
            <a:pPr algn="l"/>
            <a:endParaRPr lang="cs-CZ" sz="2400" dirty="0" smtClean="0">
              <a:solidFill>
                <a:schemeClr val="bg1"/>
              </a:solidFill>
            </a:endParaRPr>
          </a:p>
          <a:p>
            <a:pPr algn="l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Výnos</a:t>
            </a:r>
          </a:p>
          <a:p>
            <a:pPr algn="l"/>
            <a:r>
              <a:rPr lang="cs-CZ" sz="2400" dirty="0" smtClean="0"/>
              <a:t>Finanční vyjádření výkonů podniku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Z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1268760"/>
            <a:ext cx="5976664" cy="468052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Zboží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Forma oběžného majetku, nakoupené výrobky jiných firem určené k dalšímu prodeji</a:t>
            </a:r>
          </a:p>
          <a:p>
            <a:pPr algn="l"/>
            <a:endParaRPr lang="cs-CZ" b="1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Zisk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Hospodářský výsledek v případě kdy výnosy jsou větší než náklady</a:t>
            </a:r>
          </a:p>
          <a:p>
            <a:pPr algn="l"/>
            <a:endParaRPr lang="cs-CZ" b="1" dirty="0" smtClean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Ztráta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Hospodářský výsledek v případě kdy výnosy jsou menší než náklady</a:t>
            </a:r>
          </a:p>
          <a:p>
            <a:pPr algn="l"/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297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eluxe">
    <a:dk1>
      <a:sysClr val="windowText" lastClr="000000"/>
    </a:dk1>
    <a:lt1>
      <a:sysClr val="window" lastClr="FFFFFF"/>
    </a:lt1>
    <a:dk2>
      <a:srgbClr val="30356E"/>
    </a:dk2>
    <a:lt2>
      <a:srgbClr val="FFF9E5"/>
    </a:lt2>
    <a:accent1>
      <a:srgbClr val="CC4757"/>
    </a:accent1>
    <a:accent2>
      <a:srgbClr val="FF6F61"/>
    </a:accent2>
    <a:accent3>
      <a:srgbClr val="FF953E"/>
    </a:accent3>
    <a:accent4>
      <a:srgbClr val="F8BD52"/>
    </a:accent4>
    <a:accent5>
      <a:srgbClr val="46A6BD"/>
    </a:accent5>
    <a:accent6>
      <a:srgbClr val="5488BC"/>
    </a:accent6>
    <a:hlink>
      <a:srgbClr val="FA7D7A"/>
    </a:hlink>
    <a:folHlink>
      <a:srgbClr val="FFCF3E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523</TotalTime>
  <Words>460</Words>
  <Application>Microsoft Office PowerPoint</Application>
  <PresentationFormat>Předvádění na obrazovce (4:3)</PresentationFormat>
  <Paragraphs>137</Paragraphs>
  <Slides>23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Bohatý</vt:lpstr>
      <vt:lpstr>Microsoft Word Document</vt:lpstr>
      <vt:lpstr>Prezentace aplikace PowerPoint</vt:lpstr>
      <vt:lpstr>Abeceda Mikroekonomie</vt:lpstr>
      <vt:lpstr>A</vt:lpstr>
      <vt:lpstr>B</vt:lpstr>
      <vt:lpstr>C</vt:lpstr>
      <vt:lpstr>D</vt:lpstr>
      <vt:lpstr>E</vt:lpstr>
      <vt:lpstr>F</vt:lpstr>
      <vt:lpstr>G</vt:lpstr>
      <vt:lpstr>H</vt:lpstr>
      <vt:lpstr>I</vt:lpstr>
      <vt:lpstr>J</vt:lpstr>
      <vt:lpstr>K</vt:lpstr>
      <vt:lpstr>L</vt:lpstr>
      <vt:lpstr>M</vt:lpstr>
      <vt:lpstr>N</vt:lpstr>
      <vt:lpstr>O</vt:lpstr>
      <vt:lpstr>P</vt:lpstr>
      <vt:lpstr>R</vt:lpstr>
      <vt:lpstr>S</vt:lpstr>
      <vt:lpstr>T</vt:lpstr>
      <vt:lpstr>V</vt:lpstr>
      <vt:lpstr>Z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>Burdová</dc:creator>
  <cp:lastModifiedBy>Iva Buriánková</cp:lastModifiedBy>
  <cp:revision>61</cp:revision>
  <dcterms:created xsi:type="dcterms:W3CDTF">2012-01-24T17:30:07Z</dcterms:created>
  <dcterms:modified xsi:type="dcterms:W3CDTF">2013-06-27T10:35:13Z</dcterms:modified>
</cp:coreProperties>
</file>