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17" autoAdjust="0"/>
    <p:restoredTop sz="94660"/>
  </p:normalViewPr>
  <p:slideViewPr>
    <p:cSldViewPr>
      <p:cViewPr varScale="1">
        <p:scale>
          <a:sx n="50" d="100"/>
          <a:sy n="50" d="100"/>
        </p:scale>
        <p:origin x="-1262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5789-1E45-405E-9311-2BB49411D44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25A18-4596-47ED-B8E6-324DC1EC5E8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5789-1E45-405E-9311-2BB49411D44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25A18-4596-47ED-B8E6-324DC1EC5E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5789-1E45-405E-9311-2BB49411D44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25A18-4596-47ED-B8E6-324DC1EC5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5789-1E45-405E-9311-2BB49411D44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25A18-4596-47ED-B8E6-324DC1EC5E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5789-1E45-405E-9311-2BB49411D44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25A18-4596-47ED-B8E6-324DC1EC5E8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5789-1E45-405E-9311-2BB49411D44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25A18-4596-47ED-B8E6-324DC1EC5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5789-1E45-405E-9311-2BB49411D44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25A18-4596-47ED-B8E6-324DC1EC5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5789-1E45-405E-9311-2BB49411D44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25A18-4596-47ED-B8E6-324DC1EC5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5789-1E45-405E-9311-2BB49411D44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25A18-4596-47ED-B8E6-324DC1EC5E8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5789-1E45-405E-9311-2BB49411D44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25A18-4596-47ED-B8E6-324DC1EC5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5789-1E45-405E-9311-2BB49411D44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525A18-4596-47ED-B8E6-324DC1EC5E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76C5789-1E45-405E-9311-2BB49411D441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1525A18-4596-47ED-B8E6-324DC1EC5E8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5871433"/>
              </p:ext>
            </p:extLst>
          </p:nvPr>
        </p:nvGraphicFramePr>
        <p:xfrm>
          <a:off x="1331640" y="2636912"/>
          <a:ext cx="6540388" cy="33746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VY_32_INOVACE_08_PŘÍRODOVĚDA-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Zvířata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Dělení zvířat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prezentace určena pro žáky 5.tříd. Žáci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se seznamují s tříděním zvířat formou názorné prezentace, která je pro ně zajímavá a přitažlivá.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7958967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4755" y="548680"/>
            <a:ext cx="567495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4.Živočichové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084655"/>
            <a:ext cx="86409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dirty="0" smtClean="0"/>
              <a:t> živí se jinými organismy – rostlinami nebo živočichy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718773"/>
            <a:ext cx="3306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dirty="0" smtClean="0"/>
              <a:t> dýchají kyslík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870901"/>
            <a:ext cx="61716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dirty="0" smtClean="0"/>
              <a:t>pohybují se z místa na místo</a:t>
            </a:r>
            <a:endParaRPr lang="cs-CZ" sz="3600" dirty="0"/>
          </a:p>
        </p:txBody>
      </p:sp>
      <p:pic>
        <p:nvPicPr>
          <p:cNvPr id="8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3772200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57795" y="404664"/>
            <a:ext cx="444544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Živočichové</a:t>
            </a:r>
            <a:endParaRPr lang="cs-CZ" sz="6000" b="1" dirty="0">
              <a:solidFill>
                <a:srgbClr val="C0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331640" y="1420327"/>
            <a:ext cx="2232248" cy="17206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220072" y="1420327"/>
            <a:ext cx="2448272" cy="172064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39552" y="3284984"/>
            <a:ext cx="37732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OBRATLOVCI</a:t>
            </a:r>
            <a:endParaRPr lang="cs-CZ" sz="4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15605" y="3212976"/>
            <a:ext cx="36417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BEZOBRATLÍ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7648" y="4365104"/>
            <a:ext cx="3420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mají kostru, jejíž základem je páteř složená z obratlů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3861048"/>
            <a:ext cx="30243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nemají kostru složenou z obratlů, oporu těla tvoří svaly nebo tělní obaly</a:t>
            </a:r>
            <a:endParaRPr lang="cs-CZ" sz="3200" dirty="0"/>
          </a:p>
        </p:txBody>
      </p:sp>
      <p:pic>
        <p:nvPicPr>
          <p:cNvPr id="12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381328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4425101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93747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OBRATLOVCI</a:t>
            </a:r>
            <a:endParaRPr lang="cs-CZ" sz="4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4744"/>
            <a:ext cx="32496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bg2">
                    <a:lumMod val="50000"/>
                  </a:schemeClr>
                </a:solidFill>
              </a:rPr>
              <a:t>1.Ryby </a:t>
            </a:r>
            <a:endParaRPr lang="cs-CZ" sz="7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206605"/>
            <a:ext cx="29314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žijí ve vodě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710661"/>
            <a:ext cx="38116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dýchají žábrami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214717"/>
            <a:ext cx="5905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tělo mají pokryté šupinami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646765"/>
            <a:ext cx="39471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kapr, štika sumec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7681" y="4150821"/>
            <a:ext cx="45983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asi 21 000 druhů ryb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63310"/>
            <a:ext cx="3600400" cy="2662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81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76672"/>
            <a:ext cx="63946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accent3">
                    <a:lumMod val="75000"/>
                  </a:schemeClr>
                </a:solidFill>
              </a:rPr>
              <a:t>2.Obojživelníci</a:t>
            </a:r>
            <a:endParaRPr lang="cs-CZ" sz="7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30541"/>
            <a:ext cx="29963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žijí na souši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5195" y="2134597"/>
            <a:ext cx="35387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dýchají plícemi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1" y="2660719"/>
            <a:ext cx="83529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vajíčka kladou do vody, pulci žijí ve vodě, kde dýchají žábrami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718773"/>
            <a:ext cx="40156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žáby, čolci, mloci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222829"/>
            <a:ext cx="63597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asi 4 000 druhů obojživelníků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869160"/>
            <a:ext cx="245745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08" y="6272386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9845289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15816" y="404664"/>
            <a:ext cx="29819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accent5">
                    <a:lumMod val="75000"/>
                  </a:schemeClr>
                </a:solidFill>
              </a:rPr>
              <a:t>3.Plazi</a:t>
            </a:r>
            <a:endParaRPr lang="cs-CZ" sz="72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604993"/>
            <a:ext cx="35387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dýchají plícemi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132856"/>
            <a:ext cx="49947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tělo pokryté šupinami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636912"/>
            <a:ext cx="77927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hadi, ještěrky, želvy, ještěři, krokodýli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140968"/>
            <a:ext cx="4886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asi 6 000 druhů plazů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414" y="3717032"/>
            <a:ext cx="3982962" cy="2917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09" y="627990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8801017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99792" y="404664"/>
            <a:ext cx="30941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bg1">
                    <a:lumMod val="50000"/>
                  </a:schemeClr>
                </a:solidFill>
              </a:rPr>
              <a:t>4.Ptáci</a:t>
            </a:r>
            <a:endParaRPr lang="cs-CZ" sz="72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502366"/>
            <a:ext cx="35387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dýchají plícemi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2060848"/>
            <a:ext cx="8330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tělo pokryto peřím, přizpůsobeno k letu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492896"/>
            <a:ext cx="54209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přední končetiny - křídla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068960"/>
            <a:ext cx="5976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čelisti přeměněny na zobák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3645024"/>
            <a:ext cx="4953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asi 8 600 druhů ptáků</a:t>
            </a:r>
            <a:endParaRPr lang="cs-CZ" sz="3600" dirty="0"/>
          </a:p>
        </p:txBody>
      </p:sp>
      <p:pic>
        <p:nvPicPr>
          <p:cNvPr id="9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32" y="6365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645025"/>
            <a:ext cx="3024336" cy="2936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00485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476672"/>
            <a:ext cx="31101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accent5"/>
                </a:solidFill>
              </a:rPr>
              <a:t>5.Savci</a:t>
            </a:r>
            <a:endParaRPr lang="cs-CZ" sz="7200" dirty="0">
              <a:solidFill>
                <a:schemeClr val="accent5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677001"/>
            <a:ext cx="41119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rodí živá mláďata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276872"/>
            <a:ext cx="62426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mláďata sají mateřské mléko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852936"/>
            <a:ext cx="35387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dýchají plícemi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356992"/>
            <a:ext cx="41653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patří sem i člověk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4821" y="3861048"/>
            <a:ext cx="48232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asi 4000 druhů savců</a:t>
            </a: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3322"/>
            <a:ext cx="3456384" cy="2522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30932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4969421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67333" y="725795"/>
            <a:ext cx="36417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BEZOBRATLÍ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808272"/>
            <a:ext cx="87129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Jenom pavouků existuje přes 50 000 druhů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Dýchají vzdušnicemi, které prostupují celé tělo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Mnohý hmyz unese 20 krát těžší břemeno než jsou sami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Housenky mají až 4 000 svalů- 6 krát víc než člověk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Komáři mávají křídly až 62 000krát za minutu</a:t>
            </a:r>
            <a:endParaRPr lang="cs-CZ" sz="32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576647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404358"/>
            <a:ext cx="3869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Nejpočetnější je :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207383"/>
            <a:ext cx="712879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HMYZ</a:t>
            </a:r>
            <a:r>
              <a:rPr lang="cs-CZ" sz="3200" dirty="0" smtClean="0"/>
              <a:t> - motýli (bělásek)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- brouci (slunéčko)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- blanokřídlí (včela)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- dvoukřídlí(moucha)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- vážky 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156679"/>
            <a:ext cx="67687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KROUŽKOVCI</a:t>
            </a:r>
            <a:r>
              <a:rPr lang="cs-CZ" sz="3200" dirty="0" smtClean="0"/>
              <a:t> – (žížala, stonožka)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PLŽI</a:t>
            </a:r>
            <a:r>
              <a:rPr lang="cs-CZ" sz="3200" dirty="0" smtClean="0"/>
              <a:t> – (hlemýždi, slimáci)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MLŽI</a:t>
            </a:r>
            <a:r>
              <a:rPr lang="cs-CZ" sz="3200" dirty="0" smtClean="0"/>
              <a:t> – (škeble, perlorodky)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KORÝŠI</a:t>
            </a:r>
            <a:r>
              <a:rPr lang="cs-CZ" sz="3200" dirty="0" smtClean="0"/>
              <a:t> – (rak, krab, humr)</a:t>
            </a:r>
            <a:endParaRPr lang="cs-CZ" sz="3200" dirty="0"/>
          </a:p>
        </p:txBody>
      </p:sp>
      <p:pic>
        <p:nvPicPr>
          <p:cNvPr id="6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5253392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980728"/>
            <a:ext cx="88569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Kapr obecný.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/>
              <a:t>, </a:t>
            </a:r>
            <a:r>
              <a:rPr lang="cs-CZ" smtClean="0"/>
              <a:t>29.1.2007,19:14-[cit</a:t>
            </a:r>
            <a:r>
              <a:rPr lang="cs-CZ" dirty="0"/>
              <a:t>. 2012-02-28]. Dostupné z: http://cs.wikipedia.org/wiki/Soubor:Common_carp.jpg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7504" y="2132856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LIQUIDGHOUL. Žába.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23.11.2006,09:09-[cit</a:t>
            </a:r>
            <a:r>
              <a:rPr lang="cs-CZ" dirty="0"/>
              <a:t>. 2012-02-28]. Dostupné z: http://cs.wikipedia.org/wiki/Soubor:Litoria_caerulea.jpg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504" y="3225750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FRIC, Zdeněk. Zmije obecná.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29.4.2005,14:05- </a:t>
            </a:r>
            <a:r>
              <a:rPr lang="cs-CZ" dirty="0"/>
              <a:t>[cit. 2012-02-28]. Dostupné z: http://cs.wikipedia.org/wiki/Soubor:Viperaberus1.jpg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4365104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Holub</a:t>
            </a:r>
            <a:r>
              <a:rPr lang="en-US" dirty="0"/>
              <a:t>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</a:t>
            </a:r>
            <a:r>
              <a:rPr lang="cs-CZ" dirty="0" smtClean="0"/>
              <a:t>23.5.2006,18:06-</a:t>
            </a:r>
            <a:r>
              <a:rPr lang="en-US" dirty="0" smtClean="0"/>
              <a:t> </a:t>
            </a:r>
            <a:r>
              <a:rPr lang="en-US" dirty="0"/>
              <a:t>[cit. 2012-02-28]. </a:t>
            </a:r>
            <a:r>
              <a:rPr lang="en-US" dirty="0" err="1"/>
              <a:t>Dostupné</a:t>
            </a:r>
            <a:r>
              <a:rPr lang="en-US" dirty="0"/>
              <a:t> z: http://cs.wikipedia.org/wiki/Soubor:Go%C5%82%C4%85b1.jpg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7504" y="5530006"/>
            <a:ext cx="88569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KAVALLAR, Herwig. Labradorský retrívr.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30.4.2006,11:00- </a:t>
            </a:r>
            <a:r>
              <a:rPr lang="cs-CZ" dirty="0"/>
              <a:t>[cit. 2012-02-28]. Dostupné z: http://cs.wikipedia.org/wiki/Soubor:Afra_013.jpg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9512" y="404664"/>
            <a:ext cx="25779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 – obrázky:</a:t>
            </a:r>
            <a:endParaRPr lang="cs-CZ" sz="2400" dirty="0"/>
          </a:p>
        </p:txBody>
      </p:sp>
      <p:pic>
        <p:nvPicPr>
          <p:cNvPr id="8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9084" y="145662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29151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4531" y="692696"/>
            <a:ext cx="85741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Text – Brian </a:t>
            </a:r>
            <a:r>
              <a:rPr lang="cs-CZ" sz="2400" dirty="0" err="1" smtClean="0"/>
              <a:t>Wiliams</a:t>
            </a:r>
            <a:r>
              <a:rPr lang="cs-CZ" sz="2400" dirty="0" smtClean="0"/>
              <a:t> : </a:t>
            </a:r>
            <a:r>
              <a:rPr lang="cs-CZ" sz="2400" dirty="0" err="1" smtClean="0"/>
              <a:t>Encyklopedia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questions</a:t>
            </a:r>
            <a:r>
              <a:rPr lang="cs-CZ" sz="2400" dirty="0" smtClean="0"/>
              <a:t> and </a:t>
            </a:r>
            <a:r>
              <a:rPr lang="cs-CZ" sz="2400" dirty="0" err="1" smtClean="0"/>
              <a:t>answers,v</a:t>
            </a:r>
            <a:r>
              <a:rPr lang="cs-CZ" sz="2400" dirty="0" smtClean="0"/>
              <a:t> češtině vydalo nakladatelství Václav Svojtka jako Školní encyklopedie – Otázky a </a:t>
            </a:r>
            <a:r>
              <a:rPr lang="cs-CZ" sz="2400" dirty="0" err="1" smtClean="0"/>
              <a:t>odpovědi,v</a:t>
            </a:r>
            <a:r>
              <a:rPr lang="cs-CZ" sz="2400" dirty="0" smtClean="0"/>
              <a:t> Praze, první vydání v roce 1998 </a:t>
            </a:r>
            <a:endParaRPr lang="cs-CZ" sz="2400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249" y="5013176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5" name="TextovéPole 4"/>
          <p:cNvSpPr txBox="1"/>
          <p:nvPr/>
        </p:nvSpPr>
        <p:spPr>
          <a:xfrm>
            <a:off x="467544" y="3284984"/>
            <a:ext cx="4361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 : Mgr. Naděžda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8301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159</TotalTime>
  <Words>525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16</cp:revision>
  <dcterms:created xsi:type="dcterms:W3CDTF">2012-02-27T16:29:16Z</dcterms:created>
  <dcterms:modified xsi:type="dcterms:W3CDTF">2012-02-28T16:14:50Z</dcterms:modified>
</cp:coreProperties>
</file>