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7D0E158-7F4C-4280-8416-8914BD7FD7E0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FBA4722-B6C8-4A7F-AF82-7C519C8439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6055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B4CE38D-0AD0-447B-A700-6FA17D68A584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EC8831B-2515-485C-BB89-9BF6C69C65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02282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42550CFD-3258-47A3-A4BA-85D99CF74D83}" type="slidenum">
              <a:rPr lang="cs-CZ" smtClean="0"/>
              <a:pPr eaLnBrk="1" hangingPunct="1"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4D237A3D-A69B-4CE7-B6EC-3CC3BC762FDA}" type="slidenum">
              <a:rPr lang="cs-CZ" smtClean="0"/>
              <a:pPr eaLnBrk="1" hangingPunct="1"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3AF0A-52F0-4408-99EE-1E665E4BCF20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D6F43-785F-4C15-B39B-E93A86CE75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917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55503-811C-4C5B-AF88-F69518869BB1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DAC7-F8C0-4FFC-BFA1-EC02544CB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237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3D159A-2B56-4989-8D76-4366441A422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C46E-719D-485E-8F9D-4E4A40BEA0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989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7D949-0AEF-4031-B379-28CF252E1820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8AD4E-3A4D-4FF4-8764-C3D740B4F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669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0C58C3-8F91-4755-AC3D-A4E0F8C192F0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C261B-3454-4F2C-B967-DA9D42CBEB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23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E1CBB7-CBEC-4CF0-B176-5132A18D3FD6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A9346-C186-4632-9AB4-A4DA52F540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759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E3E08-6492-4370-AB8E-84A966C30D6D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5F9A1-9CEF-46E2-AE9E-315D01364B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675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53C7E-4019-4EFF-A3A3-8329BB4BE7BD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187B3-EF51-4B55-8683-911A849D0D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064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19304-C2DA-4774-921E-278821B908E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08D99-CB0D-4285-BDB3-C4F63FD2D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766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7ACC0-2BCE-4A79-B67B-F260F8F8AFD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76252-8BE0-46C2-8DF2-DF988679E9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901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25E55-05AC-4D45-BDE7-4DED737B77E1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B6B0C-177C-4A08-963B-E650D7595A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255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281336-BED8-4C8F-BFA3-EBAF8A847CF8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6B0B2A-6215-472D-B693-3F77FBC5E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Logické funkce a obvody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200" dirty="0" smtClean="0">
                <a:solidFill>
                  <a:schemeClr val="tx1"/>
                </a:solidFill>
              </a:rPr>
              <a:t>VY_32_INOVACE_pszczolka_07</a:t>
            </a:r>
            <a:r>
              <a:rPr lang="cs-CZ" sz="2200" dirty="0" smtClean="0">
                <a:solidFill>
                  <a:schemeClr val="tx1"/>
                </a:solidFill>
                <a:latin typeface="Arial" charset="0"/>
              </a:rPr>
              <a:t>-</a:t>
            </a:r>
            <a:r>
              <a:rPr lang="cs-CZ" sz="2200" dirty="0" smtClean="0">
                <a:solidFill>
                  <a:schemeClr val="tx1"/>
                </a:solidFill>
              </a:rPr>
              <a:t>3</a:t>
            </a:r>
            <a:r>
              <a:rPr lang="cs-CZ" sz="2200" dirty="0" smtClean="0">
                <a:solidFill>
                  <a:schemeClr val="tx1"/>
                </a:solidFill>
                <a:latin typeface="Arial" charset="0"/>
              </a:rPr>
              <a:t>-</a:t>
            </a:r>
            <a:r>
              <a:rPr lang="cs-CZ" sz="2200" dirty="0" smtClean="0">
                <a:solidFill>
                  <a:schemeClr val="tx1"/>
                </a:solidFill>
              </a:rPr>
              <a:t>05</a:t>
            </a:r>
            <a:r>
              <a:rPr lang="cs-CZ" sz="2200" dirty="0" smtClean="0">
                <a:solidFill>
                  <a:schemeClr val="tx1"/>
                </a:solidFill>
                <a:latin typeface="Arial" charset="0"/>
              </a:rPr>
              <a:t>-</a:t>
            </a:r>
            <a:r>
              <a:rPr lang="cs-CZ" sz="2200" dirty="0">
                <a:solidFill>
                  <a:schemeClr val="tx1"/>
                </a:solidFill>
              </a:rPr>
              <a:t>minimalizace_funkce_bool </a:t>
            </a:r>
            <a:endParaRPr lang="cs-CZ" sz="2200" dirty="0" smtClean="0">
              <a:solidFill>
                <a:schemeClr val="tx1"/>
              </a:solidFill>
            </a:endParaRPr>
          </a:p>
        </p:txBody>
      </p:sp>
      <p:pic>
        <p:nvPicPr>
          <p:cNvPr id="2052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140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 eaLnBrk="1" hangingPunct="1"/>
            <a:r>
              <a:rPr lang="cs-CZ" sz="140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2055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  <a:buFont typeface="Arial" charset="0"/>
              <a:buNone/>
            </a:pPr>
            <a:r>
              <a:rPr lang="cs-CZ" sz="3200"/>
              <a:t>Autor: Pszczółka Tomáš </a:t>
            </a:r>
          </a:p>
          <a:p>
            <a:pPr algn="ctr" eaLnBrk="1" hangingPunct="1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Žák bude umět aplikovat </a:t>
            </a:r>
            <a:r>
              <a:rPr lang="cs-CZ" dirty="0" err="1" smtClean="0">
                <a:solidFill>
                  <a:schemeClr val="bg1"/>
                </a:solidFill>
              </a:rPr>
              <a:t>Booleovy</a:t>
            </a:r>
            <a:r>
              <a:rPr lang="cs-CZ" dirty="0" smtClean="0">
                <a:solidFill>
                  <a:schemeClr val="bg1"/>
                </a:solidFill>
              </a:rPr>
              <a:t> pravidla.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Pochopí význam těchto pravidel a uvidí jejich efektivnost s ohledem na zjednodušování logických výrazů.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Bude schopen provést důkaz správnosti na základě pravdivostní tabulky logické funkce.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err="1" smtClean="0">
                <a:solidFill>
                  <a:schemeClr val="bg1"/>
                </a:solidFill>
              </a:rPr>
              <a:t>Booleova</a:t>
            </a:r>
            <a:r>
              <a:rPr lang="cs-CZ" dirty="0" smtClean="0">
                <a:solidFill>
                  <a:schemeClr val="bg1"/>
                </a:solidFill>
              </a:rPr>
              <a:t> algebra – </a:t>
            </a:r>
            <a:r>
              <a:rPr lang="cs-CZ" dirty="0" smtClean="0">
                <a:solidFill>
                  <a:srgbClr val="00B050"/>
                </a:solidFill>
              </a:rPr>
              <a:t>1. příklad </a:t>
            </a:r>
            <a:r>
              <a:rPr lang="cs-CZ" sz="3600" dirty="0" smtClean="0">
                <a:solidFill>
                  <a:srgbClr val="00B050"/>
                </a:solidFill>
              </a:rPr>
              <a:t>(minimalizace - řešení úlohy)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99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524000"/>
                <a:ext cx="8229600" cy="5410200"/>
              </a:xfrm>
            </p:spPr>
            <p:txBody>
              <a:bodyPr/>
              <a:lstStyle/>
              <a:p>
                <a:pPr marL="0" indent="0" eaLnBrk="1" hangingPunct="1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𝑌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</m:oMath>
                </a14:m>
                <a:r>
                  <a:rPr lang="cs-CZ" sz="2800" dirty="0" smtClean="0">
                    <a:solidFill>
                      <a:srgbClr val="0070C0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</m:oMath>
                </a14:m>
                <a:r>
                  <a:rPr lang="cs-CZ" sz="2800" dirty="0" smtClean="0">
                    <a:solidFill>
                      <a:srgbClr val="0070C0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+ 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𝐶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𝐴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</m:oMath>
                </a14:m>
                <a:r>
                  <a:rPr lang="cs-CZ" sz="2800" dirty="0" smtClean="0">
                    <a:solidFill>
                      <a:srgbClr val="0070C0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𝐴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𝐶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800" b="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</a:rPr>
                  <a:t>Použijeme „distributivní zákon“ </a:t>
                </a:r>
                <a:r>
                  <a:rPr lang="cs-CZ" sz="2000" dirty="0" smtClean="0">
                    <a:solidFill>
                      <a:schemeClr val="bg1"/>
                    </a:solidFill>
                  </a:rPr>
                  <a:t>(vytkneme před závorky)</a:t>
                </a:r>
                <a:endParaRPr lang="cs-CZ" sz="2000" b="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𝐶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limLow>
                      <m:limLow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sz="28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d>
                              <m:dPr>
                                <m:ctrlPr>
                                  <a:rPr lang="cs-CZ" sz="28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bar>
                                  <m:barPr>
                                    <m:pos m:val="top"/>
                                    <m:ctrlPr>
                                      <a:rPr lang="cs-CZ" sz="2800" b="0" i="1" smtClean="0">
                                        <a:solidFill>
                                          <a:srgbClr val="FF0000"/>
                                        </a:solidFill>
                                        <a:latin typeface="Cambria Math"/>
                                      </a:rPr>
                                    </m:ctrlPr>
                                  </m:barPr>
                                  <m:e>
                                    <m:r>
                                      <a:rPr lang="cs-CZ" sz="2800" b="0" i="1" smtClean="0">
                                        <a:solidFill>
                                          <a:srgbClr val="FF0000"/>
                                        </a:solidFill>
                                        <a:latin typeface="Cambria Math"/>
                                      </a:rPr>
                                      <m:t>𝐴</m:t>
                                    </m:r>
                                  </m:e>
                                </m:bar>
                                <m:r>
                                  <a:rPr lang="cs-CZ" sz="28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8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</a:rPr>
                                  <m:t>𝐴</m:t>
                                </m:r>
                              </m:e>
                            </m:d>
                          </m:e>
                        </m:groupChr>
                      </m:e>
                      <m:lim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lim>
                    </m:limLow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m:rPr>
                        <m:nor/>
                      </m:rPr>
                      <a:rPr lang="cs-CZ" sz="2800" dirty="0" smtClean="0">
                        <a:solidFill>
                          <a:srgbClr val="0070C0"/>
                        </a:solidFill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limLow>
                      <m:limLowPr>
                        <m:ctrlP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sz="2800" b="0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d>
                              <m:dPr>
                                <m:ctrlPr>
                                  <a:rPr lang="cs-CZ" sz="2800" b="0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bar>
                                  <m:barPr>
                                    <m:pos m:val="top"/>
                                    <m:ctrlPr>
                                      <a:rPr lang="cs-CZ" sz="2800" b="0" i="1" smtClean="0">
                                        <a:solidFill>
                                          <a:srgbClr val="0070C0"/>
                                        </a:solidFill>
                                        <a:latin typeface="Cambria Math"/>
                                      </a:rPr>
                                    </m:ctrlPr>
                                  </m:barPr>
                                  <m:e>
                                    <m:r>
                                      <a:rPr lang="cs-CZ" sz="2800" b="0" i="1" smtClean="0">
                                        <a:solidFill>
                                          <a:srgbClr val="0070C0"/>
                                        </a:solidFill>
                                        <a:latin typeface="Cambria Math"/>
                                      </a:rPr>
                                      <m:t>𝐴</m:t>
                                    </m:r>
                                  </m:e>
                                </m:bar>
                                <m:r>
                                  <a:rPr lang="cs-CZ" sz="2800" b="0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800" b="0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  <m:t>𝐴</m:t>
                                </m:r>
                              </m:e>
                            </m:d>
                          </m:e>
                        </m:groupChr>
                      </m:e>
                      <m:lim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1</m:t>
                        </m:r>
                      </m:lim>
                    </m:limLow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80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</a:rPr>
                  <a:t>Pravidlem „vyloučení třetího“, můžeme psát:</a:t>
                </a:r>
              </a:p>
              <a:p>
                <a:pPr marL="0" indent="0" eaLnBrk="1" hangingPunct="1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𝐶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∗1+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m:rPr>
                        <m:nor/>
                      </m:rPr>
                      <a:rPr lang="cs-CZ" sz="2800" dirty="0" smtClean="0">
                        <a:solidFill>
                          <a:schemeClr val="bg1"/>
                        </a:solidFill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∗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1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80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</a:rPr>
                  <a:t>Použijeme pravidlo „neutrální logická jedna“ a píšeme:</a:t>
                </a:r>
              </a:p>
              <a:p>
                <a:pPr marL="0" indent="0" eaLnBrk="1" hangingPunct="1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𝐶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m:rPr>
                        <m:nor/>
                      </m:rPr>
                      <a:rPr lang="cs-CZ" sz="2800" dirty="0" smtClean="0">
                        <a:solidFill>
                          <a:schemeClr val="bg1"/>
                        </a:solidFill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>
                        <a:solidFill>
                          <a:schemeClr val="bg1"/>
                        </a:solidFill>
                        <a:latin typeface="Cambria Math"/>
                      </a:rPr>
                      <m:t>	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 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pozn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.: 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Dal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ší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postup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je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zcela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jasn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ý</m:t>
                    </m:r>
                  </m:oMath>
                </a14:m>
                <a:endParaRPr lang="cs-CZ" sz="2800" b="0" i="0" dirty="0" smtClean="0">
                  <a:solidFill>
                    <a:schemeClr val="bg1"/>
                  </a:solidFill>
                  <a:latin typeface="Cambria Math"/>
                </a:endParaRPr>
              </a:p>
              <a:p>
                <a:pPr marL="0" indent="0" eaLnBrk="1" hangingPunct="1">
                  <a:buNone/>
                </a:pPr>
                <a:r>
                  <a:rPr lang="cs-CZ" sz="2800" b="0" dirty="0" smtClean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limLow>
                      <m:limLow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d>
                              <m:dPr>
                                <m:ctrlPr>
                                  <a:rPr lang="cs-CZ" sz="28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bar>
                                  <m:barPr>
                                    <m:pos m:val="top"/>
                                    <m:ctrlPr>
                                      <a:rPr lang="cs-CZ" sz="28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barPr>
                                  <m:e>
                                    <m:r>
                                      <a:rPr lang="cs-CZ" sz="28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𝐶</m:t>
                                    </m:r>
                                  </m:e>
                                </m:bar>
                                <m:r>
                                  <a:rPr lang="cs-CZ" sz="28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8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𝐶</m:t>
                                </m:r>
                              </m:e>
                            </m:d>
                          </m:e>
                        </m:groupChr>
                      </m:e>
                      <m:lim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lim>
                    </m:limLow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r>
                      <m:rPr>
                        <m:nor/>
                      </m:rPr>
                      <a:rPr lang="cs-CZ" sz="2800" dirty="0" smtClean="0">
                        <a:solidFill>
                          <a:schemeClr val="bg1"/>
                        </a:solidFill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</a:rPr>
                      <m:t> ∗1=</m:t>
                    </m:r>
                    <m:r>
                      <m:rPr>
                        <m:nor/>
                      </m:rPr>
                      <a:rPr lang="cs-CZ" sz="2800" dirty="0" smtClean="0">
                        <a:solidFill>
                          <a:schemeClr val="bg1"/>
                        </a:solidFill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</m:oMath>
                </a14:m>
                <a:endParaRPr lang="cs-CZ" sz="280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None/>
                </a:pPr>
                <a:endParaRPr lang="cs-CZ" sz="2800" dirty="0" smtClean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09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524000"/>
                <a:ext cx="8229600" cy="5410200"/>
              </a:xfrm>
              <a:blipFill rotWithShape="1">
                <a:blip r:embed="rId2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err="1" smtClean="0">
                <a:solidFill>
                  <a:schemeClr val="bg1"/>
                </a:solidFill>
              </a:rPr>
              <a:t>Booleova</a:t>
            </a:r>
            <a:r>
              <a:rPr lang="cs-CZ" dirty="0" smtClean="0">
                <a:solidFill>
                  <a:schemeClr val="bg1"/>
                </a:solidFill>
              </a:rPr>
              <a:t> algebra – </a:t>
            </a:r>
            <a:r>
              <a:rPr lang="cs-CZ" dirty="0" smtClean="0">
                <a:solidFill>
                  <a:srgbClr val="00B050"/>
                </a:solidFill>
              </a:rPr>
              <a:t>1. příklad </a:t>
            </a:r>
            <a:r>
              <a:rPr lang="cs-CZ" sz="3600" dirty="0" smtClean="0">
                <a:solidFill>
                  <a:srgbClr val="00B050"/>
                </a:solidFill>
              </a:rPr>
              <a:t>(realizace, efektivnost)</a:t>
            </a:r>
            <a:endParaRPr lang="cs-CZ" sz="3600" dirty="0" smtClean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2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199" y="1600200"/>
                <a:ext cx="8229600" cy="4525963"/>
              </a:xfrm>
            </p:spPr>
            <p:txBody>
              <a:bodyPr/>
              <a:lstStyle/>
              <a:p>
                <a:pPr marL="0" indent="0" eaLnBrk="1" hangingPunct="1">
                  <a:buNone/>
                  <a:defRPr/>
                </a:pP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</a:rPr>
                      <m:t>𝑌</m:t>
                    </m:r>
                    <m:d>
                      <m:d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d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bar>
                      <m:barPr>
                        <m:pos m:val="top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>
                        <a:solidFill>
                          <a:schemeClr val="bg1"/>
                        </a:solidFill>
                        <a:latin typeface="Cambria Math"/>
                      </a:rPr>
                      <m:t>+ </m:t>
                    </m:r>
                    <m:bar>
                      <m:barPr>
                        <m:pos m:val="top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𝐶</m:t>
                    </m:r>
                    <m:r>
                      <a:rPr lang="cs-CZ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𝐴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𝐴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𝐶</m:t>
                    </m:r>
                  </m:oMath>
                </a14:m>
                <a:endParaRPr lang="cs-CZ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None/>
                  <a:defRPr/>
                </a:pPr>
                <a:r>
                  <a:rPr lang="cs-CZ" dirty="0" smtClean="0">
                    <a:solidFill>
                      <a:schemeClr val="bg1"/>
                    </a:solidFill>
                  </a:rPr>
                  <a:t>Funkce po minimalizaci  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𝑌</m:t>
                    </m:r>
                    <m:d>
                      <m:d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d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</m:oMath>
                </a14:m>
                <a:endParaRPr lang="cs-CZ" dirty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None/>
                  <a:defRPr/>
                </a:pPr>
                <a:endParaRPr lang="cs-CZ" dirty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None/>
                  <a:defRPr/>
                </a:pPr>
                <a:r>
                  <a:rPr lang="cs-CZ" dirty="0" smtClean="0">
                    <a:solidFill>
                      <a:schemeClr val="bg1"/>
                    </a:solidFill>
                  </a:rPr>
                  <a:t>				</a:t>
                </a:r>
              </a:p>
            </p:txBody>
          </p:sp>
        </mc:Choice>
        <mc:Fallback xmlns="">
          <p:sp>
            <p:nvSpPr>
              <p:cNvPr id="51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199" y="1600200"/>
                <a:ext cx="8229600" cy="4525963"/>
              </a:xfrm>
              <a:blipFill rotWithShape="1">
                <a:blip r:embed="rId3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390900"/>
            <a:ext cx="1685925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700" y="3092818"/>
            <a:ext cx="4114800" cy="3158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756400" y="3354578"/>
                <a:ext cx="2362200" cy="32044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solidFill>
                      <a:schemeClr val="bg1"/>
                    </a:solidFill>
                  </a:rPr>
                  <a:t>Pozn.: Minimalizací logické funkce jsme získali pouze jeden výraz 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sz="20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0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</m:oMath>
                </a14:m>
                <a:r>
                  <a:rPr lang="cs-CZ" sz="2000" dirty="0" smtClean="0">
                    <a:solidFill>
                      <a:schemeClr val="bg1"/>
                    </a:solidFill>
                  </a:rPr>
                  <a:t> místo 4 složitých výrazu. </a:t>
                </a:r>
              </a:p>
              <a:p>
                <a:endParaRPr lang="cs-CZ" sz="2000" dirty="0">
                  <a:solidFill>
                    <a:schemeClr val="bg1"/>
                  </a:solidFill>
                </a:endParaRPr>
              </a:p>
              <a:p>
                <a:r>
                  <a:rPr lang="cs-CZ" sz="2000" dirty="0" smtClean="0">
                    <a:solidFill>
                      <a:schemeClr val="bg1"/>
                    </a:solidFill>
                  </a:rPr>
                  <a:t>Realizace funkce je pak zcela jednoduchá, viz obrázek</a:t>
                </a:r>
                <a:endParaRPr lang="cs-CZ" sz="20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6400" y="3354578"/>
                <a:ext cx="2362200" cy="3204403"/>
              </a:xfrm>
              <a:prstGeom prst="rect">
                <a:avLst/>
              </a:prstGeom>
              <a:blipFill rotWithShape="1">
                <a:blip r:embed="rId6"/>
                <a:stretch>
                  <a:fillRect l="-2577" t="-951" b="-24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err="1" smtClean="0">
                <a:solidFill>
                  <a:schemeClr val="bg1"/>
                </a:solidFill>
              </a:rPr>
              <a:t>Booleova</a:t>
            </a:r>
            <a:r>
              <a:rPr lang="cs-CZ" dirty="0" smtClean="0">
                <a:solidFill>
                  <a:schemeClr val="bg1"/>
                </a:solidFill>
              </a:rPr>
              <a:t> algebra – </a:t>
            </a:r>
            <a:r>
              <a:rPr lang="cs-CZ" dirty="0" smtClean="0">
                <a:solidFill>
                  <a:srgbClr val="00B050"/>
                </a:solidFill>
              </a:rPr>
              <a:t>1. příklad </a:t>
            </a:r>
            <a:r>
              <a:rPr lang="cs-CZ" sz="3600" dirty="0" smtClean="0">
                <a:solidFill>
                  <a:srgbClr val="00B050"/>
                </a:solidFill>
              </a:rPr>
              <a:t>(ověření)</a:t>
            </a:r>
            <a:endParaRPr lang="cs-CZ" sz="3600" dirty="0" smtClean="0">
              <a:solidFill>
                <a:schemeClr val="bg1"/>
              </a:solidFill>
            </a:endParaRPr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47800"/>
            <a:ext cx="2057400" cy="3114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3352800"/>
            <a:ext cx="4343400" cy="330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79700" y="1524000"/>
            <a:ext cx="61722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Pravdivostní tabulku jsme sestavili z původní funkce. Nyní pošleme do logického obvodu alespoň  3 stavy z pravdivostní tabulky a ověříme funkci po minimalizaci. 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2400" y="4800600"/>
            <a:ext cx="3276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 zřejmé, že logický obvod se chová přesně podle pravdivostní tabulky.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Booleova</a:t>
            </a:r>
            <a:r>
              <a:rPr lang="cs-CZ" dirty="0" smtClean="0">
                <a:solidFill>
                  <a:schemeClr val="bg1"/>
                </a:solidFill>
              </a:rPr>
              <a:t> algebra – </a:t>
            </a:r>
            <a:r>
              <a:rPr lang="cs-CZ" dirty="0">
                <a:solidFill>
                  <a:srgbClr val="00B05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. příklad </a:t>
            </a:r>
            <a:r>
              <a:rPr lang="cs-CZ" sz="3600" dirty="0" smtClean="0">
                <a:solidFill>
                  <a:srgbClr val="00B050"/>
                </a:solidFill>
              </a:rPr>
              <a:t>(minimalizace - řešení úlohy)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 txBox="1">
                <a:spLocks/>
              </p:cNvSpPr>
              <p:nvPr/>
            </p:nvSpPr>
            <p:spPr bwMode="auto">
              <a:xfrm>
                <a:off x="457200" y="1524000"/>
                <a:ext cx="8229600" cy="5410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eaLnBrk="1" hangingPunct="1">
                  <a:buFont typeface="Arial" charset="0"/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𝑌</m:t>
                    </m:r>
                    <m:d>
                      <m:d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  <m: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  <m: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d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bar>
                      <m:barPr>
                        <m:pos m:val="top"/>
                        <m:ctrlP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</m:oMath>
                </a14:m>
                <a:r>
                  <a:rPr lang="cs-CZ" sz="2800" dirty="0" smtClean="0">
                    <a:solidFill>
                      <a:srgbClr val="0070C0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</m:oMath>
                </a14:m>
                <a:r>
                  <a:rPr lang="cs-CZ" sz="2800" dirty="0" smtClean="0">
                    <a:solidFill>
                      <a:srgbClr val="0070C0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 sz="2800" smtClean="0">
                        <a:solidFill>
                          <a:schemeClr val="bg1"/>
                        </a:solidFill>
                        <a:latin typeface="Cambria Math"/>
                      </a:rPr>
                      <m:t>+ </m:t>
                    </m:r>
                    <m:bar>
                      <m:barPr>
                        <m:pos m:val="top"/>
                        <m:ctrlP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</m:oMath>
                </a14:m>
                <a:r>
                  <a:rPr lang="cs-CZ" sz="2800" i="1" dirty="0" smtClean="0">
                    <a:solidFill>
                      <a:srgbClr val="0070C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𝐵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 sz="2800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𝐴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0000"/>
                        </a:solidFill>
                        <a:latin typeface="Cambria Math"/>
                      </a:rPr>
                      <m:t>C</m:t>
                    </m:r>
                    <m:r>
                      <a:rPr lang="cs-CZ" sz="2800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𝐴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𝐵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𝐶</m:t>
                    </m:r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80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Font typeface="Arial" charset="0"/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</a:rPr>
                  <a:t>Použijeme „distributivní zákon“ </a:t>
                </a:r>
                <a:r>
                  <a:rPr lang="cs-CZ" sz="2000" dirty="0" smtClean="0">
                    <a:solidFill>
                      <a:schemeClr val="bg1"/>
                    </a:solidFill>
                  </a:rPr>
                  <a:t>(vytkneme před závorky)</a:t>
                </a:r>
              </a:p>
              <a:p>
                <a:pPr marL="0" indent="0" eaLnBrk="1" hangingPunct="1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limLow>
                      <m:limLowPr>
                        <m:ctrlP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sz="2800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d>
                              <m:dPr>
                                <m:ctrlPr>
                                  <a:rPr lang="cs-CZ" sz="2800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bar>
                                  <m:barPr>
                                    <m:pos m:val="top"/>
                                    <m:ctrlPr>
                                      <a:rPr lang="cs-CZ" sz="2800" i="1" smtClean="0">
                                        <a:solidFill>
                                          <a:srgbClr val="0070C0"/>
                                        </a:solidFill>
                                        <a:latin typeface="Cambria Math"/>
                                      </a:rPr>
                                    </m:ctrlPr>
                                  </m:barPr>
                                  <m:e>
                                    <m:r>
                                      <a:rPr lang="cs-CZ" sz="2800" b="0" i="1" smtClean="0">
                                        <a:solidFill>
                                          <a:srgbClr val="0070C0"/>
                                        </a:solidFill>
                                        <a:latin typeface="Cambria Math"/>
                                      </a:rPr>
                                      <m:t>𝐵</m:t>
                                    </m:r>
                                  </m:e>
                                </m:bar>
                                <m:r>
                                  <a:rPr lang="cs-CZ" sz="2800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800" b="0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  <m:t>𝐵</m:t>
                                </m:r>
                              </m:e>
                            </m:d>
                          </m:e>
                        </m:groupChr>
                      </m:e>
                      <m:lim>
                        <m: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1</m:t>
                        </m:r>
                      </m:lim>
                    </m:limLow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𝐴𝐶</m:t>
                    </m:r>
                    <m:limLow>
                      <m:limLow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sz="280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d>
                              <m:dPr>
                                <m:ctrlPr>
                                  <a:rPr lang="cs-CZ" sz="280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bar>
                                  <m:barPr>
                                    <m:pos m:val="top"/>
                                    <m:ctrlPr>
                                      <a:rPr lang="cs-CZ" sz="2800" i="1" smtClean="0">
                                        <a:solidFill>
                                          <a:srgbClr val="FF0000"/>
                                        </a:solidFill>
                                        <a:latin typeface="Cambria Math"/>
                                      </a:rPr>
                                    </m:ctrlPr>
                                  </m:barPr>
                                  <m:e>
                                    <m:r>
                                      <a:rPr lang="cs-CZ" sz="2800" b="0" i="1" smtClean="0">
                                        <a:solidFill>
                                          <a:srgbClr val="FF0000"/>
                                        </a:solidFill>
                                        <a:latin typeface="Cambria Math"/>
                                      </a:rPr>
                                      <m:t>𝐵</m:t>
                                    </m:r>
                                  </m:e>
                                </m:bar>
                                <m:r>
                                  <a:rPr lang="cs-CZ" sz="280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800" b="0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</a:rPr>
                                  <m:t>𝐵</m:t>
                                </m:r>
                              </m:e>
                            </m:d>
                          </m:e>
                        </m:groupChr>
                      </m:e>
                      <m:lim>
                        <m: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lim>
                    </m:limLow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80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Font typeface="Arial" charset="0"/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</a:rPr>
                  <a:t>Pravidlem „vyloučení třetího“, můžeme psát:</a:t>
                </a:r>
              </a:p>
              <a:p>
                <a:pPr marL="0" indent="0" eaLnBrk="1" hangingPunct="1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bar>
                      <m:barPr>
                        <m:pos m:val="top"/>
                        <m:ctrlP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∗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1</m:t>
                    </m:r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𝐴𝐶</m:t>
                    </m:r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∗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1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80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Font typeface="Arial" charset="0"/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</a:rPr>
                  <a:t>Použijeme pravidlo „neutrální logická jedna“ a píšeme:</a:t>
                </a:r>
              </a:p>
              <a:p>
                <a:pPr marL="0" indent="0" eaLnBrk="1" hangingPunct="1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bar>
                        <m:barPr>
                          <m:pos m:val="top"/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bar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</m:ba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bar>
                        <m:barPr>
                          <m:pos m:val="top"/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bar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𝐶</m:t>
                          </m:r>
                        </m:e>
                      </m:ba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𝐴𝐶</m:t>
                      </m:r>
                      <m:r>
                        <a:rPr lang="cs-CZ" sz="2800">
                          <a:solidFill>
                            <a:schemeClr val="bg1"/>
                          </a:solidFill>
                          <a:latin typeface="Cambria Math"/>
                        </a:rPr>
                        <m:t>	</m:t>
                      </m:r>
                      <m:r>
                        <a:rPr lang="cs-CZ" sz="2800" smtClean="0">
                          <a:solidFill>
                            <a:schemeClr val="bg1"/>
                          </a:solidFill>
                          <a:latin typeface="Cambria Math"/>
                        </a:rPr>
                        <m:t>  </m:t>
                      </m:r>
                      <m:r>
                        <m:rPr>
                          <m:sty m:val="p"/>
                        </m:rPr>
                        <a:rPr lang="cs-CZ" sz="2800" smtClean="0">
                          <a:solidFill>
                            <a:schemeClr val="bg1"/>
                          </a:solidFill>
                          <a:latin typeface="Cambria Math"/>
                        </a:rPr>
                        <m:t>pozn</m:t>
                      </m:r>
                      <m:r>
                        <a:rPr lang="cs-CZ" sz="2800" smtClean="0">
                          <a:solidFill>
                            <a:schemeClr val="bg1"/>
                          </a:solidFill>
                          <a:latin typeface="Cambria Math"/>
                        </a:rPr>
                        <m:t>.: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𝑐𝑖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𝑛𝑒𝑙𝑧𝑒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á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𝑙𝑒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𝑧𝑗𝑒𝑑𝑛𝑜𝑑𝑢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š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𝑖𝑡</m:t>
                      </m:r>
                    </m:oMath>
                  </m:oMathPara>
                </a14:m>
                <a:endParaRPr lang="cs-CZ" sz="2800" b="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Font typeface="Arial" charset="0"/>
                  <a:buNone/>
                </a:pPr>
                <a:endParaRPr lang="cs-CZ" sz="280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Font typeface="Arial" charset="0"/>
                  <a:buNone/>
                </a:pPr>
                <a:endParaRPr lang="cs-CZ" sz="2800" dirty="0" smtClean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57200" y="1524000"/>
                <a:ext cx="8229600" cy="5410200"/>
              </a:xfrm>
              <a:prstGeom prst="rect">
                <a:avLst/>
              </a:prstGeom>
              <a:blipFill rotWithShape="1">
                <a:blip r:embed="rId3"/>
                <a:stretch>
                  <a:fillRect l="-148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err="1" smtClean="0">
                <a:solidFill>
                  <a:schemeClr val="bg1"/>
                </a:solidFill>
              </a:rPr>
              <a:t>Booleova</a:t>
            </a:r>
            <a:r>
              <a:rPr lang="cs-CZ" dirty="0" smtClean="0">
                <a:solidFill>
                  <a:schemeClr val="bg1"/>
                </a:solidFill>
              </a:rPr>
              <a:t> algebra – </a:t>
            </a:r>
            <a:r>
              <a:rPr lang="cs-CZ" dirty="0">
                <a:solidFill>
                  <a:srgbClr val="00B05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. příklad </a:t>
            </a:r>
            <a:r>
              <a:rPr lang="cs-CZ" sz="3600" dirty="0" smtClean="0">
                <a:solidFill>
                  <a:srgbClr val="00B050"/>
                </a:solidFill>
              </a:rPr>
              <a:t>(realizace, efektivnost, ověření)</a:t>
            </a:r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743200"/>
            <a:ext cx="6098610" cy="361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381000" y="1524000"/>
                <a:ext cx="8305800" cy="10555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indent="0" eaLnBrk="1" hangingPunct="1">
                  <a:buNone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𝑌</m:t>
                      </m:r>
                      <m:d>
                        <m:d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𝐴</m:t>
                          </m:r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𝐵</m:t>
                          </m:r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𝐶</m:t>
                          </m:r>
                        </m:e>
                      </m:d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bar>
                        <m:barPr>
                          <m:pos m:val="top"/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bar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</m:ba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bg1"/>
                          </a:solidFill>
                        </a:rPr>
                        <m:t> </m:t>
                      </m:r>
                      <m:bar>
                        <m:barPr>
                          <m:pos m:val="top"/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bar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𝐵</m:t>
                          </m:r>
                        </m:e>
                      </m:ba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bg1"/>
                          </a:solidFill>
                        </a:rPr>
                        <m:t> </m:t>
                      </m:r>
                      <m:bar>
                        <m:barPr>
                          <m:pos m:val="top"/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bar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𝐶</m:t>
                          </m:r>
                        </m:e>
                      </m:bar>
                      <m:r>
                        <a:rPr lang="cs-CZ" sz="2800">
                          <a:solidFill>
                            <a:schemeClr val="bg1"/>
                          </a:solidFill>
                          <a:latin typeface="Cambria Math"/>
                        </a:rPr>
                        <m:t>+ </m:t>
                      </m:r>
                      <m:bar>
                        <m:barPr>
                          <m:pos m:val="top"/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bar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</m:bar>
                      <m:r>
                        <m:rPr>
                          <m:nor/>
                        </m:rPr>
                        <a:rPr lang="cs-CZ" sz="2800" i="1" dirty="0">
                          <a:solidFill>
                            <a:schemeClr val="bg1"/>
                          </a:solidFill>
                        </a:rPr>
                        <m:t>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bar>
                        <m:barPr>
                          <m:pos m:val="top"/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bar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𝐶</m:t>
                          </m:r>
                        </m:e>
                      </m:bar>
                      <m:r>
                        <a:rPr lang="cs-CZ" sz="2800">
                          <a:solidFill>
                            <a:schemeClr val="bg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bar>
                        <m:barPr>
                          <m:pos m:val="top"/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bar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𝐵</m:t>
                          </m:r>
                        </m:e>
                      </m:bar>
                      <m:r>
                        <m:rPr>
                          <m:sty m:val="p"/>
                        </m:rPr>
                        <a:rPr lang="cs-CZ" sz="2800">
                          <a:solidFill>
                            <a:schemeClr val="bg1"/>
                          </a:solidFill>
                          <a:latin typeface="Cambria Math"/>
                        </a:rPr>
                        <m:t>C</m:t>
                      </m:r>
                      <m:r>
                        <a:rPr lang="cs-CZ" sz="2800">
                          <a:solidFill>
                            <a:schemeClr val="bg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sz="280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None/>
                  <a:defRPr/>
                </a:pPr>
                <a:r>
                  <a:rPr lang="cs-CZ" sz="2800" dirty="0">
                    <a:solidFill>
                      <a:schemeClr val="bg1"/>
                    </a:solidFill>
                  </a:rPr>
                  <a:t>Funkce po minimalizaci  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</a:rPr>
                      <m:t>𝑌</m:t>
                    </m:r>
                    <m:d>
                      <m:d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d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bar>
                      <m:barPr>
                        <m:pos m:val="top"/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</a:rPr>
                      <m:t>𝐴𝐶</m:t>
                    </m:r>
                  </m:oMath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000" y="1524000"/>
                <a:ext cx="8305800" cy="1055545"/>
              </a:xfrm>
              <a:prstGeom prst="rect">
                <a:avLst/>
              </a:prstGeom>
              <a:blipFill rotWithShape="1">
                <a:blip r:embed="rId3"/>
                <a:stretch>
                  <a:fillRect l="-1542" b="-16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010" y="2819400"/>
            <a:ext cx="2410390" cy="366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dirty="0" err="1" smtClean="0">
                <a:solidFill>
                  <a:schemeClr val="bg1"/>
                </a:solidFill>
              </a:rPr>
              <a:t>Booleova</a:t>
            </a:r>
            <a:r>
              <a:rPr lang="cs-CZ" sz="4000" dirty="0" smtClean="0">
                <a:solidFill>
                  <a:schemeClr val="bg1"/>
                </a:solidFill>
              </a:rPr>
              <a:t> algebra – </a:t>
            </a:r>
            <a:r>
              <a:rPr lang="cs-CZ" sz="4000" dirty="0">
                <a:solidFill>
                  <a:srgbClr val="00B050"/>
                </a:solidFill>
              </a:rPr>
              <a:t>3</a:t>
            </a:r>
            <a:r>
              <a:rPr lang="cs-CZ" sz="4000" dirty="0" smtClean="0">
                <a:solidFill>
                  <a:srgbClr val="00B050"/>
                </a:solidFill>
              </a:rPr>
              <a:t>. příklad </a:t>
            </a:r>
            <a:r>
              <a:rPr lang="cs-CZ" sz="3200" dirty="0" smtClean="0">
                <a:solidFill>
                  <a:srgbClr val="00B050"/>
                </a:solidFill>
              </a:rPr>
              <a:t>(minimalizace, realizace, efektivnost, ověření)</a:t>
            </a:r>
            <a:endParaRPr lang="cs-CZ" sz="3200" b="1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  <a:latin typeface="Cambria Math"/>
                  </a:rPr>
                  <a:t>Žák řeší samostatně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</a:rPr>
                      <m:t>𝑌</m:t>
                    </m:r>
                    <m:d>
                      <m:dPr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  <m: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  <m: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d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bar>
                      <m:barPr>
                        <m:pos m:val="top"/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bar>
                      <m:barPr>
                        <m:pos m:val="top"/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 smtClean="0">
                        <a:solidFill>
                          <a:schemeClr val="bg1"/>
                        </a:solidFill>
                        <a:latin typeface="Cambria Math"/>
                      </a:rPr>
                      <m:t>+ </m:t>
                    </m:r>
                    <m:bar>
                      <m:barPr>
                        <m:pos m:val="top"/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</m:e>
                    </m:bar>
                  </m:oMath>
                </a14:m>
                <a:r>
                  <a:rPr lang="cs-CZ" i="1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𝐵</m:t>
                    </m:r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</a:rPr>
                      <m:t>𝐴</m:t>
                    </m:r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</m:bar>
                    <m:r>
                      <a:rPr lang="cs-CZ" b="0" i="0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bar>
                      <m:barPr>
                        <m:pos m:val="top"/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  <m:r>
                      <a:rPr lang="cs-CZ" smtClean="0">
                        <a:solidFill>
                          <a:schemeClr val="bg1"/>
                        </a:solidFill>
                        <a:latin typeface="Cambria Math"/>
                      </a:rPr>
                      <m:t>+</m:t>
                    </m:r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</a:rPr>
                      <m:t>𝐴</m:t>
                    </m:r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𝐵</m:t>
                    </m:r>
                    <m:bar>
                      <m:barPr>
                        <m:pos m:val="top"/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bar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𝐶</m:t>
                        </m:r>
                      </m:e>
                    </m:bar>
                  </m:oMath>
                </a14:m>
                <a:endParaRPr lang="cs-CZ" dirty="0" smtClean="0">
                  <a:solidFill>
                    <a:schemeClr val="bg1"/>
                  </a:solidFill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bg1"/>
                  </a:solidFill>
                </a:endParaRPr>
              </a:p>
              <a:p>
                <a:pPr>
                  <a:buFont typeface="Wingdings" pitchFamily="2" charset="2"/>
                  <a:buChar char="ü"/>
                </a:pPr>
                <a:r>
                  <a:rPr lang="cs-CZ" dirty="0" smtClean="0">
                    <a:solidFill>
                      <a:schemeClr val="bg1"/>
                    </a:solidFill>
                  </a:rPr>
                  <a:t>Minimalizace (zjednodušení)</a:t>
                </a:r>
              </a:p>
              <a:p>
                <a:pPr>
                  <a:buFont typeface="Wingdings" pitchFamily="2" charset="2"/>
                  <a:buChar char="ü"/>
                </a:pPr>
                <a:r>
                  <a:rPr lang="cs-CZ" dirty="0" smtClean="0">
                    <a:solidFill>
                      <a:schemeClr val="bg1"/>
                    </a:solidFill>
                  </a:rPr>
                  <a:t>Efektivnost (redukce výrazů)</a:t>
                </a:r>
              </a:p>
              <a:p>
                <a:pPr>
                  <a:buFont typeface="Wingdings" pitchFamily="2" charset="2"/>
                  <a:buChar char="ü"/>
                </a:pPr>
                <a:r>
                  <a:rPr lang="cs-CZ" dirty="0" smtClean="0">
                    <a:solidFill>
                      <a:schemeClr val="bg1"/>
                    </a:solidFill>
                  </a:rPr>
                  <a:t>Realizace (zapojení logického obvodu)</a:t>
                </a:r>
              </a:p>
              <a:p>
                <a:pPr>
                  <a:buFont typeface="Wingdings" pitchFamily="2" charset="2"/>
                  <a:buChar char="ü"/>
                </a:pPr>
                <a:r>
                  <a:rPr lang="cs-CZ" dirty="0" smtClean="0">
                    <a:solidFill>
                      <a:schemeClr val="bg1"/>
                    </a:solidFill>
                  </a:rPr>
                  <a:t>Simulace stavů (ověření vybraných stavů)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971550" y="1720850"/>
            <a:ext cx="72009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defRPr/>
            </a:pPr>
            <a:r>
              <a:rPr lang="cs-CZ" sz="3600" smtClean="0">
                <a:solidFill>
                  <a:schemeClr val="bg1"/>
                </a:solidFill>
              </a:rPr>
              <a:t>Vlastní </a:t>
            </a:r>
            <a:r>
              <a:rPr lang="cs-CZ" sz="3600" dirty="0" smtClean="0">
                <a:solidFill>
                  <a:schemeClr val="bg1"/>
                </a:solidFill>
              </a:rPr>
              <a:t>zdroje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881</TotalTime>
  <Words>584</Words>
  <Application>Microsoft Office PowerPoint</Application>
  <PresentationFormat>Předvádění na obrazovce (4:3)</PresentationFormat>
  <Paragraphs>52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VY_32_INOVACE_pszczolka_07_2_01_hexadecimalni</vt:lpstr>
      <vt:lpstr>Logické funkce a obvody</vt:lpstr>
      <vt:lpstr>Anotace</vt:lpstr>
      <vt:lpstr>Booleova algebra – 1. příklad (minimalizace - řešení úlohy)</vt:lpstr>
      <vt:lpstr>Booleova algebra – 1. příklad (realizace, efektivnost)</vt:lpstr>
      <vt:lpstr>Booleova algebra – 1. příklad (ověření)</vt:lpstr>
      <vt:lpstr>Booleova algebra – 2. příklad (minimalizace - řešení úlohy)</vt:lpstr>
      <vt:lpstr>Booleova algebra – 2. příklad (realizace, efektivnost, ověření)</vt:lpstr>
      <vt:lpstr>Booleova algebra – 3. příklad (minimalizace, realizace, efektivnost, ověření)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Navratil</cp:lastModifiedBy>
  <cp:revision>59</cp:revision>
  <dcterms:created xsi:type="dcterms:W3CDTF">2012-12-01T15:00:51Z</dcterms:created>
  <dcterms:modified xsi:type="dcterms:W3CDTF">2013-06-24T10:48:06Z</dcterms:modified>
</cp:coreProperties>
</file>