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E9AEC5-937B-4FBF-A296-F7F22E5363C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41D6A1-08B6-4EE2-B3F0-68B8C229DB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3609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73EE955-1AA4-4E37-8B96-D56866B8FB28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E80A275-C014-42C1-B763-712353370B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7038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33DFE850-4A32-435A-A5A4-C7163E102A64}" type="slidenum">
              <a:rPr lang="cs-CZ" smtClean="0"/>
              <a:pPr eaLnBrk="1" hangingPunct="1"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80A275-C014-42C1-B763-712353370BD3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2825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14045966-FA92-43F8-B095-59D8D334264D}" type="slidenum">
              <a:rPr lang="cs-CZ" smtClean="0"/>
              <a:pPr eaLnBrk="1" hangingPunct="1"/>
              <a:t>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47600-06CC-48BD-819A-31C413FF986D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12810-3EDC-406B-86E8-6F90479F9F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9974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479D4-05B1-459C-B479-2FB2BDB7EA07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0D0FC-C8C7-4D33-B89B-0D109E1765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891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C688C-E579-4AF3-9210-8782F39936F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F75C6-F2A6-4DED-87F9-8B7BC8293A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6471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89147-4A4F-4BD7-BAD9-4D37E9FF3201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338A9-4B81-4F2C-9B05-2CA3B70CE1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625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A5CA4-2BF8-4053-BDCC-361EE070A4CD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6FA98-C729-4885-998A-B4C9499F39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1849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02C49-6473-4B41-B91D-DA18FA77C2E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CF6D7-5530-4ACC-9811-62E3D8C86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8139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5B0C6-4B20-4D78-9B49-AFB47C597B0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CCA7E-6120-4FD4-8DA7-CF4576E4D0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249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B746C-4DE4-43BD-ADB4-80C6803DCBF2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F8290-3B96-4EE8-8F50-E5D8FAEC92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9982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7F690-AD86-49C5-9B99-445E5CB88F2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65A72-025A-471B-A17E-9863F87D2B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674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5B9DF-69D9-47E5-977D-B8B4BABAB10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78197-55B4-4572-92DF-733C514A7E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1556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ED58D-C2B1-4840-A209-33779F46C88D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81A68-F577-4924-ABC7-AA71B57F1F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4860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596E24-3D44-483D-8546-5492005A5CA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D20F13-62AE-4679-8DCD-03F6906604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9138"/>
            <a:ext cx="7772400" cy="6508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Logické funkce a obvody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6025" y="2819400"/>
            <a:ext cx="7299325" cy="622300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>
                <a:solidFill>
                  <a:schemeClr val="tx1"/>
                </a:solidFill>
              </a:rPr>
              <a:t>VY_32_INOVACE_pszczolka_07-3-08-zapisy_log_funkci </a:t>
            </a: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2052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ovéPole 5"/>
          <p:cNvSpPr txBox="1">
            <a:spLocks noChangeArrowheads="1"/>
          </p:cNvSpPr>
          <p:nvPr/>
        </p:nvSpPr>
        <p:spPr bwMode="auto">
          <a:xfrm>
            <a:off x="690563" y="4778375"/>
            <a:ext cx="78247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1400">
                <a:latin typeface="Arial" charset="0"/>
              </a:rPr>
              <a:t>Tento výukový materiál byl zpracován v rámci projektu EU peníze středním školám - OP VK 1.5. </a:t>
            </a:r>
          </a:p>
          <a:p>
            <a:pPr algn="ctr" eaLnBrk="1" hangingPunct="1"/>
            <a:r>
              <a:rPr lang="cs-CZ" sz="1400">
                <a:latin typeface="Arial" charset="0"/>
              </a:rPr>
              <a:t>CZ.1.07/1.5.00/34.0195 – Individualizace a inovace výuky</a:t>
            </a:r>
          </a:p>
        </p:txBody>
      </p:sp>
      <p:sp>
        <p:nvSpPr>
          <p:cNvPr id="2055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Autor: </a:t>
            </a:r>
            <a:r>
              <a:rPr lang="cs-CZ" sz="3200" dirty="0" err="1"/>
              <a:t>Pszczółka</a:t>
            </a:r>
            <a:r>
              <a:rPr lang="cs-CZ" sz="3200" dirty="0"/>
              <a:t> Tomáš </a:t>
            </a:r>
          </a:p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800" dirty="0" smtClean="0">
                <a:solidFill>
                  <a:schemeClr val="bg1"/>
                </a:solidFill>
              </a:rPr>
              <a:t>Žák bude znát základní systémy zápisu logických funkcí a bude umět pracovat s jakoukoliv logickou funkcí s ohledem na </a:t>
            </a:r>
            <a:r>
              <a:rPr lang="cs-CZ" sz="2800" smtClean="0">
                <a:solidFill>
                  <a:schemeClr val="bg1"/>
                </a:solidFill>
              </a:rPr>
              <a:t>další její úpravu.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Způsoby zápisu logických funkcí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Logická funkce nemusí být vždy vyjádřená pomoci operandu, např. Y = A + B * C</a:t>
            </a:r>
          </a:p>
          <a:p>
            <a:pPr marL="0" indent="0" eaLnBrk="1" hangingPunct="1"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Obecně číslicová technika definuje další způsoby zápisu, jako např.: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Tabulkový zápis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Číselný zápis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Vektorový zápis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Geometrický zápis</a:t>
            </a:r>
          </a:p>
          <a:p>
            <a:pPr marL="0" indent="0" eaLnBrk="1" hangingPunct="1">
              <a:buNone/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>
                <a:solidFill>
                  <a:schemeClr val="bg1"/>
                </a:solidFill>
              </a:rPr>
              <a:t>Tabulkový </a:t>
            </a:r>
            <a:r>
              <a:rPr lang="cs-CZ" dirty="0" smtClean="0">
                <a:solidFill>
                  <a:schemeClr val="bg1"/>
                </a:solidFill>
              </a:rPr>
              <a:t>zápis logické funkce</a:t>
            </a:r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12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1"/>
                <a:ext cx="8229600" cy="3276600"/>
              </a:xfrm>
            </p:spPr>
            <p:txBody>
              <a:bodyPr/>
              <a:lstStyle/>
              <a:p>
                <a:pPr eaLnBrk="1" hangingPunct="1">
                  <a:buFont typeface="Wingdings" pitchFamily="2" charset="2"/>
                  <a:buChar char="ü"/>
                </a:pPr>
                <a:r>
                  <a:rPr lang="cs-CZ" dirty="0" smtClean="0">
                    <a:solidFill>
                      <a:schemeClr val="bg1"/>
                    </a:solidFill>
                  </a:rPr>
                  <a:t>Je nejznámější způsob zápisu logické funkce.</a:t>
                </a:r>
              </a:p>
              <a:p>
                <a:pPr eaLnBrk="1" hangingPunct="1">
                  <a:buFont typeface="Wingdings" pitchFamily="2" charset="2"/>
                  <a:buChar char="ü"/>
                </a:pPr>
                <a:r>
                  <a:rPr lang="cs-CZ" dirty="0" smtClean="0">
                    <a:solidFill>
                      <a:schemeClr val="bg1"/>
                    </a:solidFill>
                  </a:rPr>
                  <a:t>Jedná se o zápis pravdivostní tabulkou.</a:t>
                </a:r>
              </a:p>
              <a:p>
                <a:pPr eaLnBrk="1" hangingPunct="1">
                  <a:buFont typeface="Wingdings" pitchFamily="2" charset="2"/>
                  <a:buChar char="ü"/>
                </a:pPr>
                <a:r>
                  <a:rPr lang="cs-CZ" dirty="0" smtClean="0">
                    <a:solidFill>
                      <a:schemeClr val="bg1"/>
                    </a:solidFill>
                  </a:rPr>
                  <a:t>Tento zápis je vhodný pro menší počet vstupních proměnných. </a:t>
                </a:r>
              </a:p>
              <a:p>
                <a:pPr eaLnBrk="1" hangingPunct="1">
                  <a:buFont typeface="Wingdings" pitchFamily="2" charset="2"/>
                  <a:buChar char="ü"/>
                </a:pPr>
                <a:r>
                  <a:rPr lang="cs-CZ" dirty="0" smtClean="0">
                    <a:solidFill>
                      <a:schemeClr val="bg1"/>
                    </a:solidFill>
                  </a:rPr>
                  <a:t>Např. pro 8 vstupních proměnných vychází až 256 řádku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8</m:t>
                        </m:r>
                      </m:sup>
                    </m:sSup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cs-CZ" dirty="0" smtClean="0">
                    <a:solidFill>
                      <a:schemeClr val="bg1"/>
                    </a:solidFill>
                  </a:rPr>
                  <a:t>.</a:t>
                </a:r>
              </a:p>
              <a:p>
                <a:pPr marL="0" indent="0" eaLnBrk="1" hangingPunct="1">
                  <a:buFont typeface="Arial" charset="0"/>
                  <a:buNone/>
                </a:pPr>
                <a:endParaRPr lang="cs-CZ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1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1"/>
                <a:ext cx="8229600" cy="3276600"/>
              </a:xfrm>
              <a:blipFill rotWithShape="1">
                <a:blip r:embed="rId3" cstate="print"/>
                <a:stretch>
                  <a:fillRect l="-1630" t="-2421" b="-7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674316"/>
            <a:ext cx="2157413" cy="191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0762" y="5208346"/>
            <a:ext cx="40912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Pozn.: Je vhodný pro </a:t>
            </a:r>
            <a:r>
              <a:rPr lang="cs-CZ" sz="2800" dirty="0" smtClean="0">
                <a:solidFill>
                  <a:schemeClr val="bg1"/>
                </a:solidFill>
              </a:rPr>
              <a:t>simulaci </a:t>
            </a:r>
            <a:r>
              <a:rPr lang="cs-CZ" sz="2800" dirty="0" smtClean="0">
                <a:solidFill>
                  <a:schemeClr val="bg1"/>
                </a:solidFill>
              </a:rPr>
              <a:t>logického </a:t>
            </a:r>
            <a:r>
              <a:rPr lang="cs-CZ" sz="2800" dirty="0" smtClean="0">
                <a:solidFill>
                  <a:schemeClr val="bg1"/>
                </a:solidFill>
              </a:rPr>
              <a:t>obvodu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Jsou dvě základní formy číselného zápisu: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Disjunktivní číselný zápis funkce</a:t>
            </a:r>
          </a:p>
          <a:p>
            <a:pPr marL="0" indent="0" algn="ctr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Y(A,B,C,D) = D(1,3, …)</a:t>
            </a:r>
          </a:p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Princip: Vyjádřený symbolem D. A v závorce jsou pak uvedeny číselné indexy v nichž funkce nabývá logickou hodnotu 1. </a:t>
            </a:r>
          </a:p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Indexy pak odpovídají stavovým</a:t>
            </a:r>
          </a:p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indexům pravdivostní tabulky.</a:t>
            </a: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Číselný zápis logické funkce I</a:t>
            </a:r>
            <a:endParaRPr lang="cs-CZ" dirty="0"/>
          </a:p>
        </p:txBody>
      </p:sp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495800"/>
            <a:ext cx="2157413" cy="210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Číselný zápis logické funkce II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Konjunktivní číselný zápis funkce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bg1"/>
                </a:solidFill>
              </a:rPr>
              <a:t>Y(A,B,C,D) = K(0,2, …)</a:t>
            </a:r>
          </a:p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Princip: Vyjádřený symbolem K. A v závorce jsou pak uvedeny číselné indexy v nichž funkce nabývá logickou hodnotu 0. </a:t>
            </a:r>
          </a:p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Indexy pak odpovídají stavovým</a:t>
            </a:r>
          </a:p>
          <a:p>
            <a:pPr marL="0" indent="0" eaLnBrk="1" hangingPunct="1">
              <a:buNone/>
            </a:pPr>
            <a:r>
              <a:rPr lang="cs-CZ" dirty="0" smtClean="0">
                <a:solidFill>
                  <a:schemeClr val="bg1"/>
                </a:solidFill>
              </a:rPr>
              <a:t>indexům pravdivostní tabulky.</a:t>
            </a:r>
          </a:p>
          <a:p>
            <a:pPr marL="0" indent="0" eaLnBrk="1" hangingPunct="1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040819"/>
            <a:ext cx="2157413" cy="210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Vektorový zápis logické funkce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Vektorový zápis je vyjádřen v dvojkové soustavě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bg1"/>
                </a:solidFill>
              </a:rPr>
              <a:t>Y(A,B) = 1011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Princip: Hodnoty logické funkce jsou </a:t>
            </a:r>
            <a:r>
              <a:rPr lang="cs-CZ" dirty="0" smtClean="0">
                <a:solidFill>
                  <a:schemeClr val="bg1"/>
                </a:solidFill>
              </a:rPr>
              <a:t>psané </a:t>
            </a:r>
            <a:r>
              <a:rPr lang="cs-CZ" dirty="0" smtClean="0">
                <a:solidFill>
                  <a:schemeClr val="bg1"/>
                </a:solidFill>
              </a:rPr>
              <a:t>zleva doprava a do tabulky se zapisují takto:</a:t>
            </a:r>
          </a:p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267200"/>
            <a:ext cx="5715000" cy="1995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Další zápisy logické funkce</a:t>
            </a:r>
            <a:endParaRPr lang="cs-CZ" sz="40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1"/>
            <a:ext cx="8458200" cy="24384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Geometrický zápis logické funkce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1"/>
                </a:solidFill>
              </a:rPr>
              <a:t>Je to funkce vyjádřená pomocí </a:t>
            </a:r>
            <a:r>
              <a:rPr lang="cs-CZ" dirty="0" err="1" smtClean="0">
                <a:solidFill>
                  <a:schemeClr val="bg1"/>
                </a:solidFill>
              </a:rPr>
              <a:t>Karnaughové</a:t>
            </a:r>
            <a:r>
              <a:rPr lang="cs-CZ" dirty="0" smtClean="0">
                <a:solidFill>
                  <a:schemeClr val="bg1"/>
                </a:solidFill>
              </a:rPr>
              <a:t> mapy</a:t>
            </a:r>
            <a:endParaRPr lang="cs-CZ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Zápis logické funkce pomoci časového průběhu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1"/>
                </a:solidFill>
              </a:rPr>
              <a:t>Je to grafické znázornění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bg1"/>
                </a:solidFill>
              </a:rPr>
              <a:t>Vyjádřené pomocí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   logických úrovní</a:t>
            </a: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421945"/>
            <a:ext cx="352419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Neúplný zápis logické funkce</a:t>
            </a:r>
            <a:endParaRPr lang="cs-CZ" sz="4000" dirty="0" smtClean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194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Někdy logická funkce může být zadaná neúplně.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Pak výstupní hodnota logické funkce je nahrazena symbolem X, viz příklady.</a:t>
            </a: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3429000"/>
            <a:ext cx="1828800" cy="187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90702" y="3352800"/>
            <a:ext cx="28194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Y(A,B) = 1X1X</a:t>
            </a:r>
          </a:p>
        </p:txBody>
      </p:sp>
      <p:sp>
        <p:nvSpPr>
          <p:cNvPr id="6" name="Obdélník 5"/>
          <p:cNvSpPr/>
          <p:nvPr/>
        </p:nvSpPr>
        <p:spPr>
          <a:xfrm>
            <a:off x="685800" y="5730734"/>
            <a:ext cx="3074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eaLnBrk="1" hangingPunct="1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Y(A,B) = D(1,3,(0,2))</a:t>
            </a:r>
          </a:p>
        </p:txBody>
      </p:sp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0430" y="3946006"/>
            <a:ext cx="1930855" cy="178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105399" y="4050016"/>
            <a:ext cx="37338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Pozn.: Při minimalizaci logické funkce dosadíme za X dle potřeby  0 nebo 1. </a:t>
            </a:r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Stavy s výstupem X nás nezajímají a v konečném obvodovém řešení se stejně neprojeví.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accent2"/>
                </a:solidFill>
              </a:rPr>
              <a:t>POUŽITÁ LITERATURA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971550" y="1720850"/>
            <a:ext cx="72009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cs-CZ" dirty="0">
                <a:solidFill>
                  <a:schemeClr val="bg1"/>
                </a:solidFill>
              </a:rPr>
              <a:t>MATOUŠEK, David. </a:t>
            </a:r>
            <a:r>
              <a:rPr lang="cs-CZ" i="1" dirty="0">
                <a:solidFill>
                  <a:schemeClr val="bg1"/>
                </a:solidFill>
              </a:rPr>
              <a:t>Číslicová technika: základy konstruktérské praxe</a:t>
            </a:r>
            <a:r>
              <a:rPr lang="cs-CZ" dirty="0">
                <a:solidFill>
                  <a:schemeClr val="bg1"/>
                </a:solidFill>
              </a:rPr>
              <a:t>. 1. vyd. Praha: BEN - technická literatura, 2001, 207 s. ISBN </a:t>
            </a:r>
            <a:r>
              <a:rPr lang="cs-CZ" dirty="0" smtClean="0">
                <a:solidFill>
                  <a:schemeClr val="bg1"/>
                </a:solidFill>
              </a:rPr>
              <a:t>80-730-0025-3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cs-CZ" dirty="0" smtClean="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cs-CZ" dirty="0">
                <a:solidFill>
                  <a:schemeClr val="bg1"/>
                </a:solidFill>
              </a:rPr>
              <a:t>DIVIŠ, Zdeněk, Zdeňka CHMELÍKOVÁ a Jaroslav ZDRÁLEK. </a:t>
            </a:r>
            <a:r>
              <a:rPr lang="cs-CZ" i="1" dirty="0">
                <a:solidFill>
                  <a:schemeClr val="bg1"/>
                </a:solidFill>
              </a:rPr>
              <a:t>Logické obvody</a:t>
            </a:r>
            <a:r>
              <a:rPr lang="cs-CZ" dirty="0">
                <a:solidFill>
                  <a:schemeClr val="bg1"/>
                </a:solidFill>
              </a:rPr>
              <a:t>. 1. vyd. Ostrava: VŠB - Technická univerzita, 2005, 152 s. ISBN 80-248-0829-3</a:t>
            </a:r>
          </a:p>
          <a:p>
            <a:pPr>
              <a:defRPr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32_INOVACE_pszczolka_07_2_01_hexadecimalni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VY_32_INOVACE_pszczolka_07_2_01_hexadecimalni</Template>
  <TotalTime>1237</TotalTime>
  <Words>398</Words>
  <Application>Microsoft Office PowerPoint</Application>
  <PresentationFormat>Předvádění na obrazovce (4:3)</PresentationFormat>
  <Paragraphs>59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VY_32_INOVACE_pszczolka_07_2_01_hexadecimalni</vt:lpstr>
      <vt:lpstr>Logické funkce a obvody</vt:lpstr>
      <vt:lpstr>Anotace</vt:lpstr>
      <vt:lpstr>Způsoby zápisu logických funkcí</vt:lpstr>
      <vt:lpstr>Tabulkový zápis logické funkce</vt:lpstr>
      <vt:lpstr>Číselný zápis logické funkce I</vt:lpstr>
      <vt:lpstr>Číselný zápis logické funkce II</vt:lpstr>
      <vt:lpstr>Vektorový zápis logické funkce</vt:lpstr>
      <vt:lpstr>Další zápisy logické funkce</vt:lpstr>
      <vt:lpstr>Neúplný zápis logické funkce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Logické funkce a obvody</dc:title>
  <dc:creator>Ing. Tomáš Pszczółka</dc:creator>
  <cp:lastModifiedBy>Dum</cp:lastModifiedBy>
  <cp:revision>76</cp:revision>
  <dcterms:created xsi:type="dcterms:W3CDTF">2012-12-01T15:00:51Z</dcterms:created>
  <dcterms:modified xsi:type="dcterms:W3CDTF">2013-06-27T14:44:30Z</dcterms:modified>
</cp:coreProperties>
</file>