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EEBC204-3B03-414C-A989-47A5AA38E091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865B81C-6E61-480B-AC7F-57676FA8B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610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E77EF60-4983-4D2E-A4A7-8F643B6242C3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DBBC0AF-4CA4-40AC-9DAC-98B2633E7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873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461B0-65E1-43F7-9D75-EB5558DD3669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FEBF6FE-10E1-46CF-8B45-E415536D4966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4B48684-63A1-4955-B7BE-E07B82249759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AC985-87AC-4701-94E7-BF6ABB7629C6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8C871-66B3-447D-A87F-5A479BD7E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D7CC6-8E8B-4215-B742-8515B2C6E978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02758-021D-4E56-B811-0CFD7FAA5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9A574-75A7-4314-ABA7-271C9C9323AE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B6AD5-A963-4B84-9C0C-CF3E762E6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ED69F-28CC-4313-8F27-AEE066C8A63B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8E140-5C5D-41CE-A7B6-BA6FDE0F9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49965-AEEF-41E2-B674-289B877E2EF2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7403E-5B14-44B6-80C9-3A225614B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381E6-CD5A-4B3D-998D-4E371FD6F074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C6B7D-5EA6-4083-9D47-3C27990CBC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2D0D3-C4E0-4620-9C21-3FE63320BF0A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FC681-0A18-47FB-9115-D032D25E4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47983-795A-4C34-A786-B6E49D5042FB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33547-B9E6-4CE9-8F14-CE83BC8EC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59E55-EC91-4474-A1A1-501A81BA9D2E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48E6B-A9A5-45CB-BE9D-FEA28696C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1103D-5CDF-464F-8DE9-C837C8D8B1A1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84573-37B3-4FB0-85CB-D9DB812E8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F4C5E-4F83-4DAF-BAE5-5377D2B09D1E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B44AD-F813-4307-9FFA-770811EA5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E511F1-C992-4485-9DEF-A56D9E95829F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B20E6F-AA0A-4420-8E2C-CEE64811C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700" dirty="0" smtClean="0">
                <a:solidFill>
                  <a:schemeClr val="tx1"/>
                </a:solidFill>
              </a:rPr>
              <a:t>VY_32_INOVACE_pszczolka_07-3-09-karnaughovy_mapy_smycky</a:t>
            </a:r>
            <a:endParaRPr lang="cs-CZ" sz="27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smtClean="0">
                <a:solidFill>
                  <a:schemeClr val="bg1"/>
                </a:solidFill>
              </a:rPr>
              <a:t>Žák bude znát zásady tvorby smyček KM.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smtClean="0">
                <a:solidFill>
                  <a:schemeClr val="bg1"/>
                </a:solidFill>
              </a:rPr>
              <a:t>Bude umět minimalizovat logické funkce pomoci Karnaughovy mapy.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Karnaughova mapa - smyčky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Dalším krokem v minimalizci pomoci KM je zakreslení smyček.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Uvnitř smyček jsou pouze jedničky, viz obrázek.</a:t>
            </a:r>
          </a:p>
          <a:p>
            <a:pPr eaLnBrk="1" hangingPunct="1">
              <a:buFont typeface="Wingdings" pitchFamily="2" charset="2"/>
              <a:buChar char="ü"/>
            </a:pPr>
            <a:endParaRPr lang="cs-CZ" b="1" smtClean="0">
              <a:solidFill>
                <a:schemeClr val="bg1"/>
              </a:solidFill>
            </a:endParaRPr>
          </a:p>
        </p:txBody>
      </p:sp>
      <p:pic>
        <p:nvPicPr>
          <p:cNvPr id="17412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200" y="3657600"/>
            <a:ext cx="4086225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Tvorba smyček – zásady I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ü"/>
              <a:defRPr/>
            </a:pPr>
            <a:r>
              <a:rPr lang="cs-CZ" sz="3000" dirty="0" smtClean="0">
                <a:solidFill>
                  <a:schemeClr val="bg1"/>
                </a:solidFill>
              </a:rPr>
              <a:t>Musí být pokryty všechny čtverečky, ve kterých funkce nabývá logickou 1 (pro součtový tvar).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sz="3000" dirty="0" smtClean="0">
                <a:solidFill>
                  <a:schemeClr val="bg1"/>
                </a:solidFill>
              </a:rPr>
              <a:t>Smyčky musí zahrnovat 1, 2, 4, 8… sousedních čtverečků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18436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3979863"/>
            <a:ext cx="3048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64063" y="3232150"/>
            <a:ext cx="3721100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2"/>
          <p:cNvSpPr txBox="1">
            <a:spLocks noChangeArrowheads="1"/>
          </p:cNvSpPr>
          <p:nvPr/>
        </p:nvSpPr>
        <p:spPr bwMode="auto">
          <a:xfrm>
            <a:off x="1027113" y="5884863"/>
            <a:ext cx="27432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Správně</a:t>
            </a:r>
          </a:p>
        </p:txBody>
      </p:sp>
      <p:sp>
        <p:nvSpPr>
          <p:cNvPr id="18439" name="TextovéPole 12"/>
          <p:cNvSpPr txBox="1">
            <a:spLocks noChangeArrowheads="1"/>
          </p:cNvSpPr>
          <p:nvPr/>
        </p:nvSpPr>
        <p:spPr bwMode="auto">
          <a:xfrm>
            <a:off x="3733800" y="5362575"/>
            <a:ext cx="541020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Špatně, pozn.: (Nejsou pokryty všechny čtverečky v log. 1 a troj-smyčka je nepřípustná)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Tvorba smyček – zásady II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0386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Tvoříme co největší smyčky.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Snažíme se dosáhnout minimálního počtu smyček.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20484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3" y="2819400"/>
            <a:ext cx="3429000" cy="318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26000" y="2759075"/>
            <a:ext cx="3505200" cy="322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3"/>
          <p:cNvSpPr txBox="1">
            <a:spLocks noChangeArrowheads="1"/>
          </p:cNvSpPr>
          <p:nvPr/>
        </p:nvSpPr>
        <p:spPr bwMode="auto">
          <a:xfrm>
            <a:off x="1447800" y="6005513"/>
            <a:ext cx="2438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Správně</a:t>
            </a:r>
          </a:p>
        </p:txBody>
      </p:sp>
      <p:sp>
        <p:nvSpPr>
          <p:cNvPr id="20487" name="TextovéPole 12"/>
          <p:cNvSpPr txBox="1">
            <a:spLocks noChangeArrowheads="1"/>
          </p:cNvSpPr>
          <p:nvPr/>
        </p:nvSpPr>
        <p:spPr bwMode="auto">
          <a:xfrm>
            <a:off x="5927725" y="6005513"/>
            <a:ext cx="2438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Špatně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Tvorba smyček – zásady III</a:t>
            </a:r>
            <a:endParaRPr lang="cs-CZ" smtClean="0"/>
          </a:p>
        </p:txBody>
      </p:sp>
      <p:sp>
        <p:nvSpPr>
          <p:cNvPr id="2253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Smyčky se mohou překrývat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Na  Karnaughovou mapu hledíme, jako na kouli. Můžeme tvořit smyčky i přes okraj  mapy.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2532" name="Picture 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0" y="3505200"/>
            <a:ext cx="40370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Výsledná funkce z KM</a:t>
            </a:r>
          </a:p>
        </p:txBody>
      </p:sp>
      <p:sp>
        <p:nvSpPr>
          <p:cNvPr id="24579" name="Zástupný symbol pro obsah 1"/>
          <p:cNvSpPr>
            <a:spLocks noGrp="1"/>
          </p:cNvSpPr>
          <p:nvPr>
            <p:ph idx="1"/>
          </p:nvPr>
        </p:nvSpPr>
        <p:spPr>
          <a:xfrm>
            <a:off x="488950" y="13716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Máme z pravdivostní tabulky sestavenou Karnaughovou mapu.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Máme vhodně vyznačené smyčky, které zahrnují všechny logické jedničky.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Smyčky se řeší postupně, každou samostatně.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Výsledná funkce vždy bude ve tvaru součtu součinů.</a:t>
            </a:r>
          </a:p>
        </p:txBody>
      </p:sp>
      <p:pic>
        <p:nvPicPr>
          <p:cNvPr id="24580" name="Picture 1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1600" y="4699000"/>
            <a:ext cx="3046413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Výsledná funkce z KM - princip</a:t>
            </a:r>
            <a:endParaRPr lang="cs-CZ" sz="4000" smtClean="0"/>
          </a:p>
        </p:txBody>
      </p:sp>
      <p:sp>
        <p:nvSpPr>
          <p:cNvPr id="5" name="Zástupný symbol pro obsah 4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600201"/>
            <a:ext cx="8229600" cy="2438400"/>
          </a:xfrm>
          <a:blipFill rotWithShape="1">
            <a:blip r:embed="rId2"/>
            <a:stretch>
              <a:fillRect l="-1852" t="-3250" r="-1630" b="-33500"/>
            </a:stretch>
          </a:blipFill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25604" name="Picture 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3886200"/>
            <a:ext cx="3671888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5"/>
          <p:cNvSpPr txBox="1">
            <a:spLocks noChangeArrowheads="1"/>
          </p:cNvSpPr>
          <p:nvPr/>
        </p:nvSpPr>
        <p:spPr bwMode="auto">
          <a:xfrm>
            <a:off x="457200" y="5257800"/>
            <a:ext cx="4191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Pozn.: Vždy píšeme tu vstupní proměnnou dané smyčky (ten operand), která se nemění.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Výsledná funkce KM - Součin součtů</a:t>
            </a:r>
            <a:endParaRPr lang="cs-CZ" sz="4000" smtClean="0"/>
          </a:p>
        </p:txBody>
      </p:sp>
      <p:sp>
        <p:nvSpPr>
          <p:cNvPr id="2662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1940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Učíme se, že výsledek je vždy </a:t>
            </a:r>
            <a:r>
              <a:rPr lang="cs-CZ" smtClean="0">
                <a:solidFill>
                  <a:srgbClr val="FF0000"/>
                </a:solidFill>
              </a:rPr>
              <a:t>součet součinů.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Ale!!! Karnaughova mapa může být použitá i způsobem „</a:t>
            </a:r>
            <a:r>
              <a:rPr lang="cs-CZ" smtClean="0">
                <a:solidFill>
                  <a:srgbClr val="FF0000"/>
                </a:solidFill>
              </a:rPr>
              <a:t>součin součtů</a:t>
            </a:r>
            <a:r>
              <a:rPr lang="cs-CZ" smtClean="0">
                <a:solidFill>
                  <a:schemeClr val="bg1"/>
                </a:solidFill>
              </a:rPr>
              <a:t>“.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bg1"/>
                </a:solidFill>
              </a:rPr>
              <a:t>Do políček se zakreslují log. 0 (místo log. 1) a smyčky se tvoří z logických 0, viz ukázka:</a:t>
            </a:r>
          </a:p>
          <a:p>
            <a:pPr>
              <a:buFont typeface="Wingdings" pitchFamily="2" charset="2"/>
              <a:buChar char="ü"/>
            </a:pPr>
            <a:endParaRPr lang="cs-CZ" smtClean="0">
              <a:solidFill>
                <a:schemeClr val="bg1"/>
              </a:solidFill>
            </a:endParaRPr>
          </a:p>
        </p:txBody>
      </p:sp>
      <p:pic>
        <p:nvPicPr>
          <p:cNvPr id="26628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7663" y="4383088"/>
            <a:ext cx="3343275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6565" y="4538990"/>
            <a:ext cx="3657600" cy="52322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6630" name="TextovéPole 3"/>
          <p:cNvSpPr txBox="1">
            <a:spLocks noChangeArrowheads="1"/>
          </p:cNvSpPr>
          <p:nvPr/>
        </p:nvSpPr>
        <p:spPr bwMode="auto">
          <a:xfrm>
            <a:off x="666750" y="5181600"/>
            <a:ext cx="47609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Pozn.: I když součin součtů nebude zkoušen v hodinách, mějme tuto informací v povědomí.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58200" cy="1143000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Výsledná funkce KM - Součin součtů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2440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 praxi se součin součtů využívá tehdy: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Jeli ve výsledku funkce pravdivostní tabulky více logických 0, než log. 1.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Vyžaduje to realizační situace s ohledem na logické členy.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Připomenutí: Jak již víme v odborné praxi se pro převod z formy výsledku součet součinů na součin součtů a </a:t>
            </a:r>
            <a:r>
              <a:rPr lang="cs-CZ" smtClean="0">
                <a:solidFill>
                  <a:schemeClr val="bg1"/>
                </a:solidFill>
              </a:rPr>
              <a:t>naopak také používá </a:t>
            </a:r>
            <a:r>
              <a:rPr lang="cs-CZ" dirty="0" smtClean="0">
                <a:solidFill>
                  <a:srgbClr val="FF0000"/>
                </a:solidFill>
              </a:rPr>
              <a:t>De Morganovo pravidlo.</a:t>
            </a:r>
          </a:p>
          <a:p>
            <a:pPr>
              <a:buFont typeface="Wingdings" pitchFamily="2" charset="2"/>
              <a:buChar char="ü"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971550" y="1720850"/>
            <a:ext cx="72009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DIVIŠ, Zdeněk, Zdeňka CHMELÍKOVÁ a Jaroslav ZDRÁLEK. </a:t>
            </a:r>
            <a:r>
              <a:rPr lang="cs-CZ" i="1" dirty="0">
                <a:solidFill>
                  <a:schemeClr val="bg1"/>
                </a:solidFill>
              </a:rPr>
              <a:t>Logické obvody</a:t>
            </a:r>
            <a:r>
              <a:rPr lang="cs-CZ" dirty="0">
                <a:solidFill>
                  <a:schemeClr val="bg1"/>
                </a:solidFill>
              </a:rPr>
              <a:t>. 1. vyd. </a:t>
            </a:r>
            <a:r>
              <a:rPr lang="cs-CZ" dirty="0">
                <a:solidFill>
                  <a:schemeClr val="bg1"/>
                </a:solidFill>
              </a:rPr>
              <a:t>Ostrava: VŠB - Technická univerzita, 2005</a:t>
            </a:r>
            <a:r>
              <a:rPr lang="cs-CZ" dirty="0" smtClean="0">
                <a:solidFill>
                  <a:schemeClr val="bg1"/>
                </a:solidFill>
              </a:rPr>
              <a:t>, 152 s. </a:t>
            </a:r>
            <a:r>
              <a:rPr lang="cs-CZ" dirty="0">
                <a:solidFill>
                  <a:schemeClr val="bg1"/>
                </a:solidFill>
              </a:rPr>
              <a:t>ISBN </a:t>
            </a:r>
            <a:r>
              <a:rPr lang="cs-CZ" dirty="0" smtClean="0">
                <a:solidFill>
                  <a:schemeClr val="bg1"/>
                </a:solidFill>
              </a:rPr>
              <a:t>80-248-0829-3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1127</TotalTime>
  <Words>407</Words>
  <Application>Microsoft Office PowerPoint</Application>
  <PresentationFormat>Předvádění na obrazovce (4:3)</PresentationFormat>
  <Paragraphs>49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VY_32_INOVACE_pszczolka_07_2_01_hexadecimalni</vt:lpstr>
      <vt:lpstr>Logické funkce a obvody</vt:lpstr>
      <vt:lpstr>Anotace</vt:lpstr>
      <vt:lpstr>Karnaughova mapa - smyčky</vt:lpstr>
      <vt:lpstr>Tvorba smyček – zásady I</vt:lpstr>
      <vt:lpstr>Tvorba smyček – zásady II</vt:lpstr>
      <vt:lpstr>Tvorba smyček – zásady III</vt:lpstr>
      <vt:lpstr>Výsledná funkce z KM</vt:lpstr>
      <vt:lpstr>Výsledná funkce z KM - princip</vt:lpstr>
      <vt:lpstr>Výsledná funkce KM - Součin součtů</vt:lpstr>
      <vt:lpstr>Výsledná funkce KM - Součin součtů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67</cp:revision>
  <dcterms:created xsi:type="dcterms:W3CDTF">2012-12-01T15:00:51Z</dcterms:created>
  <dcterms:modified xsi:type="dcterms:W3CDTF">2013-01-23T20:13:28Z</dcterms:modified>
</cp:coreProperties>
</file>