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8C1E2E4-6A94-4AEF-93B5-F0BB84F55497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143E2B4-805D-4BB6-AB1C-9DAD89526C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598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E629E609-9C8A-4476-A782-3EE87DC77C66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EB4731CA-7280-4A59-A888-92382C6A3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3614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04AE424-6369-4310-AD29-AC7DB3FB897D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7DB52D7-309E-4B9F-AE23-2A00360F2820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1914E14-3534-444C-97BA-E2F5AB844E19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EAD9CC9-2C60-44AE-A70A-18929349FDE5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7BFC7-F3B9-4A70-AEFA-420FB0C34FC4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C25D52-2B1A-446E-82F5-FB14EECD1C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715B1-546E-47BA-89F4-77BEA0A8B8E4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9FB50-FBF6-4B27-A8CA-47104ACCA4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54A7E-ACDF-4CB5-BD79-3ED929451254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157FB-B704-4A0C-B1A5-29F425CA32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F81DC-3B26-4782-B689-8A41010C1B47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88146E-A097-48F5-8DEC-A5B2E09081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4840E-D0BE-46C2-A362-EBC57D2C0EB7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95DC66-9D1B-49E1-ACF0-B0AFBCAC64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6EE8CA-74DE-4C24-9791-77DF4A0E8418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D5771-BBA7-4663-A47F-790B5CCE6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3F1A31-EA88-44AB-98FF-2AF907AAFD8B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DD2AD-0B37-4212-A577-1DC68F53E4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C2985-02B7-4081-97F1-6826F23C1B4E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B76CB-A3E0-4680-909F-BF6638F41A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0242A-0A94-4006-B09D-C6E2E17773E2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EC4F3B-0086-48C8-BC0C-73E0669351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72A00-18B7-43B9-B112-B1FF7C178D69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AA0385-A00C-4747-B40E-F453872B63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18198-7376-4E59-9D9E-9DE2C24F4167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292E8-22C6-45FD-8140-4ACCAF069C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BD746E-6182-48A1-BFD9-7486A651977E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7957A54-3620-442C-AC51-CD81361E45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9138"/>
            <a:ext cx="7772400" cy="6508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Logické funkce a obvody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6025" y="2819400"/>
            <a:ext cx="7299325" cy="62230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700" dirty="0">
                <a:solidFill>
                  <a:schemeClr val="tx1"/>
                </a:solidFill>
              </a:rPr>
              <a:t>VY_32_INOVACE_pszczolka_07-3-10-karnaughovy_mapy_ulohy </a:t>
            </a:r>
            <a:endParaRPr lang="cs-CZ" sz="2700" dirty="0" smtClean="0">
              <a:solidFill>
                <a:schemeClr val="tx1"/>
              </a:solidFill>
            </a:endParaRP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690563" y="4778375"/>
            <a:ext cx="78247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Tento výukový materiál byl zpracován v rámci projektu EU peníze středním školám - OP VK 1.5. </a:t>
            </a:r>
          </a:p>
          <a:p>
            <a:pPr algn="ctr"/>
            <a:r>
              <a:rPr lang="cs-CZ" sz="1400">
                <a:latin typeface="Arial" charset="0"/>
              </a:rPr>
              <a:t>CZ.1.07/1.5.00/34.0195 – Individualizace a inovace výuky</a:t>
            </a:r>
          </a:p>
        </p:txBody>
      </p:sp>
      <p:sp>
        <p:nvSpPr>
          <p:cNvPr id="15366" name="Podnadpis 2"/>
          <p:cNvSpPr txBox="1">
            <a:spLocks/>
          </p:cNvSpPr>
          <p:nvPr/>
        </p:nvSpPr>
        <p:spPr bwMode="auto">
          <a:xfrm>
            <a:off x="1486609" y="3682661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/>
              <a:t>Autor: Pszczółka Tomáš </a:t>
            </a: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slow" advTm="285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Anotace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Žák bude používat a procvičovat získané informace z oblasti minimalizace logických funkcí s použitím </a:t>
            </a:r>
            <a:r>
              <a:rPr lang="cs-CZ" sz="2800" dirty="0" err="1" smtClean="0">
                <a:solidFill>
                  <a:schemeClr val="bg1"/>
                </a:solidFill>
              </a:rPr>
              <a:t>Karnughové</a:t>
            </a:r>
            <a:r>
              <a:rPr lang="cs-CZ" sz="2800" dirty="0" smtClean="0">
                <a:solidFill>
                  <a:schemeClr val="bg1"/>
                </a:solidFill>
              </a:rPr>
              <a:t> mapy.</a:t>
            </a:r>
          </a:p>
        </p:txBody>
      </p:sp>
    </p:spTree>
  </p:cSld>
  <p:clrMapOvr>
    <a:masterClrMapping/>
  </p:clrMapOvr>
  <p:transition spd="slow" advTm="1502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Souhrnné opakování – KM obecně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Logická funkce (definujte).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Pravdivostní tabulka (k čemu slouží, …).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Karnaughova mapa (velikosti, princip, k čemu slouží…).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Zápis hodnot do Karnauhovy mapy.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Tvoření smyček v Karnaughové mapě.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Výsledná minimalizovaná logická funkce.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Jaké jsou další nástroje pro minimalizaci  logické funkce.</a:t>
            </a:r>
          </a:p>
        </p:txBody>
      </p:sp>
    </p:spTree>
  </p:cSld>
  <p:clrMapOvr>
    <a:masterClrMapping/>
  </p:clrMapOvr>
  <p:transition spd="slow" advTm="55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533400" y="22860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Karnaughova mapa – příklad 1</a:t>
            </a:r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19400" y="1447800"/>
            <a:ext cx="3038475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ovéPole 3"/>
          <p:cNvSpPr txBox="1">
            <a:spLocks noChangeArrowheads="1"/>
          </p:cNvSpPr>
          <p:nvPr/>
        </p:nvSpPr>
        <p:spPr bwMode="auto">
          <a:xfrm>
            <a:off x="381000" y="1219200"/>
            <a:ext cx="23622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Zadání pomoci funkce pomoci tabulky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42920" y="3352800"/>
            <a:ext cx="2814320" cy="923330"/>
          </a:xfrm>
          <a:prstGeom prst="rect">
            <a:avLst/>
          </a:prstGeom>
          <a:blipFill rotWithShape="1">
            <a:blip r:embed="rId4"/>
            <a:stretch>
              <a:fillRect l="-1732" t="-3311" b="-9934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1946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82925" y="4243388"/>
            <a:ext cx="3036888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581400" y="4878388"/>
            <a:ext cx="6096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191000" y="4908550"/>
            <a:ext cx="609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800600" y="4878388"/>
            <a:ext cx="6096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410200" y="4908550"/>
            <a:ext cx="609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581400" y="5400675"/>
            <a:ext cx="609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191000" y="5405438"/>
            <a:ext cx="609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781550" y="5407025"/>
            <a:ext cx="6096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410200" y="5405438"/>
            <a:ext cx="609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00038" y="5449888"/>
            <a:ext cx="27432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2. Máme vyplněnou KM, nyní vytvoříme smyčky.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657600" y="4908550"/>
            <a:ext cx="942975" cy="958850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191000" y="5387975"/>
            <a:ext cx="1066800" cy="479425"/>
          </a:xfrm>
          <a:prstGeom prst="roundRect">
            <a:avLst/>
          </a:prstGeom>
          <a:noFill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119813" y="1676400"/>
            <a:ext cx="27955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3. Nyní vytvoříme minimalizovanou výstupní funkci.</a:t>
            </a:r>
          </a:p>
        </p:txBody>
      </p:sp>
      <p:sp>
        <p:nvSpPr>
          <p:cNvPr id="23" name="TextovéPole 2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114101" y="3176473"/>
            <a:ext cx="2425729" cy="571118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19476" name="Picture 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14338" y="1919288"/>
            <a:ext cx="2116137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187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9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9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59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59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9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59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59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59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59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59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59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59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59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7" grpId="0"/>
      <p:bldP spid="9" grpId="0" animBg="1"/>
      <p:bldP spid="10" grpId="0" animBg="1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Karnaughova mapa – příklad 2</a:t>
            </a:r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19400" y="1524000"/>
            <a:ext cx="3038475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TextovéPole 30"/>
          <p:cNvSpPr txBox="1">
            <a:spLocks noChangeArrowheads="1"/>
          </p:cNvSpPr>
          <p:nvPr/>
        </p:nvSpPr>
        <p:spPr bwMode="auto">
          <a:xfrm>
            <a:off x="381000" y="1295400"/>
            <a:ext cx="23622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Zadání pomoci funkce pomoci tabulky</a:t>
            </a:r>
          </a:p>
        </p:txBody>
      </p:sp>
      <p:sp>
        <p:nvSpPr>
          <p:cNvPr id="32" name="TextovéPole 3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42920" y="3429000"/>
            <a:ext cx="2814320" cy="923330"/>
          </a:xfrm>
          <a:prstGeom prst="rect">
            <a:avLst/>
          </a:prstGeom>
          <a:blipFill rotWithShape="1">
            <a:blip r:embed="rId4"/>
            <a:stretch>
              <a:fillRect l="-1732" t="-3311" b="-9272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2151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82925" y="4319588"/>
            <a:ext cx="3036888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3581400" y="4954588"/>
            <a:ext cx="6096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4191000" y="4984750"/>
            <a:ext cx="609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4800600" y="4954588"/>
            <a:ext cx="6096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5410200" y="4984750"/>
            <a:ext cx="609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3581400" y="5476875"/>
            <a:ext cx="609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4191000" y="5481638"/>
            <a:ext cx="609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4781550" y="5483225"/>
            <a:ext cx="6096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5410200" y="5481638"/>
            <a:ext cx="609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300038" y="5526088"/>
            <a:ext cx="27432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2. Máme vyplněnou KM, nyní vytvoříme smyčky.</a:t>
            </a:r>
          </a:p>
        </p:txBody>
      </p:sp>
      <p:sp>
        <p:nvSpPr>
          <p:cNvPr id="43" name="Zaoblený obdélník 42"/>
          <p:cNvSpPr/>
          <p:nvPr/>
        </p:nvSpPr>
        <p:spPr>
          <a:xfrm>
            <a:off x="3657600" y="5526088"/>
            <a:ext cx="2200275" cy="417512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6119813" y="1752600"/>
            <a:ext cx="27955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3. Nyní vytvoříme minimalizovanou výstupní funkci.</a:t>
            </a:r>
          </a:p>
        </p:txBody>
      </p:sp>
      <p:sp>
        <p:nvSpPr>
          <p:cNvPr id="46" name="TextovéPole 4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477000" y="3252673"/>
            <a:ext cx="1190006" cy="523220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21523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00038" y="2130425"/>
            <a:ext cx="1757362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168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9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9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59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59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9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59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59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59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59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59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59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59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 animBg="1"/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</p:txBody>
      </p:sp>
      <p:sp>
        <p:nvSpPr>
          <p:cNvPr id="23555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3556" name="Nadpis 1"/>
          <p:cNvSpPr txBox="1">
            <a:spLocks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solidFill>
                  <a:schemeClr val="bg1"/>
                </a:solidFill>
              </a:rPr>
              <a:t>Karnaughova mapa – příklad 2</a:t>
            </a:r>
          </a:p>
        </p:txBody>
      </p:sp>
      <p:sp>
        <p:nvSpPr>
          <p:cNvPr id="23557" name="TextovéPole 8"/>
          <p:cNvSpPr txBox="1">
            <a:spLocks noChangeArrowheads="1"/>
          </p:cNvSpPr>
          <p:nvPr/>
        </p:nvSpPr>
        <p:spPr bwMode="auto">
          <a:xfrm>
            <a:off x="381000" y="1295400"/>
            <a:ext cx="23622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Zadání pomoci funkce pomoci tabulky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777230" y="3528340"/>
            <a:ext cx="3090169" cy="923330"/>
          </a:xfrm>
          <a:prstGeom prst="rect">
            <a:avLst/>
          </a:prstGeom>
          <a:blipFill rotWithShape="1">
            <a:blip r:embed="rId3"/>
            <a:stretch>
              <a:fillRect l="-1779" t="-3311" r="-593" b="-9934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410200" y="5338763"/>
            <a:ext cx="27432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2. Máme vyplněnou KM, nyní vytvoříme smyčky.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119813" y="1752600"/>
            <a:ext cx="27955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3. Nyní vytvoříme minimalizovanou výstupní funkci.</a:t>
            </a:r>
          </a:p>
        </p:txBody>
      </p:sp>
      <p:sp>
        <p:nvSpPr>
          <p:cNvPr id="23" name="TextovéPole 2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53522" y="2819400"/>
            <a:ext cx="3422668" cy="505203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0525" y="2087563"/>
          <a:ext cx="1804304" cy="452939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3404"/>
                <a:gridCol w="294180"/>
                <a:gridCol w="294180"/>
                <a:gridCol w="294180"/>
                <a:gridCol w="294180"/>
                <a:gridCol w="294180"/>
              </a:tblGrid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 smtClean="0">
                          <a:effectLst/>
                        </a:rPr>
                        <a:t>S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A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B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C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D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Y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2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 dirty="0" smtClean="0">
                          <a:effectLst/>
                        </a:rPr>
                        <a:t>1</a:t>
                      </a:r>
                      <a:endParaRPr lang="cs-CZ" sz="17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3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4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5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6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13229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7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8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9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10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11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12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13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14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15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 dirty="0">
                          <a:effectLst/>
                        </a:rPr>
                        <a:t>0</a:t>
                      </a:r>
                      <a:endParaRPr lang="cs-CZ" sz="17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</a:tbl>
          </a:graphicData>
        </a:graphic>
      </p:graphicFrame>
      <p:pic>
        <p:nvPicPr>
          <p:cNvPr id="2369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43200" y="1411288"/>
            <a:ext cx="2295525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691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43200" y="4429125"/>
            <a:ext cx="2295525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700463" y="4953000"/>
            <a:ext cx="381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4081463" y="4953000"/>
            <a:ext cx="381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4567238" y="4970463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3200400" y="5321300"/>
            <a:ext cx="381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3700463" y="5289550"/>
            <a:ext cx="381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4132263" y="5316538"/>
            <a:ext cx="381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4567238" y="5338763"/>
            <a:ext cx="381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3200400" y="5691188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3200400" y="6059488"/>
            <a:ext cx="381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3656013" y="5691188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3656013" y="6059488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4090988" y="5684838"/>
            <a:ext cx="381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4100513" y="6059488"/>
            <a:ext cx="381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4513263" y="5691188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4513263" y="6054725"/>
            <a:ext cx="381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3200400" y="4953000"/>
            <a:ext cx="381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25" name="Zaoblený obdélník 24"/>
          <p:cNvSpPr/>
          <p:nvPr/>
        </p:nvSpPr>
        <p:spPr>
          <a:xfrm>
            <a:off x="3700463" y="4953000"/>
            <a:ext cx="762000" cy="70643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4567238" y="5708650"/>
            <a:ext cx="327025" cy="346075"/>
          </a:xfrm>
          <a:prstGeom prst="round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100513" y="6054725"/>
            <a:ext cx="361950" cy="727075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4132263" y="4572000"/>
            <a:ext cx="339725" cy="717550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9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59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59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59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59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59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59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59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59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59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59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59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59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59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59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59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59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59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59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59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59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59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59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25" grpId="0" animBg="1"/>
      <p:bldP spid="26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5603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</p:txBody>
      </p:sp>
      <p:sp>
        <p:nvSpPr>
          <p:cNvPr id="25604" name="Nadpis 1"/>
          <p:cNvSpPr txBox="1">
            <a:spLocks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solidFill>
                  <a:schemeClr val="bg1"/>
                </a:solidFill>
              </a:rPr>
              <a:t>Karnaughova mapa – příklad 2</a:t>
            </a:r>
          </a:p>
        </p:txBody>
      </p:sp>
      <p:sp>
        <p:nvSpPr>
          <p:cNvPr id="25605" name="TextovéPole 9"/>
          <p:cNvSpPr txBox="1">
            <a:spLocks noChangeArrowheads="1"/>
          </p:cNvSpPr>
          <p:nvPr/>
        </p:nvSpPr>
        <p:spPr bwMode="auto">
          <a:xfrm>
            <a:off x="381000" y="1143000"/>
            <a:ext cx="23622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Zadání pomoci funkce pomoci tabulky s neurčitými výstupy</a:t>
            </a:r>
          </a:p>
        </p:txBody>
      </p:sp>
      <p:sp>
        <p:nvSpPr>
          <p:cNvPr id="11" name="TextovéPole 1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777230" y="3528340"/>
            <a:ext cx="3090169" cy="923330"/>
          </a:xfrm>
          <a:prstGeom prst="rect">
            <a:avLst/>
          </a:prstGeom>
          <a:blipFill rotWithShape="1">
            <a:blip r:embed="rId2"/>
            <a:stretch>
              <a:fillRect l="-1779" t="-3311" r="-593" b="-9934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957888" y="4613275"/>
            <a:ext cx="274320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2. Máme vyplněnou KM, nyní vytvoříme smyčky. Přičemž pamatujme na to, že neurčité členy X můžeme a nemusíme použít.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119813" y="1752600"/>
            <a:ext cx="27955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3. Nyní vytvoříme minimalizovanou výstupní funkci.</a:t>
            </a: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943600" y="3025574"/>
            <a:ext cx="2625719" cy="502766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2561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43200" y="1411288"/>
            <a:ext cx="2295525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1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43200" y="4429125"/>
            <a:ext cx="2295525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700463" y="4953000"/>
            <a:ext cx="381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081463" y="4953000"/>
            <a:ext cx="381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567238" y="4970463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3200400" y="5321300"/>
            <a:ext cx="381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3700463" y="5289550"/>
            <a:ext cx="381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132263" y="5316538"/>
            <a:ext cx="381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567238" y="5338763"/>
            <a:ext cx="381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200400" y="5691188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3200400" y="6059488"/>
            <a:ext cx="381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3656013" y="5691188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3656013" y="6059488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4090988" y="5684838"/>
            <a:ext cx="381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4100513" y="6059488"/>
            <a:ext cx="381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4513263" y="5691188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4530725" y="6054725"/>
            <a:ext cx="381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X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200400" y="4953000"/>
            <a:ext cx="381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4" name="Zaoblený obdélník 33"/>
          <p:cNvSpPr/>
          <p:nvPr/>
        </p:nvSpPr>
        <p:spPr>
          <a:xfrm>
            <a:off x="4138613" y="4522788"/>
            <a:ext cx="762000" cy="706437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57200" y="2024063"/>
          <a:ext cx="1804304" cy="452939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3404"/>
                <a:gridCol w="294180"/>
                <a:gridCol w="294180"/>
                <a:gridCol w="294180"/>
                <a:gridCol w="294180"/>
                <a:gridCol w="294180"/>
              </a:tblGrid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S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A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B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C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D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Y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2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3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4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X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5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6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7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8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X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9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10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X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11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X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12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X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13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14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0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X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  <a:tr h="26623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15</a:t>
                      </a:r>
                      <a:endParaRPr lang="cs-CZ" sz="17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>
                          <a:effectLst/>
                        </a:rPr>
                        <a:t>1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u="none" strike="noStrike" dirty="0">
                          <a:effectLst/>
                        </a:rPr>
                        <a:t>0</a:t>
                      </a:r>
                      <a:endParaRPr lang="cs-CZ" sz="17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55" marR="7355" marT="7355" marB="0" anchor="ctr"/>
                </a:tc>
              </a:tr>
            </a:tbl>
          </a:graphicData>
        </a:graphic>
      </p:graphicFrame>
      <p:sp>
        <p:nvSpPr>
          <p:cNvPr id="38" name="Zaoblený obdélník 37"/>
          <p:cNvSpPr/>
          <p:nvPr/>
        </p:nvSpPr>
        <p:spPr>
          <a:xfrm>
            <a:off x="4149725" y="6059488"/>
            <a:ext cx="762000" cy="706437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Kosoúhelník 4"/>
          <p:cNvSpPr/>
          <p:nvPr/>
        </p:nvSpPr>
        <p:spPr>
          <a:xfrm>
            <a:off x="4513263" y="4672013"/>
            <a:ext cx="525462" cy="566737"/>
          </a:xfrm>
          <a:prstGeom prst="parallelogram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Kosoúhelník 38"/>
          <p:cNvSpPr/>
          <p:nvPr/>
        </p:nvSpPr>
        <p:spPr>
          <a:xfrm>
            <a:off x="4475163" y="6096000"/>
            <a:ext cx="473075" cy="609600"/>
          </a:xfrm>
          <a:prstGeom prst="parallelogram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Kosoúhelník 40"/>
          <p:cNvSpPr/>
          <p:nvPr/>
        </p:nvSpPr>
        <p:spPr>
          <a:xfrm>
            <a:off x="3133725" y="4686300"/>
            <a:ext cx="525463" cy="566738"/>
          </a:xfrm>
          <a:prstGeom prst="parallelogram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Kosoúhelník 41"/>
          <p:cNvSpPr/>
          <p:nvPr/>
        </p:nvSpPr>
        <p:spPr>
          <a:xfrm>
            <a:off x="3028950" y="6116638"/>
            <a:ext cx="525463" cy="568325"/>
          </a:xfrm>
          <a:prstGeom prst="parallelogram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9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59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59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59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59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59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59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59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59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59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59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59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59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59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59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59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59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59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59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59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59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 animBg="1"/>
      <p:bldP spid="38" grpId="0" animBg="1"/>
      <p:bldP spid="5" grpId="0" animBg="1"/>
      <p:bldP spid="39" grpId="0" animBg="1"/>
      <p:bldP spid="41" grpId="0" animBg="1"/>
      <p:bldP spid="4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B050"/>
                </a:solidFill>
              </a:rPr>
              <a:t>Závěr, Úkol</a:t>
            </a:r>
            <a:endParaRPr lang="cs-CZ" sz="4000" smtClean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438400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Pamatujme na to, že logická funkce nemusí být vždy zadaná pomoci pravdivostní tabulky. Musíme umět pracovat se všemi zápisy logické funkce!</a:t>
            </a:r>
          </a:p>
          <a:p>
            <a:pPr marL="0" indent="0">
              <a:buFont typeface="Arial" charset="0"/>
              <a:buNone/>
              <a:defRPr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DÚ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– Pomoci KM minimalizujte zadané funkce</a:t>
            </a:r>
          </a:p>
          <a:p>
            <a:pPr marL="514350" indent="-514350">
              <a:buFont typeface="Arial" charset="0"/>
              <a:buAutoNum type="arabicPeriod"/>
              <a:defRPr/>
            </a:pPr>
            <a:r>
              <a:rPr lang="cs-CZ" dirty="0" smtClean="0">
                <a:solidFill>
                  <a:srgbClr val="00B050"/>
                </a:solidFill>
              </a:rPr>
              <a:t>Y (A,B,C) = 00101110</a:t>
            </a:r>
          </a:p>
          <a:p>
            <a:pPr marL="514350" indent="-514350">
              <a:buFont typeface="Arial" charset="0"/>
              <a:buAutoNum type="arabicPeriod"/>
              <a:defRPr/>
            </a:pPr>
            <a:r>
              <a:rPr lang="cs-CZ" dirty="0" smtClean="0">
                <a:solidFill>
                  <a:srgbClr val="00B050"/>
                </a:solidFill>
              </a:rPr>
              <a:t>Y (A,B,C) = D (4, 5, 6, 7)</a:t>
            </a:r>
          </a:p>
          <a:p>
            <a:pPr marL="514350" indent="-514350">
              <a:buFont typeface="Arial" charset="0"/>
              <a:buAutoNum type="arabicPeriod"/>
              <a:defRPr/>
            </a:pPr>
            <a:r>
              <a:rPr lang="cs-CZ" dirty="0" smtClean="0">
                <a:solidFill>
                  <a:srgbClr val="00B050"/>
                </a:solidFill>
              </a:rPr>
              <a:t>Y (A,B,C) = 00XX0011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accent2"/>
                </a:solidFill>
              </a:rPr>
              <a:t>POUŽITÁ LITERATURA</a:t>
            </a:r>
          </a:p>
        </p:txBody>
      </p:sp>
      <p:sp>
        <p:nvSpPr>
          <p:cNvPr id="29699" name="Obdélník 4"/>
          <p:cNvSpPr>
            <a:spLocks noChangeArrowheads="1"/>
          </p:cNvSpPr>
          <p:nvPr/>
        </p:nvSpPr>
        <p:spPr bwMode="auto">
          <a:xfrm>
            <a:off x="1042988" y="1858963"/>
            <a:ext cx="72009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Vlastní zdroje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32_INOVACE_pszczolka_07_2_01_hexadecimalni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VY_32_INOVACE_pszczolka_07_2_01_hexadecimalni</Template>
  <TotalTime>4345</TotalTime>
  <Words>555</Words>
  <Application>Microsoft Office PowerPoint</Application>
  <PresentationFormat>Předvádění na obrazovce (4:3)</PresentationFormat>
  <Paragraphs>304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VY_32_INOVACE_pszczolka_07_2_01_hexadecimalni</vt:lpstr>
      <vt:lpstr>Logické funkce a obvody</vt:lpstr>
      <vt:lpstr>Anotace</vt:lpstr>
      <vt:lpstr>Souhrnné opakování – KM obecně</vt:lpstr>
      <vt:lpstr>Karnaughova mapa – příklad 1</vt:lpstr>
      <vt:lpstr>Karnaughova mapa – příklad 2</vt:lpstr>
      <vt:lpstr>Prezentace aplikace PowerPoint</vt:lpstr>
      <vt:lpstr>Prezentace aplikace PowerPoint</vt:lpstr>
      <vt:lpstr>Závěr, Úkol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Logické funkce a obvody</dc:title>
  <dc:creator>Ing. Tomáš Pszczółka</dc:creator>
  <cp:lastModifiedBy>Navratil</cp:lastModifiedBy>
  <cp:revision>84</cp:revision>
  <dcterms:created xsi:type="dcterms:W3CDTF">2012-12-01T15:00:51Z</dcterms:created>
  <dcterms:modified xsi:type="dcterms:W3CDTF">2013-06-24T10:54:56Z</dcterms:modified>
</cp:coreProperties>
</file>