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E9AEC5-937B-4FBF-A296-F7F22E5363CE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41D6A1-08B6-4EE2-B3F0-68B8C229DB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3609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73EE955-1AA4-4E37-8B96-D56866B8FB28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E80A275-C014-42C1-B763-712353370B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382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80A275-C014-42C1-B763-712353370BD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8311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33DFE850-4A32-435A-A5A4-C7163E102A64}" type="slidenum">
              <a:rPr lang="cs-CZ" smtClean="0"/>
              <a:pPr eaLnBrk="1" hangingPunct="1"/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80A275-C014-42C1-B763-712353370BD3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825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14045966-FA92-43F8-B095-59D8D334264D}" type="slidenum">
              <a:rPr lang="cs-CZ" smtClean="0"/>
              <a:pPr eaLnBrk="1" hangingPunct="1"/>
              <a:t>6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47600-06CC-48BD-819A-31C413FF986D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12810-3EDC-406B-86E8-6F90479F9F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974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479D4-05B1-459C-B479-2FB2BDB7EA07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0D0FC-C8C7-4D33-B89B-0D109E1765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91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C688C-E579-4AF3-9210-8782F39936FF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F75C6-F2A6-4DED-87F9-8B7BC8293A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471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89147-4A4F-4BD7-BAD9-4D37E9FF3201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338A9-4B81-4F2C-9B05-2CA3B70CE1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259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A5CA4-2BF8-4053-BDCC-361EE070A4CD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6FA98-C729-4885-998A-B4C9499F39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849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02C49-6473-4B41-B91D-DA18FA77C2E0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CF6D7-5530-4ACC-9811-62E3D8C86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8139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5B0C6-4B20-4D78-9B49-AFB47C597B0F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CCA7E-6120-4FD4-8DA7-CF4576E4D0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49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B746C-4DE4-43BD-ADB4-80C6803DCBF2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F8290-3B96-4EE8-8F50-E5D8FAEC92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9982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7F690-AD86-49C5-9B99-445E5CB88F23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65A72-025A-471B-A17E-9863F87D2B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6741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5B9DF-69D9-47E5-977D-B8B4BABAB100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78197-55B4-4572-92DF-733C514A7E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1556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ED58D-C2B1-4840-A209-33779F46C88D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81A68-F577-4924-ABC7-AA71B57F1F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860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596E24-3D44-483D-8546-5492005A5CA0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D20F13-62AE-4679-8DCD-03F6906604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package" Target="../embeddings/Se_it_aplikace_Microsoft_Office_Excel_20071.xlsx"/><Relationship Id="rId4" Type="http://schemas.openxmlformats.org/officeDocument/2006/relationships/oleObject" Target="../embeddings/oleObject1.bin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package" Target="../embeddings/Se_it_aplikace_Microsoft_Office_Excel_20072.xlsx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89138"/>
            <a:ext cx="7772400" cy="6508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Logické funkce a obvody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6025" y="2819400"/>
            <a:ext cx="7299325" cy="622300"/>
          </a:xfrm>
        </p:spPr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VY_32_INOVACE_pszczolka_07-3-12-exor_exnor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2052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300663"/>
            <a:ext cx="6091238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ovéPole 5"/>
          <p:cNvSpPr txBox="1">
            <a:spLocks noChangeArrowheads="1"/>
          </p:cNvSpPr>
          <p:nvPr/>
        </p:nvSpPr>
        <p:spPr bwMode="auto">
          <a:xfrm>
            <a:off x="690563" y="4778375"/>
            <a:ext cx="78247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1400">
                <a:latin typeface="Arial" charset="0"/>
              </a:rPr>
              <a:t>Tento výukový materiál byl zpracován v rámci projektu EU peníze středním školám - OP VK 1.5. </a:t>
            </a:r>
          </a:p>
          <a:p>
            <a:pPr algn="ctr" eaLnBrk="1" hangingPunct="1"/>
            <a:r>
              <a:rPr lang="cs-CZ" sz="1400">
                <a:latin typeface="Arial" charset="0"/>
              </a:rPr>
              <a:t>CZ.1.07/1.5.00/34.0195 – Individualizace a inovace výuky</a:t>
            </a:r>
          </a:p>
        </p:txBody>
      </p:sp>
      <p:sp>
        <p:nvSpPr>
          <p:cNvPr id="2055" name="Podnadpis 2"/>
          <p:cNvSpPr txBox="1">
            <a:spLocks/>
          </p:cNvSpPr>
          <p:nvPr/>
        </p:nvSpPr>
        <p:spPr bwMode="auto">
          <a:xfrm>
            <a:off x="1463675" y="3667125"/>
            <a:ext cx="64008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r>
              <a:rPr lang="cs-CZ" sz="3200" dirty="0"/>
              <a:t>Autor: </a:t>
            </a:r>
            <a:r>
              <a:rPr lang="cs-CZ" sz="3200" dirty="0" err="1"/>
              <a:t>Pszczółka</a:t>
            </a:r>
            <a:r>
              <a:rPr lang="cs-CZ" sz="3200" dirty="0"/>
              <a:t> Tomáš </a:t>
            </a:r>
          </a:p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endParaRPr lang="cs-CZ" sz="3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"/>
    </mc:Choice>
    <mc:Fallback xmlns="">
      <p:transition spd="slow" advTm="285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800" dirty="0" smtClean="0">
                <a:solidFill>
                  <a:schemeClr val="bg1"/>
                </a:solidFill>
              </a:rPr>
              <a:t>Žák bude znát další logický člen s ohledem na výstupní logickou funkci a princip činnosti, včetně aplikační oblasti.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2"/>
    </mc:Choice>
    <mc:Fallback xmlns="">
      <p:transition spd="slow" advTm="150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Logický člen </a:t>
            </a:r>
            <a:r>
              <a:rPr lang="cs-CZ" dirty="0" err="1" smtClean="0">
                <a:solidFill>
                  <a:schemeClr val="bg1"/>
                </a:solidFill>
              </a:rPr>
              <a:t>ExOR</a:t>
            </a:r>
            <a:r>
              <a:rPr lang="cs-CZ" dirty="0" smtClean="0">
                <a:solidFill>
                  <a:schemeClr val="bg1"/>
                </a:solidFill>
              </a:rPr>
              <a:t> a </a:t>
            </a:r>
            <a:r>
              <a:rPr lang="cs-CZ" dirty="0" err="1" smtClean="0">
                <a:solidFill>
                  <a:schemeClr val="bg1"/>
                </a:solidFill>
              </a:rPr>
              <a:t>ExNOR</a:t>
            </a:r>
            <a:r>
              <a:rPr lang="cs-CZ" dirty="0" smtClean="0">
                <a:solidFill>
                  <a:schemeClr val="bg1"/>
                </a:solidFill>
              </a:rPr>
              <a:t> - Úvod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cs-CZ" dirty="0">
                <a:solidFill>
                  <a:schemeClr val="bg1"/>
                </a:solidFill>
              </a:rPr>
              <a:t>Tvoří základ pro různé logické obvody, např. </a:t>
            </a:r>
            <a:r>
              <a:rPr lang="cs-CZ" dirty="0" smtClean="0">
                <a:solidFill>
                  <a:schemeClr val="bg1"/>
                </a:solidFill>
              </a:rPr>
              <a:t>sčítačku </a:t>
            </a:r>
            <a:r>
              <a:rPr lang="cs-CZ" dirty="0">
                <a:solidFill>
                  <a:schemeClr val="bg1"/>
                </a:solidFill>
              </a:rPr>
              <a:t>v </a:t>
            </a:r>
            <a:r>
              <a:rPr lang="cs-CZ" dirty="0" smtClean="0">
                <a:solidFill>
                  <a:schemeClr val="bg1"/>
                </a:solidFill>
              </a:rPr>
              <a:t>aritmeticko-logické </a:t>
            </a:r>
            <a:r>
              <a:rPr lang="cs-CZ" dirty="0">
                <a:solidFill>
                  <a:schemeClr val="bg1"/>
                </a:solidFill>
              </a:rPr>
              <a:t>jednotce </a:t>
            </a:r>
            <a:r>
              <a:rPr lang="cs-CZ" dirty="0" smtClean="0">
                <a:solidFill>
                  <a:schemeClr val="bg1"/>
                </a:solidFill>
              </a:rPr>
              <a:t>PC atd.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Některé literární zdroje je řadí k základním logickým členům (AND, OR…)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Tyto logické členy jsou označovány také jako </a:t>
            </a:r>
            <a:r>
              <a:rPr lang="cs-CZ" dirty="0" err="1" smtClean="0">
                <a:solidFill>
                  <a:schemeClr val="bg1"/>
                </a:solidFill>
              </a:rPr>
              <a:t>Exlusiv</a:t>
            </a:r>
            <a:r>
              <a:rPr lang="cs-CZ" dirty="0" smtClean="0">
                <a:solidFill>
                  <a:schemeClr val="bg1"/>
                </a:solidFill>
              </a:rPr>
              <a:t> OR/NOR, nebo XOR/NOR atd.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"/>
    </mc:Choice>
    <mc:Fallback xmlns="">
      <p:transition spd="slow" advTm="553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Logický člen </a:t>
            </a:r>
            <a:r>
              <a:rPr lang="cs-CZ" dirty="0" err="1" smtClean="0">
                <a:solidFill>
                  <a:schemeClr val="bg1"/>
                </a:solidFill>
              </a:rPr>
              <a:t>ExOR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buFont typeface="Wingdings" pitchFamily="2" charset="2"/>
                  <a:buChar char="ü"/>
                </a:pPr>
                <a:r>
                  <a:rPr lang="cs-CZ" dirty="0" smtClean="0">
                    <a:solidFill>
                      <a:schemeClr val="bg1"/>
                    </a:solidFill>
                  </a:rPr>
                  <a:t>Obvod realizuje složitější logickou funkci ve tvaru: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𝑌</m:t>
                      </m:r>
                      <m:r>
                        <a:rPr lang="cs-CZ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𝐴</m:t>
                          </m:r>
                        </m:e>
                      </m:bar>
                      <m:r>
                        <a:rPr lang="cs-CZ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∗</m:t>
                      </m:r>
                      <m:r>
                        <a:rPr lang="cs-CZ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𝐵</m:t>
                      </m:r>
                      <m:r>
                        <a:rPr lang="cs-CZ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𝐴</m:t>
                      </m:r>
                      <m:r>
                        <a:rPr lang="cs-CZ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∗</m:t>
                      </m:r>
                      <m:bar>
                        <m:barPr>
                          <m:pos m:val="top"/>
                          <m:ctrlP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𝐵</m:t>
                          </m:r>
                        </m:e>
                      </m:bar>
                    </m:oMath>
                  </m:oMathPara>
                </a14:m>
                <a:endParaRPr lang="cs-CZ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bg2">
                        <a:lumMod val="60000"/>
                        <a:lumOff val="40000"/>
                      </a:schemeClr>
                    </a:solidFill>
                  </a:rPr>
                  <a:t>Princip_1:</a:t>
                </a:r>
              </a:p>
              <a:p>
                <a:pPr lvl="0"/>
                <a:r>
                  <a:rPr lang="cs-CZ" dirty="0">
                    <a:solidFill>
                      <a:schemeClr val="bg1"/>
                    </a:solidFill>
                  </a:rPr>
                  <a:t>Výstupní hodnoty členu XOR </a:t>
                </a:r>
                <a:r>
                  <a:rPr lang="cs-CZ" dirty="0" smtClean="0">
                    <a:solidFill>
                      <a:schemeClr val="bg1"/>
                    </a:solidFill>
                  </a:rPr>
                  <a:t>odpovídají </a:t>
                </a:r>
                <a:r>
                  <a:rPr lang="cs-CZ" dirty="0">
                    <a:solidFill>
                      <a:schemeClr val="bg1"/>
                    </a:solidFill>
                  </a:rPr>
                  <a:t>sčítání ve dvojkové soustavě </a:t>
                </a:r>
                <a:endParaRPr lang="cs-CZ" dirty="0" smtClean="0">
                  <a:solidFill>
                    <a:schemeClr val="bg1"/>
                  </a:solidFill>
                </a:endParaRPr>
              </a:p>
              <a:p>
                <a:pPr lvl="0"/>
                <a:r>
                  <a:rPr lang="cs-CZ" dirty="0" smtClean="0">
                    <a:solidFill>
                      <a:schemeClr val="bg2">
                        <a:lumMod val="60000"/>
                        <a:lumOff val="40000"/>
                      </a:schemeClr>
                    </a:solidFill>
                  </a:rPr>
                  <a:t>Princip_2:</a:t>
                </a:r>
              </a:p>
              <a:p>
                <a:pPr marL="0" indent="0">
                  <a:buNone/>
                </a:pPr>
                <a:r>
                  <a:rPr lang="cs-CZ" dirty="0">
                    <a:solidFill>
                      <a:schemeClr val="bg1"/>
                    </a:solidFill>
                  </a:rPr>
                  <a:t>Logická funkce má hodnotu 1, mají-li vstupní proměnné rozdílné hodnoty. </a:t>
                </a:r>
                <a:endParaRPr lang="cs-CZ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852" t="-1752" r="-2444" b="-133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72"/>
    </mc:Choice>
    <mc:Fallback xmlns="">
      <p:transition advTm="187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Logický člen </a:t>
            </a:r>
            <a:r>
              <a:rPr lang="cs-CZ" dirty="0" err="1" smtClean="0">
                <a:solidFill>
                  <a:schemeClr val="bg1"/>
                </a:solidFill>
              </a:rPr>
              <a:t>ExOR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Oba principy jsou patrné z pravdivostní tabulky:</a:t>
            </a:r>
          </a:p>
          <a:p>
            <a:pPr marL="0" indent="0"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4812842"/>
              </p:ext>
            </p:extLst>
          </p:nvPr>
        </p:nvGraphicFramePr>
        <p:xfrm>
          <a:off x="838200" y="2438400"/>
          <a:ext cx="1581150" cy="162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List" r:id="rId5" imgW="1581041" imgH="1628852" progId="Excel.Sheet.12">
                  <p:embed/>
                </p:oleObj>
              </mc:Choice>
              <mc:Fallback>
                <p:oleObj name="List" r:id="rId5" imgW="1581041" imgH="1628852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8200" y="2438400"/>
                        <a:ext cx="1581150" cy="1628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25" y="4836110"/>
            <a:ext cx="3086100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286000"/>
            <a:ext cx="13049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2998252" y="4056680"/>
                <a:ext cx="2602764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𝑌</m:t>
                      </m:r>
                      <m:r>
                        <a:rPr lang="cs-CZ" sz="240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𝐴</m:t>
                          </m:r>
                        </m:e>
                      </m:ba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</a:rPr>
                        <m:t>∗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</a:rPr>
                        <m:t>𝐵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</a:rPr>
                        <m:t>𝐴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</a:rPr>
                        <m:t>∗</m:t>
                      </m:r>
                      <m:bar>
                        <m:barPr>
                          <m:pos m:val="top"/>
                          <m:ctrlP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𝐵</m:t>
                          </m:r>
                        </m:e>
                      </m:ba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252" y="4056680"/>
                <a:ext cx="2602764" cy="50520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5584000" y="2209800"/>
            <a:ext cx="279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Pozn.: Když sestavím </a:t>
            </a:r>
            <a:r>
              <a:rPr lang="cs-CZ" sz="2400" dirty="0" err="1" smtClean="0">
                <a:solidFill>
                  <a:schemeClr val="bg1"/>
                </a:solidFill>
              </a:rPr>
              <a:t>Karnaughovu</a:t>
            </a:r>
            <a:r>
              <a:rPr lang="cs-CZ" sz="2400" dirty="0" smtClean="0">
                <a:solidFill>
                  <a:schemeClr val="bg1"/>
                </a:solidFill>
              </a:rPr>
              <a:t> mapu, můžeme psát </a:t>
            </a:r>
            <a:r>
              <a:rPr lang="cs-CZ" sz="2400" dirty="0" smtClean="0">
                <a:solidFill>
                  <a:schemeClr val="bg1"/>
                </a:solidFill>
              </a:rPr>
              <a:t>výstupní </a:t>
            </a:r>
            <a:r>
              <a:rPr lang="cs-CZ" sz="2400" dirty="0" smtClean="0">
                <a:solidFill>
                  <a:schemeClr val="bg1"/>
                </a:solidFill>
              </a:rPr>
              <a:t>funkci ve tvaru: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43000" y="5104953"/>
            <a:ext cx="259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Schematická značka </a:t>
            </a:r>
            <a:r>
              <a:rPr lang="cs-CZ" sz="3200" dirty="0" err="1" smtClean="0">
                <a:solidFill>
                  <a:schemeClr val="bg1"/>
                </a:solidFill>
              </a:rPr>
              <a:t>ExOR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0"/>
    </mc:Choice>
    <mc:Fallback xmlns="">
      <p:transition spd="slow" advTm="168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Logický člen </a:t>
            </a:r>
            <a:r>
              <a:rPr lang="cs-CZ" dirty="0" err="1">
                <a:solidFill>
                  <a:schemeClr val="bg1"/>
                </a:solidFill>
              </a:rPr>
              <a:t>ExOR</a:t>
            </a:r>
            <a:r>
              <a:rPr lang="cs-CZ" dirty="0">
                <a:solidFill>
                  <a:schemeClr val="bg1"/>
                </a:solidFill>
              </a:rPr>
              <a:t> 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Zástupný symbol pro obsah 7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buFont typeface="Wingdings" pitchFamily="2" charset="2"/>
                  <a:buChar char="ü"/>
                </a:pPr>
                <a:r>
                  <a:rPr lang="cs-CZ" sz="2800" dirty="0" err="1" smtClean="0">
                    <a:solidFill>
                      <a:schemeClr val="bg1"/>
                    </a:solidFill>
                  </a:rPr>
                  <a:t>ExOR</a:t>
                </a:r>
                <a:r>
                  <a:rPr lang="cs-CZ" sz="2800" dirty="0" smtClean="0">
                    <a:solidFill>
                      <a:schemeClr val="bg1"/>
                    </a:solidFill>
                  </a:rPr>
                  <a:t> se vyskytuje v podobě integrovaných obvodů.</a:t>
                </a:r>
              </a:p>
              <a:p>
                <a:pPr>
                  <a:buFont typeface="Wingdings" pitchFamily="2" charset="2"/>
                  <a:buChar char="ü"/>
                </a:pPr>
                <a:r>
                  <a:rPr lang="cs-CZ" sz="2800" dirty="0" smtClean="0">
                    <a:solidFill>
                      <a:schemeClr val="bg1"/>
                    </a:solidFill>
                  </a:rPr>
                  <a:t>Avšak </a:t>
                </a:r>
                <a:r>
                  <a:rPr lang="cs-CZ" sz="2800" dirty="0" smtClean="0">
                    <a:solidFill>
                      <a:schemeClr val="bg1"/>
                    </a:solidFill>
                  </a:rPr>
                  <a:t>je zcela jasné, že jej lze sestavit i z logických členů OR, AND a NOT, což vyplývá z výsledné funkce </a:t>
                </a:r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chemeClr val="bg1"/>
                        </a:solidFill>
                        <a:latin typeface="Cambria Math"/>
                      </a:rPr>
                      <m:t>𝑌</m:t>
                    </m:r>
                    <m:r>
                      <a:rPr lang="cs-CZ" sz="2800" i="1" smtClean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bar>
                      <m:barPr>
                        <m:pos m:val="top"/>
                        <m:ctrlP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barPr>
                      <m:e>
                        <m: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𝐴</m:t>
                        </m:r>
                      </m:e>
                    </m:bar>
                    <m:r>
                      <a:rPr lang="cs-CZ" sz="2800" i="1">
                        <a:solidFill>
                          <a:schemeClr val="bg1"/>
                        </a:solidFill>
                        <a:latin typeface="Cambria Math"/>
                      </a:rPr>
                      <m:t>∗</m:t>
                    </m:r>
                    <m:r>
                      <a:rPr lang="cs-CZ" sz="2800" i="1">
                        <a:solidFill>
                          <a:schemeClr val="bg1"/>
                        </a:solidFill>
                        <a:latin typeface="Cambria Math"/>
                      </a:rPr>
                      <m:t>𝐵</m:t>
                    </m:r>
                    <m:r>
                      <a:rPr lang="cs-CZ" sz="2800" i="1">
                        <a:solidFill>
                          <a:schemeClr val="bg1"/>
                        </a:solidFill>
                        <a:latin typeface="Cambria Math"/>
                      </a:rPr>
                      <m:t>+</m:t>
                    </m:r>
                    <m:r>
                      <a:rPr lang="cs-CZ" sz="2800" i="1">
                        <a:solidFill>
                          <a:schemeClr val="bg1"/>
                        </a:solidFill>
                        <a:latin typeface="Cambria Math"/>
                      </a:rPr>
                      <m:t>𝐴</m:t>
                    </m:r>
                    <m:r>
                      <a:rPr lang="cs-CZ" sz="2800" i="1">
                        <a:solidFill>
                          <a:schemeClr val="bg1"/>
                        </a:solidFill>
                        <a:latin typeface="Cambria Math"/>
                      </a:rPr>
                      <m:t>∗</m:t>
                    </m:r>
                    <m:bar>
                      <m:barPr>
                        <m:pos m:val="top"/>
                        <m:ctrlP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barPr>
                      <m:e>
                        <m: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𝐵</m:t>
                        </m:r>
                      </m:e>
                    </m:bar>
                  </m:oMath>
                </a14:m>
                <a:endParaRPr lang="cs-CZ" sz="2800" dirty="0" smtClean="0">
                  <a:solidFill>
                    <a:schemeClr val="bg1"/>
                  </a:solidFill>
                </a:endParaRPr>
              </a:p>
              <a:p>
                <a:pPr marL="0" indent="0">
                  <a:buNone/>
                </a:pPr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8" name="Zástupný symbol pro obsah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259"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657600"/>
            <a:ext cx="4667250" cy="290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876800" y="5916394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Obr. 1: Realizace </a:t>
            </a:r>
            <a:r>
              <a:rPr lang="cs-CZ" i="1" dirty="0" err="1" smtClean="0">
                <a:solidFill>
                  <a:schemeClr val="bg1"/>
                </a:solidFill>
              </a:rPr>
              <a:t>ExOR</a:t>
            </a:r>
            <a:r>
              <a:rPr lang="cs-CZ" i="1" dirty="0" smtClean="0">
                <a:solidFill>
                  <a:schemeClr val="bg1"/>
                </a:solidFill>
              </a:rPr>
              <a:t> </a:t>
            </a:r>
            <a:r>
              <a:rPr lang="en-US" i="1" dirty="0" smtClean="0">
                <a:solidFill>
                  <a:schemeClr val="bg1"/>
                </a:solidFill>
              </a:rPr>
              <a:t>[</a:t>
            </a:r>
            <a:r>
              <a:rPr lang="cs-CZ" i="1" dirty="0" smtClean="0">
                <a:solidFill>
                  <a:schemeClr val="bg1"/>
                </a:solidFill>
              </a:rPr>
              <a:t>1</a:t>
            </a:r>
            <a:r>
              <a:rPr lang="en-US" i="1" dirty="0" smtClean="0">
                <a:solidFill>
                  <a:schemeClr val="bg1"/>
                </a:solidFill>
              </a:rPr>
              <a:t>]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715000" y="3352800"/>
            <a:ext cx="3429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dirty="0" smtClean="0">
                <a:solidFill>
                  <a:srgbClr val="FF0000"/>
                </a:solidFill>
              </a:rPr>
              <a:t>Pozn.: </a:t>
            </a:r>
            <a:r>
              <a:rPr lang="cs-CZ" sz="2400" dirty="0">
                <a:solidFill>
                  <a:srgbClr val="FF0000"/>
                </a:solidFill>
              </a:rPr>
              <a:t>XOR je základem tzv. poloviční a úplné sčítačky.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Logický člen </a:t>
            </a:r>
            <a:r>
              <a:rPr lang="cs-CZ" dirty="0" err="1" smtClean="0">
                <a:solidFill>
                  <a:schemeClr val="bg1"/>
                </a:solidFill>
              </a:rPr>
              <a:t>ExNOR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bg1"/>
                </a:solidFill>
              </a:rPr>
              <a:t>Dá se sestavit z hradel </a:t>
            </a:r>
            <a:r>
              <a:rPr lang="cs-CZ" dirty="0" err="1" smtClean="0">
                <a:solidFill>
                  <a:schemeClr val="bg1"/>
                </a:solidFill>
              </a:rPr>
              <a:t>ExOR</a:t>
            </a:r>
            <a:r>
              <a:rPr lang="cs-CZ" dirty="0" smtClean="0">
                <a:solidFill>
                  <a:schemeClr val="bg1"/>
                </a:solidFill>
              </a:rPr>
              <a:t> a NOT.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bg1"/>
                </a:solidFill>
              </a:rPr>
              <a:t>Jedná se v podstatě o negovaný EXOR.</a:t>
            </a:r>
          </a:p>
          <a:p>
            <a:pPr marL="0" indent="0"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15" name="Objek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999875"/>
              </p:ext>
            </p:extLst>
          </p:nvPr>
        </p:nvGraphicFramePr>
        <p:xfrm>
          <a:off x="4815695" y="2971800"/>
          <a:ext cx="1351028" cy="13917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List" r:id="rId4" imgW="1581041" imgH="1628852" progId="Excel.Sheet.12">
                  <p:embed/>
                </p:oleObj>
              </mc:Choice>
              <mc:Fallback>
                <p:oleObj name="List" r:id="rId4" imgW="1581041" imgH="1628852" progId="Excel.Sheet.12">
                  <p:embed/>
                  <p:pic>
                    <p:nvPicPr>
                      <p:cNvPr id="0" name="Objek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5695" y="2971800"/>
                        <a:ext cx="1351028" cy="13917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463372"/>
            <a:ext cx="2555466" cy="1227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832282" y="3581400"/>
            <a:ext cx="3358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Pravdivostní tabulka: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98991" y="5815384"/>
            <a:ext cx="3358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Schematická značka:</a:t>
            </a:r>
            <a:endParaRPr lang="cs-CZ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Obdélník 43"/>
              <p:cNvSpPr/>
              <p:nvPr/>
            </p:nvSpPr>
            <p:spPr>
              <a:xfrm>
                <a:off x="4157709" y="4702121"/>
                <a:ext cx="2667000" cy="50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𝑌</m:t>
                      </m:r>
                      <m:r>
                        <a:rPr lang="cs-CZ" sz="240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cs-CZ" sz="240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cs-CZ" sz="240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𝐴</m:t>
                          </m:r>
                        </m:e>
                      </m:ba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</a:rPr>
                        <m:t>∗</m:t>
                      </m:r>
                      <m:bar>
                        <m:barPr>
                          <m:pos m:val="top"/>
                          <m:ctrlP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𝐵</m:t>
                          </m:r>
                        </m:e>
                      </m:ba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𝐴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</a:rPr>
                        <m:t>∗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4" name="Obdélník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7709" y="4702121"/>
                <a:ext cx="2667000" cy="50520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ovéPole 45"/>
          <p:cNvSpPr txBox="1"/>
          <p:nvPr/>
        </p:nvSpPr>
        <p:spPr>
          <a:xfrm>
            <a:off x="798991" y="4702121"/>
            <a:ext cx="3358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Výstupní funkce: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chemeClr val="accent2"/>
                </a:solidFill>
              </a:rPr>
              <a:t>POUŽITÁ LITERATURA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971550" y="1720850"/>
            <a:ext cx="72009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+mj-lt"/>
              <a:buAutoNum type="arabicPeriod"/>
              <a:defRPr/>
            </a:pPr>
            <a:r>
              <a:rPr lang="cs-CZ" dirty="0" smtClean="0">
                <a:solidFill>
                  <a:schemeClr val="bg1"/>
                </a:solidFill>
              </a:rPr>
              <a:t>KESL</a:t>
            </a:r>
            <a:r>
              <a:rPr lang="cs-CZ" dirty="0">
                <a:solidFill>
                  <a:schemeClr val="bg1"/>
                </a:solidFill>
              </a:rPr>
              <a:t>, Jan. </a:t>
            </a:r>
            <a:r>
              <a:rPr lang="cs-CZ" i="1" dirty="0">
                <a:solidFill>
                  <a:schemeClr val="bg1"/>
                </a:solidFill>
              </a:rPr>
              <a:t>Elektronika 3: Číslicová technika</a:t>
            </a:r>
            <a:r>
              <a:rPr lang="cs-CZ" dirty="0">
                <a:solidFill>
                  <a:schemeClr val="bg1"/>
                </a:solidFill>
              </a:rPr>
              <a:t>. 2. vyd. Praha: BEN - </a:t>
            </a:r>
            <a:r>
              <a:rPr lang="cs-CZ" dirty="0" smtClean="0">
                <a:solidFill>
                  <a:schemeClr val="bg1"/>
                </a:solidFill>
              </a:rPr>
              <a:t>technická </a:t>
            </a:r>
            <a:r>
              <a:rPr lang="cs-CZ" dirty="0">
                <a:solidFill>
                  <a:schemeClr val="bg1"/>
                </a:solidFill>
              </a:rPr>
              <a:t>literatura, 2008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>
                <a:solidFill>
                  <a:schemeClr val="bg1"/>
                </a:solidFill>
              </a:rPr>
              <a:t>ISBN </a:t>
            </a:r>
            <a:r>
              <a:rPr lang="cs-CZ" dirty="0" smtClean="0">
                <a:solidFill>
                  <a:schemeClr val="bg1"/>
                </a:solidFill>
              </a:rPr>
              <a:t>978-80-7300-182-7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cs-CZ" dirty="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cs-CZ" dirty="0">
                <a:solidFill>
                  <a:schemeClr val="bg1"/>
                </a:solidFill>
              </a:rPr>
              <a:t>MATOUŠEK, David. </a:t>
            </a:r>
            <a:r>
              <a:rPr lang="cs-CZ" i="1" dirty="0">
                <a:solidFill>
                  <a:schemeClr val="bg1"/>
                </a:solidFill>
              </a:rPr>
              <a:t>Číslicová technika: základy konstruktérské praxe</a:t>
            </a:r>
            <a:r>
              <a:rPr lang="cs-CZ" dirty="0">
                <a:solidFill>
                  <a:schemeClr val="bg1"/>
                </a:solidFill>
              </a:rPr>
              <a:t>. 1. vyd. Praha: BEN - technická literatura, 2001, 207 s. ISBN </a:t>
            </a:r>
            <a:r>
              <a:rPr lang="cs-CZ" dirty="0" smtClean="0">
                <a:solidFill>
                  <a:schemeClr val="bg1"/>
                </a:solidFill>
              </a:rPr>
              <a:t>80-730-0025-3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Y_32_INOVACE_pszczolka_07_2_01_hexadecimalni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VY_32_INOVACE_pszczolka_07_2_01_hexadecimalni</Template>
  <TotalTime>4629</TotalTime>
  <Words>360</Words>
  <Application>Microsoft Office PowerPoint</Application>
  <PresentationFormat>Předvádění na obrazovce (4:3)</PresentationFormat>
  <Paragraphs>43</Paragraphs>
  <Slides>8</Slides>
  <Notes>4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VY_32_INOVACE_pszczolka_07_2_01_hexadecimalni</vt:lpstr>
      <vt:lpstr>List</vt:lpstr>
      <vt:lpstr>Logické funkce a obvody</vt:lpstr>
      <vt:lpstr>Anotace</vt:lpstr>
      <vt:lpstr>Logický člen ExOR a ExNOR - Úvod</vt:lpstr>
      <vt:lpstr>Logický člen ExOR </vt:lpstr>
      <vt:lpstr>Logický člen ExOR </vt:lpstr>
      <vt:lpstr>Logický člen ExOR </vt:lpstr>
      <vt:lpstr>Logický člen ExNOR 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Logické funkce a obvody</dc:title>
  <dc:creator>Ing. Tomáš Pszczółka</dc:creator>
  <cp:lastModifiedBy>Ing. Tomáš Pszczółka</cp:lastModifiedBy>
  <cp:revision>91</cp:revision>
  <dcterms:created xsi:type="dcterms:W3CDTF">2012-12-01T15:00:51Z</dcterms:created>
  <dcterms:modified xsi:type="dcterms:W3CDTF">2013-01-23T20:44:37Z</dcterms:modified>
</cp:coreProperties>
</file>