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6E9AEC5-937B-4FBF-A296-F7F22E5363CE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A41D6A1-08B6-4EE2-B3F0-68B8C229D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609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73EE955-1AA4-4E37-8B96-D56866B8FB28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E80A275-C014-42C1-B763-712353370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382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E80A275-C014-42C1-B763-712353370BD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311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33DFE850-4A32-435A-A5A4-C7163E102A64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E80A275-C014-42C1-B763-712353370BD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825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4045966-FA92-43F8-B095-59D8D334264D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47600-06CC-48BD-819A-31C413FF986D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12810-3EDC-406B-86E8-6F90479F9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974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479D4-05B1-459C-B479-2FB2BDB7EA07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0D0FC-C8C7-4D33-B89B-0D109E176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1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C688C-E579-4AF3-9210-8782F39936FF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F75C6-F2A6-4DED-87F9-8B7BC8293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471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89147-4A4F-4BD7-BAD9-4D37E9FF3201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338A9-4B81-4F2C-9B05-2CA3B70CE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259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A5CA4-2BF8-4053-BDCC-361EE070A4CD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6FA98-C729-4885-998A-B4C9499F39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849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02C49-6473-4B41-B91D-DA18FA77C2E0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CF6D7-5530-4ACC-9811-62E3D8C86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139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5B0C6-4B20-4D78-9B49-AFB47C597B0F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CCA7E-6120-4FD4-8DA7-CF4576E4D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49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B746C-4DE4-43BD-ADB4-80C6803DCBF2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F8290-3B96-4EE8-8F50-E5D8FAEC9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982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7F690-AD86-49C5-9B99-445E5CB88F23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65A72-025A-471B-A17E-9863F87D2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741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5B9DF-69D9-47E5-977D-B8B4BABAB100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78197-55B4-4572-92DF-733C514A7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56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ED58D-C2B1-4840-A209-33779F46C88D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81A68-F577-4924-ABC7-AA71B57F1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860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596E24-3D44-483D-8546-5492005A5CA0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D20F13-62AE-4679-8DCD-03F690660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Se_it_aplikace_Microsoft_Office_Excel_20071.xlsx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.emf"/><Relationship Id="rId5" Type="http://schemas.openxmlformats.org/officeDocument/2006/relationships/package" Target="../embeddings/Se_it_aplikace_Microsoft_Office_Excel_20072.xlsx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3.emf"/><Relationship Id="rId5" Type="http://schemas.openxmlformats.org/officeDocument/2006/relationships/package" Target="../embeddings/Se_it_aplikace_Microsoft_Office_Excel_20073.xlsx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VY_32_INOVACE_pszczolka_07-3-13-generator_parity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2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 eaLnBrk="1" hangingPunct="1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2055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Autor: </a:t>
            </a:r>
            <a:r>
              <a:rPr lang="cs-CZ" sz="3200" dirty="0" err="1"/>
              <a:t>Pszczółka</a:t>
            </a:r>
            <a:r>
              <a:rPr lang="cs-CZ" sz="3200" dirty="0"/>
              <a:t> Tomáš </a:t>
            </a:r>
          </a:p>
          <a:p>
            <a:pPr algn="ctr" eaLnBrk="1" hangingPunct="1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0"/>
    </mc:Choice>
    <mc:Fallback xmlns="">
      <p:transition spd="slow" advTm="285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Žák pozná složitější logický </a:t>
            </a:r>
            <a:r>
              <a:rPr lang="cs-CZ" sz="2800" dirty="0" smtClean="0">
                <a:solidFill>
                  <a:schemeClr val="bg1"/>
                </a:solidFill>
              </a:rPr>
              <a:t>obvod - </a:t>
            </a:r>
            <a:r>
              <a:rPr lang="cs-CZ" sz="2800" dirty="0" smtClean="0">
                <a:solidFill>
                  <a:schemeClr val="bg1"/>
                </a:solidFill>
              </a:rPr>
              <a:t>generátor parity a bude chápat jeho strukturu a funkci.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Dále na základě dřívějších </a:t>
            </a:r>
            <a:r>
              <a:rPr lang="cs-CZ" sz="2800" dirty="0" smtClean="0">
                <a:solidFill>
                  <a:schemeClr val="bg1"/>
                </a:solidFill>
              </a:rPr>
              <a:t>teoretických poznatků</a:t>
            </a:r>
            <a:r>
              <a:rPr lang="cs-CZ" sz="2800" dirty="0" smtClean="0">
                <a:solidFill>
                  <a:schemeClr val="bg1"/>
                </a:solidFill>
              </a:rPr>
              <a:t>, bude schopen simulovat funkci </a:t>
            </a:r>
            <a:r>
              <a:rPr lang="cs-CZ" sz="2800" dirty="0" smtClean="0">
                <a:solidFill>
                  <a:schemeClr val="bg1"/>
                </a:solidFill>
              </a:rPr>
              <a:t>obvodu.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2"/>
    </mc:Choice>
    <mc:Fallback xmlns="">
      <p:transition spd="slow" advTm="1502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Generátor parity - Úvod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Patří do oblasti </a:t>
            </a:r>
            <a:r>
              <a:rPr lang="cs-CZ" dirty="0" smtClean="0">
                <a:solidFill>
                  <a:srgbClr val="FF0000"/>
                </a:solidFill>
              </a:rPr>
              <a:t>kombinačních </a:t>
            </a:r>
            <a:r>
              <a:rPr lang="cs-CZ" dirty="0" smtClean="0">
                <a:solidFill>
                  <a:schemeClr val="bg1"/>
                </a:solidFill>
              </a:rPr>
              <a:t>logických obvodů a je realizovaný z </a:t>
            </a:r>
            <a:r>
              <a:rPr lang="cs-CZ" dirty="0" err="1" smtClean="0">
                <a:solidFill>
                  <a:schemeClr val="bg1"/>
                </a:solidFill>
              </a:rPr>
              <a:t>ExOR</a:t>
            </a:r>
            <a:r>
              <a:rPr lang="cs-CZ" dirty="0" smtClean="0">
                <a:solidFill>
                  <a:schemeClr val="bg1"/>
                </a:solidFill>
              </a:rPr>
              <a:t> logických členů.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Je schopen rozpoznat chybu v binárním slově.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Při přenosech číslicového signálu generátor parity generuje tzv. </a:t>
            </a: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aritní bit </a:t>
            </a:r>
            <a:r>
              <a:rPr lang="cs-CZ" dirty="0" smtClean="0">
                <a:solidFill>
                  <a:schemeClr val="bg1"/>
                </a:solidFill>
              </a:rPr>
              <a:t>(PB).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3"/>
    </mc:Choice>
    <mc:Fallback xmlns="">
      <p:transition spd="slow" advTm="553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Generátor parity </a:t>
            </a:r>
            <a:r>
              <a:rPr lang="cs-CZ" dirty="0" smtClean="0">
                <a:solidFill>
                  <a:schemeClr val="bg1"/>
                </a:solidFill>
              </a:rPr>
              <a:t>– Princip 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416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Princip činnosti lze rozdělit na následující oblasti: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Bude-li v dvojkové informaci sudý počet okamžitých logických jedniček, tak bude PB=0.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Bude-li v dvojkové informaci lichý počet okamžitých logických jedniček, tak bude PB=1.</a:t>
            </a:r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4794063"/>
              </p:ext>
            </p:extLst>
          </p:nvPr>
        </p:nvGraphicFramePr>
        <p:xfrm>
          <a:off x="6934200" y="2209800"/>
          <a:ext cx="1350963" cy="139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List" r:id="rId5" imgW="1581041" imgH="1628852" progId="Excel.Sheet.12">
                  <p:embed/>
                </p:oleObj>
              </mc:Choice>
              <mc:Fallback>
                <p:oleObj name="List" r:id="rId5" imgW="1581041" imgH="1628852" progId="Excel.Sheet.12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34200" y="2209800"/>
                        <a:ext cx="1350963" cy="139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47" y="1424126"/>
            <a:ext cx="5457825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324600" y="1524000"/>
            <a:ext cx="266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Pro připomenutí: Pravdivostní tabulka </a:t>
            </a:r>
            <a:r>
              <a:rPr lang="cs-CZ" dirty="0" err="1" smtClean="0">
                <a:solidFill>
                  <a:schemeClr val="bg1"/>
                </a:solidFill>
              </a:rPr>
              <a:t>ExOR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872"/>
    </mc:Choice>
    <mc:Fallback xmlns="">
      <p:transition advTm="1872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Generátor parity </a:t>
            </a:r>
            <a:r>
              <a:rPr lang="cs-CZ" dirty="0" smtClean="0">
                <a:solidFill>
                  <a:schemeClr val="bg1"/>
                </a:solidFill>
              </a:rPr>
              <a:t>– Princip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aritní bit je většinou přenášen společně se vstupním slovem a na vzdáleném místě se snímá  druhý paritní bit.</a:t>
            </a:r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3022305"/>
              </p:ext>
            </p:extLst>
          </p:nvPr>
        </p:nvGraphicFramePr>
        <p:xfrm>
          <a:off x="7010400" y="3962400"/>
          <a:ext cx="1350963" cy="139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List" r:id="rId5" imgW="1581041" imgH="1628852" progId="Excel.Sheet.12">
                  <p:embed/>
                </p:oleObj>
              </mc:Choice>
              <mc:Fallback>
                <p:oleObj name="List" r:id="rId5" imgW="1581041" imgH="1628852" progId="Excel.Sheet.12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3962400"/>
                        <a:ext cx="1350963" cy="139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352800"/>
            <a:ext cx="536257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0"/>
    </mc:Choice>
    <mc:Fallback xmlns="">
      <p:transition spd="slow" advTm="168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Generátor parity </a:t>
            </a:r>
            <a:r>
              <a:rPr lang="cs-CZ" dirty="0" smtClean="0">
                <a:solidFill>
                  <a:schemeClr val="bg1"/>
                </a:solidFill>
              </a:rPr>
              <a:t>– Princip III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Výstupní </a:t>
            </a:r>
            <a:r>
              <a:rPr lang="cs-CZ" sz="2400" dirty="0">
                <a:solidFill>
                  <a:schemeClr val="bg1"/>
                </a:solidFill>
              </a:rPr>
              <a:t>logický člen </a:t>
            </a:r>
            <a:r>
              <a:rPr lang="cs-CZ" sz="2400" dirty="0" err="1">
                <a:solidFill>
                  <a:schemeClr val="bg1"/>
                </a:solidFill>
              </a:rPr>
              <a:t>ExOR</a:t>
            </a:r>
            <a:r>
              <a:rPr lang="cs-CZ" sz="2400" dirty="0">
                <a:solidFill>
                  <a:schemeClr val="bg1"/>
                </a:solidFill>
              </a:rPr>
              <a:t> porovná oba PB a může nastat jedna ze dvou situací: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>
                <a:solidFill>
                  <a:schemeClr val="bg1"/>
                </a:solidFill>
              </a:rPr>
              <a:t>PB1 = PB2 Přenášené slovo je v pořádku.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>
                <a:solidFill>
                  <a:schemeClr val="bg1"/>
                </a:solidFill>
              </a:rPr>
              <a:t>PB1 ≠ PB2 Někde při přenosu slova vznikla chyba v </a:t>
            </a:r>
            <a:r>
              <a:rPr lang="cs-CZ" sz="2400" i="1" dirty="0">
                <a:solidFill>
                  <a:srgbClr val="FF0000"/>
                </a:solidFill>
              </a:rPr>
              <a:t>jednom bitu</a:t>
            </a:r>
            <a:r>
              <a:rPr lang="cs-CZ" sz="2400" i="1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PB1 ≠ PB2 – </a:t>
            </a:r>
            <a:r>
              <a:rPr lang="cs-CZ" sz="2000" dirty="0">
                <a:solidFill>
                  <a:srgbClr val="FF0000"/>
                </a:solidFill>
              </a:rPr>
              <a:t>výstup </a:t>
            </a:r>
            <a:r>
              <a:rPr lang="cs-CZ" sz="2000" dirty="0" smtClean="0">
                <a:solidFill>
                  <a:srgbClr val="FF0000"/>
                </a:solidFill>
              </a:rPr>
              <a:t>CH=1 (Chyba).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PB1 = PB2 – výstup Ch=0.</a:t>
            </a: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724400" y="5715000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Opakujte</a:t>
            </a:r>
            <a:r>
              <a:rPr lang="cs-CZ" dirty="0" smtClean="0">
                <a:solidFill>
                  <a:schemeClr val="bg1"/>
                </a:solidFill>
              </a:rPr>
              <a:t>.: Pravdivostní tabulka </a:t>
            </a:r>
            <a:r>
              <a:rPr lang="cs-CZ" dirty="0" err="1" smtClean="0">
                <a:solidFill>
                  <a:schemeClr val="bg1"/>
                </a:solidFill>
              </a:rPr>
              <a:t>ExOR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0602799"/>
              </p:ext>
            </p:extLst>
          </p:nvPr>
        </p:nvGraphicFramePr>
        <p:xfrm>
          <a:off x="7488237" y="5334000"/>
          <a:ext cx="1350963" cy="139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List" r:id="rId5" imgW="1581041" imgH="1628852" progId="Excel.Sheet.12">
                  <p:embed/>
                </p:oleObj>
              </mc:Choice>
              <mc:Fallback>
                <p:oleObj name="List" r:id="rId5" imgW="1581041" imgH="1628852" progId="Excel.Sheet.12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88237" y="5334000"/>
                        <a:ext cx="1350963" cy="139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371600"/>
            <a:ext cx="8610600" cy="2223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Generátor Parity – Chyba ve více bitech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Předpokládá se, že zde vznikne chyba pouze v jednom bitu přenášeného slova.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V případě vzniku přenosové chyby ve 2, 4... bitech, chyba nebude odhalena!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Tato nekorektnost je dána stavbou generátoru. Protože při dvojí chybě pořád PB zůstane stejný!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1042988" y="1858963"/>
            <a:ext cx="72009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buFontTx/>
              <a:buAutoNum type="arabicPeriod"/>
            </a:pPr>
            <a:r>
              <a:rPr lang="cs-CZ" dirty="0">
                <a:solidFill>
                  <a:schemeClr val="bg1"/>
                </a:solidFill>
              </a:rPr>
              <a:t>KESL, Jan. </a:t>
            </a:r>
            <a:r>
              <a:rPr lang="cs-CZ" i="1" dirty="0">
                <a:solidFill>
                  <a:schemeClr val="bg1"/>
                </a:solidFill>
              </a:rPr>
              <a:t>Elektronika 3: Číslicová technika</a:t>
            </a:r>
            <a:r>
              <a:rPr lang="cs-CZ" dirty="0">
                <a:solidFill>
                  <a:schemeClr val="bg1"/>
                </a:solidFill>
              </a:rPr>
              <a:t>. 2. vyd. Praha: BEN - technická literatura, 2008, ISBN 978-80-7300-182-7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4769</TotalTime>
  <Words>320</Words>
  <Application>Microsoft Office PowerPoint</Application>
  <PresentationFormat>Předvádění na obrazovce (4:3)</PresentationFormat>
  <Paragraphs>44</Paragraphs>
  <Slides>8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VY_32_INOVACE_pszczolka_07_2_01_hexadecimalni</vt:lpstr>
      <vt:lpstr>List</vt:lpstr>
      <vt:lpstr>Logické funkce a obvody</vt:lpstr>
      <vt:lpstr>Anotace</vt:lpstr>
      <vt:lpstr>Generátor parity - Úvod</vt:lpstr>
      <vt:lpstr>Generátor parity – Princip I</vt:lpstr>
      <vt:lpstr>Generátor parity – Princip II</vt:lpstr>
      <vt:lpstr>Generátor parity – Princip III</vt:lpstr>
      <vt:lpstr>Generátor Parity – Chyba ve více bitech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Ing. Tomáš Pszczółka</cp:lastModifiedBy>
  <cp:revision>101</cp:revision>
  <dcterms:created xsi:type="dcterms:W3CDTF">2012-12-01T15:00:51Z</dcterms:created>
  <dcterms:modified xsi:type="dcterms:W3CDTF">2013-01-23T21:00:51Z</dcterms:modified>
</cp:coreProperties>
</file>