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20100B2-E806-47AA-86E4-EB211BBE5B21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BD5E51-030C-4C5B-9EA0-9DD88AA5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39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3A7BB3-326D-4B2E-BFEA-C46C071FC05E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8BC4695-F7A1-48C6-A181-4A832F445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88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2B9D4-F20A-4DB1-B6AC-AC50EB93864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98670-5AFC-4B8F-B362-BFA914AF9B1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36B25-12E6-43A1-8500-68C06912BBA9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AA76-F961-4FDB-AE67-D43BA75D4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176F-982F-411C-9D53-6280D47C5783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F4C-2FF2-4E2F-8D35-4172B5ED4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EB36-2593-433C-9C41-2C41AAB08526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E617E-5566-4AB0-A324-EB48ED9B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8ABA8-9329-4580-88BD-5ECB7BD24685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C79C-3949-4553-A489-5797FB3EA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653AC-1716-455B-B220-39CAF70B943E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FE66-47B0-40BF-85F2-5A8287181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CA0A-8A88-4ED6-9A6E-431782554AF4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73DED-8543-4D16-8B45-56BF24BD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0D618-498C-40CB-BF9A-1B4319037F57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ABAD-358F-4790-87EF-420DD576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DAB09-62AA-438B-919B-789E2A391578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D7083-6287-4D2F-8A84-9E7751861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ADCA9-89A0-4B61-A9CC-023B5D3F711F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8398-B6E0-445C-8D58-5E837086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DE59-E0DF-46AD-A0C1-BF90EAD723A1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B8EF-AB6C-480D-96CC-639882519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A5E2C-D758-4C2C-873B-8935DFAF0227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7299-208E-4B21-96ED-17BA97430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DB325-D05A-448F-AC36-1D1993185DAF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287187-2196-43E5-9E7A-949ED262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>
                <a:solidFill>
                  <a:schemeClr val="tx1"/>
                </a:solidFill>
              </a:rPr>
              <a:t>VY_32_INOVACE_pszczolka_07-3-15-scitacka  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>
                <a:solidFill>
                  <a:schemeClr val="bg1"/>
                </a:solidFill>
              </a:rPr>
              <a:t>Žák pozná složitější </a:t>
            </a:r>
            <a:r>
              <a:rPr lang="cs-CZ" sz="2800" dirty="0" smtClean="0">
                <a:solidFill>
                  <a:schemeClr val="bg1"/>
                </a:solidFill>
              </a:rPr>
              <a:t>logické obvody </a:t>
            </a:r>
            <a:r>
              <a:rPr lang="cs-CZ" sz="2800" dirty="0">
                <a:solidFill>
                  <a:schemeClr val="bg1"/>
                </a:solidFill>
              </a:rPr>
              <a:t>– </a:t>
            </a:r>
            <a:r>
              <a:rPr lang="cs-CZ" sz="2800" dirty="0" smtClean="0">
                <a:solidFill>
                  <a:schemeClr val="bg1"/>
                </a:solidFill>
              </a:rPr>
              <a:t>poloviční sčítačku, úplnou sčítačku a </a:t>
            </a:r>
            <a:r>
              <a:rPr lang="cs-CZ" sz="2800" dirty="0">
                <a:solidFill>
                  <a:schemeClr val="bg1"/>
                </a:solidFill>
              </a:rPr>
              <a:t>bude chápat </a:t>
            </a:r>
            <a:r>
              <a:rPr lang="cs-CZ" sz="2800" dirty="0" smtClean="0">
                <a:solidFill>
                  <a:schemeClr val="bg1"/>
                </a:solidFill>
              </a:rPr>
              <a:t>jejich struktury, funkci a podstatu.</a:t>
            </a:r>
            <a:endParaRPr lang="cs-CZ" sz="2800" dirty="0">
              <a:solidFill>
                <a:schemeClr val="bg1"/>
              </a:solidFill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>
                <a:solidFill>
                  <a:schemeClr val="bg1"/>
                </a:solidFill>
              </a:rPr>
              <a:t>Dále </a:t>
            </a:r>
            <a:r>
              <a:rPr lang="cs-CZ" sz="2800" dirty="0" smtClean="0">
                <a:solidFill>
                  <a:schemeClr val="bg1"/>
                </a:solidFill>
              </a:rPr>
              <a:t>žák na </a:t>
            </a:r>
            <a:r>
              <a:rPr lang="cs-CZ" sz="2800" dirty="0">
                <a:solidFill>
                  <a:schemeClr val="bg1"/>
                </a:solidFill>
              </a:rPr>
              <a:t>základě dřívějších teoretických poznatků, bude schopen simulovat a vysvětlit funkci obvodu.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endParaRPr lang="cs-CZ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Binární sčítačka – </a:t>
            </a:r>
            <a:r>
              <a:rPr lang="cs-CZ" dirty="0" smtClean="0">
                <a:solidFill>
                  <a:srgbClr val="00B050"/>
                </a:solidFill>
              </a:rPr>
              <a:t>úvod, zařazení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054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Je to kombinační logický obvod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Umožňuje sčítání bitů</a:t>
            </a:r>
          </a:p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Dělíme je na: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XOR – sám o sobě umí sčítat, nedokáže však generovat přenos. (dovede pouze 1+1=0)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Poloviční sčítačka – sčítá a generuje přenos, nedovede však přijímat přenos z nižších řádů.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Úplná sčítačka – sčítá, generuje přenos, dovede přijímat přenos z nižších řádů.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Poloviční sčítačka – </a:t>
            </a:r>
            <a:r>
              <a:rPr lang="cs-CZ" dirty="0">
                <a:solidFill>
                  <a:srgbClr val="00B050"/>
                </a:solidFill>
              </a:rPr>
              <a:t>úvod, </a:t>
            </a:r>
            <a:r>
              <a:rPr lang="cs-CZ" dirty="0" smtClean="0">
                <a:solidFill>
                  <a:srgbClr val="00B050"/>
                </a:solidFill>
              </a:rPr>
              <a:t>princip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43000"/>
                <a:ext cx="6248400" cy="571500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Paralelním spojením hradla XOR a AND docílíme poloviční sčítačky.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A, B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– sčítanci,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– součet,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P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– přenos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Přenos P bude log. 1 pouze tehdy, přivedeme-li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na vstupy A, B (hrdlo AND)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logické jedničky. V ostatních případech bude P=0, což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respektuje pravidla sčítání.</a:t>
                </a:r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limLow>
                      <m:limLow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limUpp>
                              <m:limUppPr>
                                <m:ctrlPr>
                                  <a:rPr lang="cs-CZ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</m:ctrlPr>
                              </m:limUppPr>
                              <m:e>
                                <m:groupChr>
                                  <m:groupChrPr>
                                    <m:chr m:val="⏞"/>
                                    <m:pos m:val="top"/>
                                    <m:vertJc m:val="bot"/>
                                    <m:ctrlPr>
                                      <a:rPr lang="cs-CZ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groupChrPr>
                                  <m:e>
                                    <m:r>
                                      <m:rPr>
                                        <m:brk/>
                                      </m:r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e>
                                </m:groupChr>
                              </m:e>
                              <m:lim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𝐴</m:t>
                                </m:r>
                              </m:lim>
                            </m:limUpp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+</m:t>
                            </m:r>
                            <m:limUpp>
                              <m:limUppPr>
                                <m:ctrlP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</m:ctrlPr>
                              </m:limUppPr>
                              <m:e>
                                <m:groupChr>
                                  <m:groupChrPr>
                                    <m:chr m:val="⏞"/>
                                    <m:pos m:val="top"/>
                                    <m:vertJc m:val="bot"/>
                                    <m:ctrl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groupChrPr>
                                  <m:e>
                                    <m:r>
                                      <m:rPr>
                                        <m:brk/>
                                      </m:r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e>
                                </m:groupChr>
                              </m:e>
                              <m:lim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𝐵</m:t>
                                </m:r>
                              </m:lim>
                            </m:limUpp>
                            <m:r>
                              <a:rPr lang="cs-CZ" b="0" i="1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=</m:t>
                            </m:r>
                            <m:limUpp>
                              <m:limUppPr>
                                <m:ctrlP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</m:ctrlPr>
                              </m:limUppPr>
                              <m:e>
                                <m:groupChr>
                                  <m:groupChrPr>
                                    <m:chr m:val="⏞"/>
                                    <m:pos m:val="top"/>
                                    <m:vertJc m:val="bot"/>
                                    <m:ctrl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groupChrPr>
                                  <m:e>
                                    <m:r>
                                      <m:rPr>
                                        <m:brk/>
                                      </m:rPr>
                                      <a:rPr lang="cs-CZ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0</m:t>
                                    </m:r>
                                  </m:e>
                                </m:groupChr>
                              </m:e>
                              <m:lim>
                                <m:r>
                                  <a:rPr lang="cs-CZ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𝑆</m:t>
                                </m:r>
                              </m:lim>
                            </m:limUpp>
                          </m:e>
                        </m:groupChr>
                      </m:e>
                      <m:lim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𝑍𝑎𝑗𝑖𝑠𝑡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í </m:t>
                        </m:r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𝑋𝑂𝑅</m:t>
                        </m:r>
                      </m:lim>
                    </m:limLow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,     </a:t>
                </a:r>
                <a14:m>
                  <m:oMath xmlns:m="http://schemas.openxmlformats.org/officeDocument/2006/math">
                    <m:limLow>
                      <m:limLowPr>
                        <m:ctrlPr>
                          <a:rPr lang="cs-CZ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limLowPr>
                      <m:e>
                        <m:groupChr>
                          <m:groupChrPr>
                            <m:chr m:val="⏟"/>
                            <m:ctrlPr>
                              <a:rPr lang="cs-CZ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</m:ctrlPr>
                          </m:groupChrPr>
                          <m:e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𝑃</m:t>
                            </m:r>
                            <m:r>
                              <a:rPr lang="cs-CZ" b="0" i="1" dirty="0" smtClean="0">
                                <a:solidFill>
                                  <a:schemeClr val="bg1"/>
                                </a:solidFill>
                                <a:latin typeface="Cambria Math"/>
                              </a:rPr>
                              <m:t>=1</m:t>
                            </m:r>
                          </m:e>
                        </m:groupChr>
                      </m:e>
                      <m:lim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𝑍𝑎𝑗𝑖𝑠𝑡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í </m:t>
                        </m:r>
                        <m:r>
                          <a:rPr lang="cs-CZ" b="0" i="1" dirty="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𝐴𝑁𝐷</m:t>
                        </m:r>
                      </m:lim>
                    </m:limLow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43000"/>
                <a:ext cx="6248400" cy="5715000"/>
              </a:xfrm>
              <a:blipFill rotWithShape="1">
                <a:blip r:embed="rId3"/>
                <a:stretch>
                  <a:fillRect l="-2439" t="-1387" r="-2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785" y="1676400"/>
            <a:ext cx="17145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4419600"/>
            <a:ext cx="19526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chemeClr val="bg1"/>
                </a:solidFill>
              </a:rPr>
              <a:t>Poloviční sčítačka – </a:t>
            </a:r>
            <a:r>
              <a:rPr lang="cs-CZ" dirty="0" smtClean="0">
                <a:solidFill>
                  <a:srgbClr val="00B050"/>
                </a:solidFill>
              </a:rPr>
              <a:t>Princip II</a:t>
            </a:r>
            <a:endParaRPr lang="cs-CZ" dirty="0" smtClean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038600"/>
              </a:xfrm>
            </p:spPr>
            <p:txBody>
              <a:bodyPr/>
              <a:lstStyle/>
              <a:p>
                <a:pPr marL="0" indent="0" eaLnBrk="1" hangingPunct="1">
                  <a:buFont typeface="Arial" charset="0"/>
                  <a:buNone/>
                  <a:defRPr/>
                </a:pPr>
                <a:r>
                  <a:rPr lang="cs-CZ" sz="2800" dirty="0" smtClean="0">
                    <a:solidFill>
                      <a:schemeClr val="bg1"/>
                    </a:solidFill>
                  </a:rPr>
                  <a:t>Pravidlo pro sčítaní (opakování): </a:t>
                </a:r>
              </a:p>
              <a:p>
                <a:pPr marL="0" indent="0" eaLnBrk="1" hangingPunct="1">
                  <a:buFont typeface="Arial" charset="0"/>
                  <a:buNone/>
                  <a:defRPr/>
                </a:pPr>
                <a:endParaRPr lang="cs-CZ" sz="2800" dirty="0" smtClean="0">
                  <a:solidFill>
                    <a:schemeClr val="bg1"/>
                  </a:solidFill>
                </a:endParaRPr>
              </a:p>
              <a:p>
                <a:pPr marL="0" indent="0" eaLnBrk="1" hangingPunct="1">
                  <a:buFont typeface="Arial" charset="0"/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2">
                              <a:lumMod val="40000"/>
                              <a:lumOff val="60000"/>
                            </a:schemeClr>
                          </a:solidFill>
                          <a:latin typeface="Cambria Math"/>
                        </a:rPr>
                        <m:t>0+0=0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,  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0+1=1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,  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1+0=1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,   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1+1=0     1 −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𝑑𝑜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𝑣𝑦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žší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h𝑜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 řá</m:t>
                      </m:r>
                      <m:r>
                        <a:rPr lang="cs-CZ" sz="2800" b="0" i="1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mbria Math"/>
                        </a:rPr>
                        <m:t>𝑑𝑢</m:t>
                      </m:r>
                    </m:oMath>
                  </m:oMathPara>
                </a14:m>
                <a:endParaRPr lang="cs-CZ" sz="2800" dirty="0" smtClean="0">
                  <a:solidFill>
                    <a:schemeClr val="bg2">
                      <a:lumMod val="75000"/>
                    </a:schemeClr>
                  </a:solidFill>
                </a:endParaRPr>
              </a:p>
              <a:p>
                <a:pPr>
                  <a:defRPr/>
                </a:pP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038600"/>
              </a:xfrm>
              <a:blipFill rotWithShape="1">
                <a:blip r:embed="rId2"/>
                <a:stretch>
                  <a:fillRect l="-1481" t="-13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36" y="3810000"/>
            <a:ext cx="1809750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790950"/>
            <a:ext cx="1857375" cy="233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3810000"/>
            <a:ext cx="1866900" cy="23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338" y="3867150"/>
            <a:ext cx="1828800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Úplná sčítačka – </a:t>
            </a:r>
            <a:r>
              <a:rPr lang="cs-CZ" dirty="0" smtClean="0">
                <a:solidFill>
                  <a:srgbClr val="00B050"/>
                </a:solidFill>
              </a:rPr>
              <a:t>úvod, princip</a:t>
            </a: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61950" y="1279525"/>
            <a:ext cx="8229600" cy="50450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3000" dirty="0" smtClean="0">
                <a:solidFill>
                  <a:schemeClr val="bg1"/>
                </a:solidFill>
              </a:rPr>
              <a:t>Úplnou sčítačku získáme spojením dvou ½ sčítaček.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Úplná sčítačka dovede: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Sečíst dva vstupní bity.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Přičíst k výslednému součtu přenos z nižšího řádu.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Poslat dál případný </a:t>
            </a:r>
          </a:p>
          <a:p>
            <a:pPr marL="0" indent="0" eaLnBrk="1" hangingPunct="1">
              <a:buNone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další bit do vyššího řádu.</a:t>
            </a:r>
            <a:endParaRPr lang="cs-CZ" sz="2900" dirty="0" smtClean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615708"/>
            <a:ext cx="455295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4724400"/>
            <a:ext cx="258127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chemeClr val="bg1"/>
                </a:solidFill>
              </a:rPr>
              <a:t>Úplná sčítačka </a:t>
            </a:r>
            <a:r>
              <a:rPr lang="cs-CZ" dirty="0" smtClean="0">
                <a:solidFill>
                  <a:schemeClr val="bg1"/>
                </a:solidFill>
              </a:rPr>
              <a:t>– </a:t>
            </a:r>
            <a:r>
              <a:rPr lang="cs-CZ" dirty="0" smtClean="0">
                <a:solidFill>
                  <a:srgbClr val="00B050"/>
                </a:solidFill>
              </a:rPr>
              <a:t>princip, příklad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8950" y="137160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Úplnou sčítačku smíme zařadit do libovolného řádu n – bitového součtu.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Avšak u nultého řádu musí být vždy ½ sčítačka.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Příklad sčítačky dvou 4 – bitových čísel.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4419600"/>
            <a:ext cx="759142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>
                <a:solidFill>
                  <a:schemeClr val="bg1"/>
                </a:solidFill>
              </a:rPr>
              <a:t>Úplná sčítačka – </a:t>
            </a:r>
            <a:r>
              <a:rPr lang="cs-CZ" sz="4000" dirty="0" smtClean="0">
                <a:solidFill>
                  <a:srgbClr val="00B050"/>
                </a:solidFill>
              </a:rPr>
              <a:t>ověření činnosti</a:t>
            </a:r>
            <a:endParaRPr lang="cs-CZ" sz="40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Sestav pomoci hradel OR, XOR, AND sčítačku, která bude sčítat dva 4-bitová slova.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Na její vstupy vyšli dva libovolná čísla, výsledky na výstupech pak porovnej s vypočítaným výsledkem.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971550" y="1720850"/>
            <a:ext cx="72009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 marL="342900" indent="-342900"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KESL</a:t>
            </a:r>
            <a:r>
              <a:rPr lang="cs-CZ" dirty="0">
                <a:solidFill>
                  <a:schemeClr val="bg1"/>
                </a:solidFill>
              </a:rPr>
              <a:t>, Jan. </a:t>
            </a:r>
            <a:r>
              <a:rPr lang="cs-CZ" i="1" dirty="0">
                <a:solidFill>
                  <a:schemeClr val="bg1"/>
                </a:solidFill>
              </a:rPr>
              <a:t>Elektronika 3: Číslicová technika</a:t>
            </a:r>
            <a:r>
              <a:rPr lang="cs-CZ" dirty="0">
                <a:solidFill>
                  <a:schemeClr val="bg1"/>
                </a:solidFill>
              </a:rPr>
              <a:t>. 2. vyd. Praha: BEN - </a:t>
            </a:r>
            <a:r>
              <a:rPr lang="cs-CZ" dirty="0" smtClean="0">
                <a:solidFill>
                  <a:schemeClr val="bg1"/>
                </a:solidFill>
              </a:rPr>
              <a:t>technická </a:t>
            </a:r>
            <a:r>
              <a:rPr lang="cs-CZ" dirty="0">
                <a:solidFill>
                  <a:schemeClr val="bg1"/>
                </a:solidFill>
              </a:rPr>
              <a:t>literatura, 2008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>
                <a:solidFill>
                  <a:schemeClr val="bg1"/>
                </a:solidFill>
              </a:rPr>
              <a:t>ISBN </a:t>
            </a:r>
            <a:r>
              <a:rPr lang="cs-CZ" dirty="0" smtClean="0">
                <a:solidFill>
                  <a:schemeClr val="bg1"/>
                </a:solidFill>
              </a:rPr>
              <a:t>978-80-7300-182-7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1075</TotalTime>
  <Words>397</Words>
  <Application>Microsoft Office PowerPoint</Application>
  <PresentationFormat>Předvádění na obrazovce (4:3)</PresentationFormat>
  <Paragraphs>44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VY_32_INOVACE_pszczolka_07_2_01_hexadecimalni</vt:lpstr>
      <vt:lpstr>Logické funkce a obvody</vt:lpstr>
      <vt:lpstr>Anotace</vt:lpstr>
      <vt:lpstr>Binární sčítačka – úvod, zařazení</vt:lpstr>
      <vt:lpstr>Poloviční sčítačka – úvod, princip</vt:lpstr>
      <vt:lpstr>Poloviční sčítačka – Princip II</vt:lpstr>
      <vt:lpstr>Úplná sčítačka – úvod, princip</vt:lpstr>
      <vt:lpstr>Úplná sčítačka – princip, příklad</vt:lpstr>
      <vt:lpstr>Úplná sčítačka – ověření činnosti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66</cp:revision>
  <dcterms:created xsi:type="dcterms:W3CDTF">2012-12-01T15:00:51Z</dcterms:created>
  <dcterms:modified xsi:type="dcterms:W3CDTF">2013-01-29T21:18:26Z</dcterms:modified>
</cp:coreProperties>
</file>