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C20100B2-E806-47AA-86E4-EB211BBE5B21}" type="datetimeFigureOut">
              <a:rPr lang="cs-CZ"/>
              <a:pPr>
                <a:defRPr/>
              </a:pPr>
              <a:t>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5BD5E51-030C-4C5B-9EA0-9DD88AA59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8391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163A7BB3-326D-4B2E-BFEA-C46C071FC05E}" type="datetimeFigureOut">
              <a:rPr lang="cs-CZ"/>
              <a:pPr>
                <a:defRPr/>
              </a:pPr>
              <a:t>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8BC4695-F7A1-48C6-A181-4A832F445F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88894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202B9D4-F20A-4DB1-B6AC-AC50EB93864F}" type="slidenum">
              <a:rPr lang="cs-CZ" smtClean="0"/>
              <a:pPr/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253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B498670-5AFC-4B8F-B362-BFA914AF9B1C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436B25-12E6-43A1-8500-68C06912BBA9}" type="datetimeFigureOut">
              <a:rPr lang="cs-CZ"/>
              <a:pPr>
                <a:defRPr/>
              </a:pPr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82AA76-F961-4FDB-AE67-D43BA75D49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E1176F-982F-411C-9D53-6280D47C5783}" type="datetimeFigureOut">
              <a:rPr lang="cs-CZ"/>
              <a:pPr>
                <a:defRPr/>
              </a:pPr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31DF4C-2FF2-4E2F-8D35-4172B5ED47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BEB36-2593-433C-9C41-2C41AAB08526}" type="datetimeFigureOut">
              <a:rPr lang="cs-CZ"/>
              <a:pPr>
                <a:defRPr/>
              </a:pPr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E617E-5566-4AB0-A324-EB48ED9B9C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58ABA8-9329-4580-88BD-5ECB7BD24685}" type="datetimeFigureOut">
              <a:rPr lang="cs-CZ"/>
              <a:pPr>
                <a:defRPr/>
              </a:pPr>
              <a:t>8.2.2013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BC79C-3949-4553-A489-5797FB3EAF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D653AC-1716-455B-B220-39CAF70B943E}" type="datetimeFigureOut">
              <a:rPr lang="cs-CZ"/>
              <a:pPr>
                <a:defRPr/>
              </a:pPr>
              <a:t>8.2.2013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6DFE66-47B0-40BF-85F2-5A8287181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3FCA0A-8A88-4ED6-9A6E-431782554AF4}" type="datetimeFigureOut">
              <a:rPr lang="cs-CZ"/>
              <a:pPr>
                <a:defRPr/>
              </a:pPr>
              <a:t>8.2.2013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73DED-8543-4D16-8B45-56BF24BD5A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30D618-498C-40CB-BF9A-1B4319037F57}" type="datetimeFigureOut">
              <a:rPr lang="cs-CZ"/>
              <a:pPr>
                <a:defRPr/>
              </a:pPr>
              <a:t>8.2.2013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3ABAD-358F-4790-87EF-420DD57608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4DAB09-62AA-438B-919B-789E2A391578}" type="datetimeFigureOut">
              <a:rPr lang="cs-CZ"/>
              <a:pPr>
                <a:defRPr/>
              </a:pPr>
              <a:t>8.2.2013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D7083-6287-4D2F-8A84-9E77518611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ADCA9-89A0-4B61-A9CC-023B5D3F711F}" type="datetimeFigureOut">
              <a:rPr lang="cs-CZ"/>
              <a:pPr>
                <a:defRPr/>
              </a:pPr>
              <a:t>8.2.2013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78398-B6E0-445C-8D58-5E8370866F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DDE59-E0DF-46AD-A0C1-BF90EAD723A1}" type="datetimeFigureOut">
              <a:rPr lang="cs-CZ"/>
              <a:pPr>
                <a:defRPr/>
              </a:pPr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2B8EF-AB6C-480D-96CC-6398825194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A5E2C-D758-4C2C-873B-8935DFAF0227}" type="datetimeFigureOut">
              <a:rPr lang="cs-CZ"/>
              <a:pPr>
                <a:defRPr/>
              </a:pPr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807299-208E-4B21-96ED-17BA974303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23DB325-D05A-448F-AC36-1D1993185DAF}" type="datetimeFigureOut">
              <a:rPr lang="cs-CZ"/>
              <a:pPr>
                <a:defRPr/>
              </a:pPr>
              <a:t>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287187-2196-43E5-9E7A-949ED262CE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9138"/>
            <a:ext cx="7772400" cy="6508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Logické funkce a obvody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6025" y="2819400"/>
            <a:ext cx="7299325" cy="6223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2200" dirty="0" smtClean="0">
                <a:solidFill>
                  <a:schemeClr val="tx1"/>
                </a:solidFill>
              </a:rPr>
              <a:t>VY_32_INOVACE_pszczolka_07-3-16-multiplexor_demultiplexor </a:t>
            </a:r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5" name="TextovéPole 5"/>
          <p:cNvSpPr txBox="1">
            <a:spLocks noChangeArrowheads="1"/>
          </p:cNvSpPr>
          <p:nvPr/>
        </p:nvSpPr>
        <p:spPr bwMode="auto">
          <a:xfrm>
            <a:off x="690563" y="4778375"/>
            <a:ext cx="78247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400" dirty="0">
                <a:latin typeface="Arial" charset="0"/>
              </a:rPr>
              <a:t>Tento výukový materiál byl zpracován v rámci projektu EU peníze středním školám - OP VK 1.5. </a:t>
            </a:r>
          </a:p>
          <a:p>
            <a:pPr algn="ctr"/>
            <a:r>
              <a:rPr lang="cs-CZ" sz="1400" dirty="0">
                <a:latin typeface="Arial" charset="0"/>
              </a:rPr>
              <a:t>CZ.1.07/1.5.00/34.0195 – Individualizace a inovace výuky</a:t>
            </a:r>
          </a:p>
        </p:txBody>
      </p:sp>
      <p:sp>
        <p:nvSpPr>
          <p:cNvPr id="15366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/>
              <a:t>Autor: Pszczółka Tomáš </a:t>
            </a: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chemeClr val="bg1"/>
                </a:solidFill>
              </a:rPr>
              <a:t>Anotace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>
                <a:solidFill>
                  <a:schemeClr val="bg1"/>
                </a:solidFill>
              </a:rPr>
              <a:t>Žák pozná složitější </a:t>
            </a:r>
            <a:r>
              <a:rPr lang="cs-CZ" sz="2800" dirty="0" smtClean="0">
                <a:solidFill>
                  <a:schemeClr val="bg1"/>
                </a:solidFill>
              </a:rPr>
              <a:t>logické obvody – multiplexor, demultiplexor a </a:t>
            </a:r>
            <a:r>
              <a:rPr lang="cs-CZ" sz="2800" dirty="0">
                <a:solidFill>
                  <a:schemeClr val="bg1"/>
                </a:solidFill>
              </a:rPr>
              <a:t>bude chápat </a:t>
            </a:r>
            <a:r>
              <a:rPr lang="cs-CZ" sz="2800" dirty="0" smtClean="0">
                <a:solidFill>
                  <a:schemeClr val="bg1"/>
                </a:solidFill>
              </a:rPr>
              <a:t>jejich struktury, funkci a podstatu.</a:t>
            </a:r>
            <a:endParaRPr lang="cs-CZ" sz="2800" dirty="0">
              <a:solidFill>
                <a:schemeClr val="bg1"/>
              </a:solidFill>
            </a:endParaRP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sz="2800" dirty="0">
                <a:solidFill>
                  <a:schemeClr val="bg1"/>
                </a:solidFill>
              </a:rPr>
              <a:t>Dále </a:t>
            </a:r>
            <a:r>
              <a:rPr lang="cs-CZ" sz="2800" dirty="0" smtClean="0">
                <a:solidFill>
                  <a:schemeClr val="bg1"/>
                </a:solidFill>
              </a:rPr>
              <a:t>žák na </a:t>
            </a:r>
            <a:r>
              <a:rPr lang="cs-CZ" sz="2800" dirty="0">
                <a:solidFill>
                  <a:schemeClr val="bg1"/>
                </a:solidFill>
              </a:rPr>
              <a:t>základě dřívějších teoretických poznatků, bude schopen simulovat a vysvětlit funkci </a:t>
            </a:r>
            <a:r>
              <a:rPr lang="cs-CZ" sz="2800" dirty="0" smtClean="0">
                <a:solidFill>
                  <a:schemeClr val="bg1"/>
                </a:solidFill>
              </a:rPr>
              <a:t>obvodu od základu.</a:t>
            </a:r>
            <a:endParaRPr lang="cs-CZ" sz="2800" dirty="0">
              <a:solidFill>
                <a:schemeClr val="bg1"/>
              </a:solidFill>
            </a:endParaRP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endParaRPr lang="cs-CZ" sz="28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Multiplexory – </a:t>
            </a:r>
            <a:r>
              <a:rPr lang="cs-CZ" dirty="0" smtClean="0">
                <a:solidFill>
                  <a:srgbClr val="00B050"/>
                </a:solidFill>
              </a:rPr>
              <a:t>úvod, zařazení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05400"/>
          </a:xfrm>
        </p:spPr>
        <p:txBody>
          <a:bodyPr/>
          <a:lstStyle/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Je to kombinační logický obvod.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Tento obvod </a:t>
            </a:r>
            <a:r>
              <a:rPr lang="cs-CZ" dirty="0">
                <a:solidFill>
                  <a:schemeClr val="bg1"/>
                </a:solidFill>
              </a:rPr>
              <a:t>u</a:t>
            </a:r>
            <a:r>
              <a:rPr lang="cs-CZ" dirty="0" smtClean="0">
                <a:solidFill>
                  <a:schemeClr val="bg1"/>
                </a:solidFill>
              </a:rPr>
              <a:t>možňují přepínat z několika vstupních proměnných na jeden výstup podle řídícího signálu.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Řídící signály generuje dekodér.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Multiplexory – </a:t>
            </a:r>
            <a:r>
              <a:rPr lang="cs-CZ" dirty="0" smtClean="0">
                <a:solidFill>
                  <a:srgbClr val="00B050"/>
                </a:solidFill>
              </a:rPr>
              <a:t>princip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Zástupný symbol pro obsah 5"/>
              <p:cNvSpPr>
                <a:spLocks noGrp="1"/>
              </p:cNvSpPr>
              <p:nvPr>
                <p:ph idx="1"/>
              </p:nvPr>
            </p:nvSpPr>
            <p:spPr>
              <a:xfrm>
                <a:off x="381000" y="1295400"/>
                <a:ext cx="4526864" cy="5715000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Vstupy jsou přivedeny na hradlo NAND.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groupChr>
                      <m:groupChrPr>
                        <m:chr m:val="⇒"/>
                        <m:pos m:val="top"/>
                        <m:ctrlP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groupChrPr>
                      <m:e/>
                    </m:groupChr>
                  </m:oMath>
                </a14:m>
                <a:r>
                  <a:rPr lang="cs-CZ" dirty="0" smtClean="0">
                    <a:solidFill>
                      <a:schemeClr val="bg1"/>
                    </a:solidFill>
                  </a:rPr>
                  <a:t> 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Vstupní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 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NAND jde otevřít pouze logickou jedničkou z dekodéru.</a:t>
                </a:r>
              </a:p>
              <a:p>
                <a:pPr marL="0" indent="0">
                  <a:buNone/>
                </a:pPr>
                <a:endParaRPr lang="cs-CZ" dirty="0" smtClean="0">
                  <a:solidFill>
                    <a:schemeClr val="bg1"/>
                  </a:solidFill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chemeClr val="bg1"/>
                    </a:solidFill>
                  </a:rPr>
                  <a:t>Na výstupu dekodéru může být vždy pouze jedna jednička</a:t>
                </a:r>
                <a:endParaRPr lang="cs-CZ" dirty="0" smtClean="0">
                  <a:solidFill>
                    <a:schemeClr val="bg1"/>
                  </a:solidFill>
                </a:endParaRPr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81000" y="1295400"/>
                <a:ext cx="4526864" cy="5715000"/>
              </a:xfrm>
              <a:blipFill rotWithShape="1">
                <a:blip r:embed="rId3"/>
                <a:stretch>
                  <a:fillRect l="-3504" t="-1387" r="-5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0692" y="1447800"/>
            <a:ext cx="4092054" cy="48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>
                <a:solidFill>
                  <a:schemeClr val="bg1"/>
                </a:solidFill>
              </a:rPr>
              <a:t>Multiplexory– </a:t>
            </a:r>
            <a:r>
              <a:rPr lang="cs-CZ" dirty="0" smtClean="0">
                <a:solidFill>
                  <a:srgbClr val="00B050"/>
                </a:solidFill>
              </a:rPr>
              <a:t>Princip II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4724400" cy="4038600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Pak na výstupu multiplex. se projeví ten vstup (1, 2, 3, 4), který má otevřené hradlo NAND (z výstupu dekodéru jde log. 1).</a:t>
            </a:r>
          </a:p>
          <a:p>
            <a:pPr marL="0" indent="0"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Ostatní hradla jsou dekodérem blokovány.</a:t>
            </a:r>
          </a:p>
          <a:p>
            <a:pPr marL="0" indent="0">
              <a:buNone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Je jasné, že příslušný signál je 2x invertován, což nevadí.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2628" y="1591614"/>
            <a:ext cx="4092054" cy="48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>
                <a:solidFill>
                  <a:schemeClr val="bg1"/>
                </a:solidFill>
              </a:rPr>
              <a:t>Multiplexory– </a:t>
            </a:r>
            <a:r>
              <a:rPr lang="cs-CZ" dirty="0">
                <a:solidFill>
                  <a:srgbClr val="00B050"/>
                </a:solidFill>
              </a:rPr>
              <a:t>Princip </a:t>
            </a:r>
            <a:r>
              <a:rPr lang="cs-CZ" dirty="0" smtClean="0">
                <a:solidFill>
                  <a:srgbClr val="00B050"/>
                </a:solidFill>
              </a:rPr>
              <a:t>III, simulace</a:t>
            </a:r>
            <a:endParaRPr lang="cs-CZ" dirty="0" smtClean="0">
              <a:solidFill>
                <a:srgbClr val="00B050"/>
              </a:solidFill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361950" y="1279525"/>
            <a:ext cx="4286249" cy="504507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sz="2900" dirty="0" smtClean="0">
                <a:solidFill>
                  <a:schemeClr val="bg1"/>
                </a:solidFill>
              </a:rPr>
              <a:t>Na obrázku je modrou čárou vyznačen aktivní vstup (3). 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sz="2900" dirty="0" smtClean="0">
              <a:solidFill>
                <a:schemeClr val="bg1"/>
              </a:solidFill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900" dirty="0" smtClean="0">
                <a:solidFill>
                  <a:schemeClr val="bg1"/>
                </a:solidFill>
              </a:rPr>
              <a:t>Zbylé vstupy jsou blokovány, tedy neprojeví se na výstupu.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sz="2900" dirty="0">
              <a:solidFill>
                <a:schemeClr val="bg1"/>
              </a:solidFill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sz="2900" dirty="0" smtClean="0">
                <a:solidFill>
                  <a:schemeClr val="bg1"/>
                </a:solidFill>
              </a:rPr>
              <a:t>Vstup 3 je otevřen řídícím signále z dekodéru, BA = 10</a:t>
            </a:r>
            <a:endParaRPr lang="cs-CZ" sz="2900" dirty="0" smtClean="0">
              <a:solidFill>
                <a:schemeClr val="bg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447800"/>
            <a:ext cx="4372404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solidFill>
                  <a:schemeClr val="bg1"/>
                </a:solidFill>
              </a:rPr>
              <a:t>Demultiplexory </a:t>
            </a:r>
            <a:r>
              <a:rPr lang="cs-CZ" dirty="0">
                <a:solidFill>
                  <a:schemeClr val="bg1"/>
                </a:solidFill>
              </a:rPr>
              <a:t>– </a:t>
            </a:r>
            <a:r>
              <a:rPr lang="cs-CZ" dirty="0">
                <a:solidFill>
                  <a:srgbClr val="00B050"/>
                </a:solidFill>
              </a:rPr>
              <a:t>úvod, zařazení</a:t>
            </a:r>
            <a:endParaRPr lang="cs-CZ" dirty="0" smtClean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88950" y="1371600"/>
            <a:ext cx="8229600" cy="4953000"/>
          </a:xfrm>
        </p:spPr>
        <p:txBody>
          <a:bodyPr/>
          <a:lstStyle/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>
                <a:solidFill>
                  <a:schemeClr val="bg1"/>
                </a:solidFill>
              </a:rPr>
              <a:t>Je to kombinační logický obvod.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>
                <a:solidFill>
                  <a:schemeClr val="bg1"/>
                </a:solidFill>
              </a:rPr>
              <a:t>Tento obvod umožňují přepínat </a:t>
            </a:r>
            <a:r>
              <a:rPr lang="cs-CZ" dirty="0" smtClean="0">
                <a:solidFill>
                  <a:schemeClr val="bg1"/>
                </a:solidFill>
              </a:rPr>
              <a:t>jeden vstup na několik výstupů </a:t>
            </a:r>
            <a:r>
              <a:rPr lang="cs-CZ" dirty="0">
                <a:solidFill>
                  <a:schemeClr val="bg1"/>
                </a:solidFill>
              </a:rPr>
              <a:t>podle řídícího signálu.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r>
              <a:rPr lang="cs-CZ" dirty="0">
                <a:solidFill>
                  <a:schemeClr val="bg1"/>
                </a:solidFill>
              </a:rPr>
              <a:t>Řídící signály </a:t>
            </a:r>
            <a:r>
              <a:rPr lang="cs-CZ" dirty="0" smtClean="0">
                <a:solidFill>
                  <a:schemeClr val="bg1"/>
                </a:solidFill>
              </a:rPr>
              <a:t>opět generuje </a:t>
            </a:r>
            <a:r>
              <a:rPr lang="cs-CZ" dirty="0">
                <a:solidFill>
                  <a:schemeClr val="bg1"/>
                </a:solidFill>
              </a:rPr>
              <a:t>dekodér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pPr eaLnBrk="1" hangingPunct="1">
              <a:lnSpc>
                <a:spcPct val="150000"/>
              </a:lnSpc>
              <a:buFont typeface="Wingdings" pitchFamily="2" charset="2"/>
              <a:buChar char="ü"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 eaLnBrk="1" hangingPunct="1"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bg1"/>
                </a:solidFill>
              </a:rPr>
              <a:t>V podstatě se jedná o obracený multiplexor.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000" dirty="0">
                <a:solidFill>
                  <a:schemeClr val="bg1"/>
                </a:solidFill>
              </a:rPr>
              <a:t>Demultiplexory – </a:t>
            </a:r>
            <a:r>
              <a:rPr lang="cs-CZ" sz="4000" dirty="0" smtClean="0">
                <a:solidFill>
                  <a:srgbClr val="00B050"/>
                </a:solidFill>
              </a:rPr>
              <a:t>princip, simulace</a:t>
            </a:r>
            <a:endParaRPr lang="cs-CZ" sz="4000" dirty="0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600200"/>
            <a:ext cx="5638800" cy="452596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Princip je zde velmi podobný.</a:t>
            </a:r>
          </a:p>
          <a:p>
            <a:pPr marL="0" indent="0" eaLnBrk="1" hangingPunct="1"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Výstup </a:t>
            </a:r>
            <a:r>
              <a:rPr lang="cs-CZ" dirty="0">
                <a:solidFill>
                  <a:schemeClr val="bg1"/>
                </a:solidFill>
              </a:rPr>
              <a:t>3 je otevřen řídícím signále z dekodéru, </a:t>
            </a:r>
            <a:r>
              <a:rPr lang="cs-CZ" dirty="0" smtClean="0">
                <a:solidFill>
                  <a:schemeClr val="bg1"/>
                </a:solidFill>
              </a:rPr>
              <a:t>BA </a:t>
            </a:r>
            <a:r>
              <a:rPr lang="cs-CZ" dirty="0">
                <a:solidFill>
                  <a:schemeClr val="bg1"/>
                </a:solidFill>
              </a:rPr>
              <a:t>= </a:t>
            </a:r>
            <a:r>
              <a:rPr lang="cs-CZ" dirty="0" smtClean="0">
                <a:solidFill>
                  <a:schemeClr val="bg1"/>
                </a:solidFill>
              </a:rPr>
              <a:t>10.</a:t>
            </a:r>
            <a:endParaRPr lang="cs-CZ" dirty="0">
              <a:solidFill>
                <a:schemeClr val="bg1"/>
              </a:solidFill>
            </a:endParaRPr>
          </a:p>
          <a:p>
            <a:pPr marL="0" indent="0" eaLnBrk="1" hangingPunct="1"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A na jeho výstupu pak bude hodnota společného vstupu.</a:t>
            </a:r>
            <a:endParaRPr lang="cs-CZ" dirty="0">
              <a:solidFill>
                <a:schemeClr val="bg1"/>
              </a:solidFill>
            </a:endParaRPr>
          </a:p>
          <a:p>
            <a:pPr marL="0" indent="0" eaLnBrk="1" hangingPunct="1">
              <a:buNone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0" indent="0" eaLnBrk="1" hangingPunct="1"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Podle obrázku jsme na společný vstup přivedli log. 1, která se projevila na výstupu č. 3.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399" y="1085850"/>
            <a:ext cx="2905125" cy="577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Multiplexor, Demultiplexor </a:t>
            </a:r>
            <a:r>
              <a:rPr lang="cs-CZ" b="1" dirty="0" smtClean="0">
                <a:solidFill>
                  <a:srgbClr val="00B050"/>
                </a:solidFill>
              </a:rPr>
              <a:t>- </a:t>
            </a:r>
            <a:r>
              <a:rPr lang="cs-CZ" sz="3600" b="1" dirty="0" smtClean="0">
                <a:solidFill>
                  <a:srgbClr val="00B050"/>
                </a:solidFill>
              </a:rPr>
              <a:t>aplikace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Multiplexor: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Přepínání signálů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Převod paralelního slova na sériové</a:t>
            </a:r>
          </a:p>
          <a:p>
            <a:pPr>
              <a:buFont typeface="Wingdings" pitchFamily="2" charset="2"/>
              <a:buChar char="ü"/>
            </a:pPr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Demultiplexor: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chemeClr val="bg1"/>
                </a:solidFill>
              </a:rPr>
              <a:t>Převod sériového slova na paralelní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29527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chemeClr val="accent2"/>
                </a:solidFill>
              </a:rPr>
              <a:t>POUŽITÁ LITERATURA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971550" y="1720850"/>
            <a:ext cx="7200900" cy="203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 marL="342900" indent="-342900">
              <a:buFont typeface="+mj-lt"/>
              <a:buAutoNum type="arabicPeriod"/>
              <a:defRPr/>
            </a:pPr>
            <a:r>
              <a:rPr lang="cs-CZ" dirty="0" smtClean="0">
                <a:solidFill>
                  <a:schemeClr val="bg1"/>
                </a:solidFill>
              </a:rPr>
              <a:t>KESL</a:t>
            </a:r>
            <a:r>
              <a:rPr lang="cs-CZ" dirty="0">
                <a:solidFill>
                  <a:schemeClr val="bg1"/>
                </a:solidFill>
              </a:rPr>
              <a:t>, Jan. </a:t>
            </a:r>
            <a:r>
              <a:rPr lang="cs-CZ" i="1" dirty="0">
                <a:solidFill>
                  <a:schemeClr val="bg1"/>
                </a:solidFill>
              </a:rPr>
              <a:t>Elektronika 3: Číslicová technika</a:t>
            </a:r>
            <a:r>
              <a:rPr lang="cs-CZ" dirty="0">
                <a:solidFill>
                  <a:schemeClr val="bg1"/>
                </a:solidFill>
              </a:rPr>
              <a:t>. 2. vyd. Praha: BEN - </a:t>
            </a:r>
            <a:r>
              <a:rPr lang="cs-CZ" dirty="0" smtClean="0">
                <a:solidFill>
                  <a:schemeClr val="bg1"/>
                </a:solidFill>
              </a:rPr>
              <a:t>technická </a:t>
            </a:r>
            <a:r>
              <a:rPr lang="cs-CZ" dirty="0">
                <a:solidFill>
                  <a:schemeClr val="bg1"/>
                </a:solidFill>
              </a:rPr>
              <a:t>literatura, 2008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dirty="0">
                <a:solidFill>
                  <a:schemeClr val="bg1"/>
                </a:solidFill>
              </a:rPr>
              <a:t>ISBN </a:t>
            </a:r>
            <a:r>
              <a:rPr lang="cs-CZ" dirty="0" smtClean="0">
                <a:solidFill>
                  <a:schemeClr val="bg1"/>
                </a:solidFill>
              </a:rPr>
              <a:t>978-80-7300-182-7</a:t>
            </a:r>
          </a:p>
          <a:p>
            <a:pPr marL="342900" indent="-342900">
              <a:buFont typeface="+mj-lt"/>
              <a:buAutoNum type="arabicPeriod"/>
              <a:defRPr/>
            </a:pPr>
            <a:endParaRPr lang="cs-CZ" dirty="0" smtClean="0">
              <a:solidFill>
                <a:schemeClr val="bg1"/>
              </a:solidFill>
            </a:endParaRPr>
          </a:p>
          <a:p>
            <a:pPr marL="342900" indent="-342900">
              <a:buFont typeface="+mj-lt"/>
              <a:buAutoNum type="arabicPeriod"/>
              <a:defRPr/>
            </a:pPr>
            <a:r>
              <a:rPr lang="cs-CZ" dirty="0">
                <a:solidFill>
                  <a:schemeClr val="bg1"/>
                </a:solidFill>
              </a:rPr>
              <a:t>MATOUŠEK, David. </a:t>
            </a:r>
            <a:r>
              <a:rPr lang="cs-CZ" i="1" dirty="0">
                <a:solidFill>
                  <a:schemeClr val="bg1"/>
                </a:solidFill>
              </a:rPr>
              <a:t>Číslicová technika: základy konstruktérské praxe</a:t>
            </a:r>
            <a:r>
              <a:rPr lang="cs-CZ" dirty="0">
                <a:solidFill>
                  <a:schemeClr val="bg1"/>
                </a:solidFill>
              </a:rPr>
              <a:t>. 1. vyd. Praha: BEN - technická literatura, 2001, 207 s. ISBN 80-730-0025-3</a:t>
            </a:r>
          </a:p>
          <a:p>
            <a:pPr marL="342900" indent="-342900">
              <a:buFont typeface="+mj-lt"/>
              <a:buAutoNum type="arabicPeriod"/>
              <a:defRPr/>
            </a:pPr>
            <a:endParaRPr lang="cs-CZ" dirty="0">
              <a:solidFill>
                <a:schemeClr val="bg1"/>
              </a:solidFill>
            </a:endParaRPr>
          </a:p>
          <a:p>
            <a:pPr>
              <a:defRPr/>
            </a:pP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32_INOVACE_pszczolka_07_2_01_hexadecimalni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VY_32_INOVACE_pszczolka_07_2_01_hexadecimalni</Template>
  <TotalTime>1622</TotalTime>
  <Words>397</Words>
  <Application>Microsoft Office PowerPoint</Application>
  <PresentationFormat>Předvádění na obrazovce (4:3)</PresentationFormat>
  <Paragraphs>53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VY_32_INOVACE_pszczolka_07_2_01_hexadecimalni</vt:lpstr>
      <vt:lpstr>Logické funkce a obvody</vt:lpstr>
      <vt:lpstr>Anotace</vt:lpstr>
      <vt:lpstr>Multiplexory – úvod, zařazení</vt:lpstr>
      <vt:lpstr>Multiplexory – princip</vt:lpstr>
      <vt:lpstr>Multiplexory– Princip II</vt:lpstr>
      <vt:lpstr>Multiplexory– Princip III, simulace</vt:lpstr>
      <vt:lpstr>Demultiplexory – úvod, zařazení</vt:lpstr>
      <vt:lpstr>Demultiplexory – princip, simulace</vt:lpstr>
      <vt:lpstr>Multiplexor, Demultiplexor - aplikace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Logické funkce a obvody</dc:title>
  <dc:creator>Ing. Tomáš Pszczółka</dc:creator>
  <cp:lastModifiedBy>ucitel PT</cp:lastModifiedBy>
  <cp:revision>82</cp:revision>
  <dcterms:created xsi:type="dcterms:W3CDTF">2012-12-01T15:00:51Z</dcterms:created>
  <dcterms:modified xsi:type="dcterms:W3CDTF">2013-02-08T13:15:13Z</dcterms:modified>
</cp:coreProperties>
</file>