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6906" autoAdjust="0"/>
    <p:restoredTop sz="94660"/>
  </p:normalViewPr>
  <p:slideViewPr>
    <p:cSldViewPr>
      <p:cViewPr varScale="1">
        <p:scale>
          <a:sx n="68" d="100"/>
          <a:sy n="68" d="100"/>
        </p:scale>
        <p:origin x="-8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20100B2-E806-47AA-86E4-EB211BBE5B21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5BD5E51-030C-4C5B-9EA0-9DD88AA59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8391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63A7BB3-326D-4B2E-BFEA-C46C071FC05E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8BC4695-F7A1-48C6-A181-4A832F445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8889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202B9D4-F20A-4DB1-B6AC-AC50EB93864F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B498670-5AFC-4B8F-B362-BFA914AF9B1C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36B25-12E6-43A1-8500-68C06912BBA9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2AA76-F961-4FDB-AE67-D43BA75D4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1176F-982F-411C-9D53-6280D47C5783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1DF4C-2FF2-4E2F-8D35-4172B5ED4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BEB36-2593-433C-9C41-2C41AAB08526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E617E-5566-4AB0-A324-EB48ED9B9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8ABA8-9329-4580-88BD-5ECB7BD24685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BC79C-3949-4553-A489-5797FB3EA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653AC-1716-455B-B220-39CAF70B943E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DFE66-47B0-40BF-85F2-5A8287181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FCA0A-8A88-4ED6-9A6E-431782554AF4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73DED-8543-4D16-8B45-56BF24BD5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0D618-498C-40CB-BF9A-1B4319037F57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3ABAD-358F-4790-87EF-420DD5760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DAB09-62AA-438B-919B-789E2A391578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D7083-6287-4D2F-8A84-9E77518611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ADCA9-89A0-4B61-A9CC-023B5D3F711F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78398-B6E0-445C-8D58-5E8370866F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DDE59-E0DF-46AD-A0C1-BF90EAD723A1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2B8EF-AB6C-480D-96CC-6398825194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A5E2C-D758-4C2C-873B-8935DFAF0227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07299-208E-4B21-96ED-17BA974303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3DB325-D05A-448F-AC36-1D1993185DAF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287187-2196-43E5-9E7A-949ED262C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Logické funkce a obvody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6025" y="2819400"/>
            <a:ext cx="7299325" cy="6223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200" dirty="0">
                <a:solidFill>
                  <a:schemeClr val="tx1"/>
                </a:solidFill>
              </a:rPr>
              <a:t>VY_32_INOVACE_pszczolka_07-3-17-TTL_zapojeni_princip </a:t>
            </a:r>
            <a:endParaRPr lang="cs-CZ" sz="2200" dirty="0" smtClean="0">
              <a:solidFill>
                <a:schemeClr val="tx1"/>
              </a:solidFill>
            </a:endParaRP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Tento výukový materiál byl zpracován v rámci projektu EU peníze středním školám - OP VK 1.5. </a:t>
            </a:r>
          </a:p>
          <a:p>
            <a:pPr algn="ctr"/>
            <a:r>
              <a:rPr lang="cs-CZ" sz="1400">
                <a:latin typeface="Arial" charset="0"/>
              </a:rPr>
              <a:t>CZ.1.07/1.5.00/34.0195 – Individualizace a inovace výuky</a:t>
            </a:r>
          </a:p>
        </p:txBody>
      </p:sp>
      <p:sp>
        <p:nvSpPr>
          <p:cNvPr id="15366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/>
              <a:t>Autor: Pszczółka Tomáš </a:t>
            </a: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Žák bude znát vnitřní strukturu logických členů.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Bude znát výhody a vlastnosti aktivního logického členu, členu s otevřeným kolektorem a členu se stavem vysoké impedance.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Bude umět principiálně vysvětlit </a:t>
            </a:r>
            <a:r>
              <a:rPr lang="cs-CZ" sz="2800" dirty="0" smtClean="0">
                <a:solidFill>
                  <a:schemeClr val="bg1"/>
                </a:solidFill>
              </a:rPr>
              <a:t>funkci logického členu </a:t>
            </a:r>
            <a:r>
              <a:rPr lang="cs-CZ" sz="2800" dirty="0" smtClean="0">
                <a:solidFill>
                  <a:schemeClr val="bg1"/>
                </a:solidFill>
              </a:rPr>
              <a:t>NAND.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00B050"/>
                </a:solidFill>
              </a:rPr>
              <a:t>Realizace logických členů - úvod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dirty="0" smtClean="0">
                <a:solidFill>
                  <a:schemeClr val="bg1"/>
                </a:solidFill>
              </a:rPr>
              <a:t>Logické členy mohou být realizovány dvěma základními </a:t>
            </a:r>
            <a:r>
              <a:rPr lang="cs-CZ" dirty="0" smtClean="0">
                <a:solidFill>
                  <a:schemeClr val="bg1"/>
                </a:solidFill>
              </a:rPr>
              <a:t>„směry“:</a:t>
            </a:r>
            <a:endParaRPr lang="cs-CZ" dirty="0" smtClean="0">
              <a:solidFill>
                <a:schemeClr val="bg1"/>
              </a:solidFill>
            </a:endParaRPr>
          </a:p>
          <a:p>
            <a:pPr marL="514350" indent="-514350" eaLnBrk="1" hangingPunct="1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TTL technologie (tranzistor </a:t>
            </a:r>
            <a:r>
              <a:rPr lang="cs-CZ" dirty="0" err="1" smtClean="0">
                <a:solidFill>
                  <a:schemeClr val="bg1"/>
                </a:solidFill>
              </a:rPr>
              <a:t>tranzistor</a:t>
            </a:r>
            <a:r>
              <a:rPr lang="cs-CZ" dirty="0" smtClean="0">
                <a:solidFill>
                  <a:schemeClr val="bg1"/>
                </a:solidFill>
              </a:rPr>
              <a:t> logika)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CMOS technologie</a:t>
            </a:r>
          </a:p>
          <a:p>
            <a:pPr marL="0" indent="0" eaLnBrk="1" hangingPunct="1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buNone/>
            </a:pPr>
            <a:r>
              <a:rPr lang="cs-CZ" dirty="0" smtClean="0">
                <a:solidFill>
                  <a:schemeClr val="bg1"/>
                </a:solidFill>
              </a:rPr>
              <a:t>Z těchto základních </a:t>
            </a:r>
            <a:r>
              <a:rPr lang="cs-CZ" dirty="0">
                <a:solidFill>
                  <a:schemeClr val="bg1"/>
                </a:solidFill>
              </a:rPr>
              <a:t>t</a:t>
            </a:r>
            <a:r>
              <a:rPr lang="cs-CZ" dirty="0" smtClean="0">
                <a:solidFill>
                  <a:schemeClr val="bg1"/>
                </a:solidFill>
              </a:rPr>
              <a:t>echnologii vycházejí různé modifikace s ohledem na spotřebu, rychlost atd.</a:t>
            </a:r>
          </a:p>
          <a:p>
            <a:pPr marL="0" indent="0" eaLnBrk="1" hangingPunct="1">
              <a:buNone/>
            </a:pPr>
            <a:r>
              <a:rPr lang="cs-CZ" dirty="0" smtClean="0">
                <a:solidFill>
                  <a:schemeClr val="bg1"/>
                </a:solidFill>
              </a:rPr>
              <a:t>V následujících hodinách se budeme zabývat pouze TTL technologii.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00B050"/>
                </a:solidFill>
              </a:rPr>
              <a:t>TTL - Logický člen NAND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Rozeznáváme tři možné struktury realizace logických </a:t>
            </a:r>
            <a:r>
              <a:rPr lang="cs-CZ" dirty="0" smtClean="0">
                <a:solidFill>
                  <a:schemeClr val="bg1"/>
                </a:solidFill>
              </a:rPr>
              <a:t>členů TTL technologii:</a:t>
            </a:r>
            <a:endParaRPr lang="cs-CZ" dirty="0" smtClean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Logický člen s aktivním výstupem                    (</a:t>
            </a:r>
            <a:r>
              <a:rPr lang="cs-CZ" dirty="0">
                <a:solidFill>
                  <a:schemeClr val="bg1"/>
                </a:solidFill>
              </a:rPr>
              <a:t>s uzavřeným kolektorem</a:t>
            </a:r>
            <a:r>
              <a:rPr lang="cs-CZ" dirty="0" smtClean="0">
                <a:solidFill>
                  <a:schemeClr val="bg1"/>
                </a:solidFill>
              </a:rPr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Logický člen s otevřeným kolektorem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Logický člen vysoké impedance (třístavový)</a:t>
            </a: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Pozn.: Každá z možných realizací má své vlastnosti a určení použití.	</a:t>
            </a:r>
            <a:r>
              <a:rPr lang="cs-CZ" dirty="0" smtClean="0">
                <a:solidFill>
                  <a:srgbClr val="00B050"/>
                </a:solidFill>
              </a:rPr>
              <a:t>Pojďme je pochopit..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382000" cy="1143000"/>
          </a:xfrm>
        </p:spPr>
        <p:txBody>
          <a:bodyPr/>
          <a:lstStyle/>
          <a:p>
            <a:pPr eaLnBrk="1" hangingPunct="1"/>
            <a:r>
              <a:rPr lang="cs-CZ" sz="3600" dirty="0">
                <a:solidFill>
                  <a:srgbClr val="00B050"/>
                </a:solidFill>
              </a:rPr>
              <a:t>Logický člen s aktivním </a:t>
            </a:r>
            <a:r>
              <a:rPr lang="cs-CZ" sz="3600" dirty="0" smtClean="0">
                <a:solidFill>
                  <a:srgbClr val="00B050"/>
                </a:solidFill>
              </a:rPr>
              <a:t>výstupem – Princip 1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4800" y="1600200"/>
            <a:ext cx="3276600" cy="502920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2600" dirty="0" smtClean="0">
                <a:solidFill>
                  <a:schemeClr val="bg1"/>
                </a:solidFill>
              </a:rPr>
              <a:t>Aby bylo možné pochopit tuto strukturu je třeba mít základní znalosti z oblasti tranzistorů !!!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600" dirty="0" smtClean="0">
                <a:solidFill>
                  <a:schemeClr val="bg1"/>
                </a:solidFill>
              </a:rPr>
              <a:t>Mohou nastat dvě situace. Vstupy A,B jsou oba v log. 1 a nebo jeden nebo </a:t>
            </a:r>
            <a:r>
              <a:rPr lang="cs-CZ" sz="2600" dirty="0" smtClean="0">
                <a:solidFill>
                  <a:schemeClr val="bg1"/>
                </a:solidFill>
              </a:rPr>
              <a:t>také oba </a:t>
            </a:r>
            <a:r>
              <a:rPr lang="cs-CZ" sz="2600" dirty="0" smtClean="0">
                <a:solidFill>
                  <a:schemeClr val="bg1"/>
                </a:solidFill>
              </a:rPr>
              <a:t>vstupy v log 0.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rgbClr val="00B050"/>
                </a:solidFill>
              </a:rPr>
              <a:t>Popis na následujících snímcích..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57600" y="6043643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Obrázek 1.: Zapojení logického členu </a:t>
            </a:r>
            <a:r>
              <a:rPr lang="cs-CZ" i="1" dirty="0" smtClean="0">
                <a:solidFill>
                  <a:schemeClr val="bg1"/>
                </a:solidFill>
              </a:rPr>
              <a:t>NAND </a:t>
            </a:r>
            <a:r>
              <a:rPr lang="cs-CZ" i="1" dirty="0" smtClean="0">
                <a:solidFill>
                  <a:schemeClr val="bg1"/>
                </a:solidFill>
              </a:rPr>
              <a:t>TTL </a:t>
            </a:r>
            <a:r>
              <a:rPr lang="en-US" i="1" dirty="0" smtClean="0">
                <a:solidFill>
                  <a:schemeClr val="bg1"/>
                </a:solidFill>
              </a:rPr>
              <a:t>[</a:t>
            </a:r>
            <a:r>
              <a:rPr lang="cs-CZ" i="1" dirty="0" smtClean="0">
                <a:solidFill>
                  <a:schemeClr val="bg1"/>
                </a:solidFill>
              </a:rPr>
              <a:t>1</a:t>
            </a:r>
            <a:r>
              <a:rPr lang="en-US" i="1" dirty="0" smtClean="0">
                <a:solidFill>
                  <a:schemeClr val="bg1"/>
                </a:solidFill>
              </a:rPr>
              <a:t>]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1259150"/>
            <a:ext cx="4857750" cy="462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228600" y="274638"/>
            <a:ext cx="8610600" cy="1143000"/>
          </a:xfrm>
        </p:spPr>
        <p:txBody>
          <a:bodyPr/>
          <a:lstStyle/>
          <a:p>
            <a:pPr eaLnBrk="1" hangingPunct="1"/>
            <a:r>
              <a:rPr lang="cs-CZ" sz="3600" dirty="0">
                <a:solidFill>
                  <a:srgbClr val="00B050"/>
                </a:solidFill>
              </a:rPr>
              <a:t>Logický člen s aktivním výstupem – Princip </a:t>
            </a:r>
            <a:r>
              <a:rPr lang="cs-CZ" sz="3600" dirty="0" smtClean="0">
                <a:solidFill>
                  <a:srgbClr val="00B050"/>
                </a:solidFill>
              </a:rPr>
              <a:t>2</a:t>
            </a:r>
            <a:endParaRPr lang="cs-CZ" sz="3600" dirty="0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61950" y="1279525"/>
            <a:ext cx="8229600" cy="48926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Jsou všechny emitory tranzistoru T1 v log. 1.</a:t>
            </a:r>
          </a:p>
          <a:p>
            <a:pPr eaLnBrk="1" hangingPunct="1"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Prochází proud </a:t>
            </a:r>
            <a:r>
              <a:rPr lang="cs-CZ" dirty="0">
                <a:solidFill>
                  <a:schemeClr val="bg1"/>
                </a:solidFill>
              </a:rPr>
              <a:t>k</a:t>
            </a:r>
            <a:r>
              <a:rPr lang="cs-CZ" dirty="0" smtClean="0">
                <a:solidFill>
                  <a:schemeClr val="bg1"/>
                </a:solidFill>
              </a:rPr>
              <a:t>olektorem tranzistoru T1 a otevírá se tranzistor T2.</a:t>
            </a:r>
          </a:p>
          <a:p>
            <a:pPr eaLnBrk="1" hangingPunct="1"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Vlivem poklesu napětí na kolektoru T2 se uzavírá tranzistor T4.</a:t>
            </a:r>
          </a:p>
          <a:p>
            <a:pPr eaLnBrk="1" hangingPunct="1"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Na R3 vznikne pak úbytek napětí, který otevírá tranzistor T3.</a:t>
            </a:r>
          </a:p>
          <a:p>
            <a:pPr eaLnBrk="1" hangingPunct="1"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Tímto se na výstup dostává nulový potenciál , kterému odpovídá logická 0.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381000" y="274638"/>
            <a:ext cx="8458200" cy="1143000"/>
          </a:xfrm>
        </p:spPr>
        <p:txBody>
          <a:bodyPr/>
          <a:lstStyle/>
          <a:p>
            <a:pPr eaLnBrk="1" hangingPunct="1"/>
            <a:r>
              <a:rPr lang="cs-CZ" sz="3600" dirty="0">
                <a:solidFill>
                  <a:srgbClr val="00B050"/>
                </a:solidFill>
              </a:rPr>
              <a:t>Logický člen s aktivním výstupem – Princip </a:t>
            </a:r>
            <a:r>
              <a:rPr lang="cs-CZ" sz="3600" dirty="0" smtClean="0">
                <a:solidFill>
                  <a:srgbClr val="00B050"/>
                </a:solidFill>
              </a:rPr>
              <a:t>3</a:t>
            </a:r>
            <a:endParaRPr lang="cs-CZ" sz="3600" b="1" dirty="0" smtClean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88950" y="1295400"/>
            <a:ext cx="8229600" cy="46021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31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Je alespoň jeden z emitorů tranzistoru T1 v log. 0.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Prochází proud přechodem báze – emitor tranzistoru T1 ( proud závěrný).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Kolektorem T1 prochází malý zbytkový proud a tedy tranzistor T2 proud nevede.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Na kolektoru T2 je kladné napětí (je uzavřen) a jím se otevírá tranzistor T4.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Pak přes vodivý tranzistor T4 a diodu D je na výstupu kladné napětí – odpovídající log. 1.</a:t>
            </a:r>
            <a:endParaRPr lang="cs-CZ" sz="31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dirty="0">
                <a:solidFill>
                  <a:srgbClr val="00B050"/>
                </a:solidFill>
              </a:rPr>
              <a:t>Logický člen s aktivním výstupem – </a:t>
            </a:r>
            <a:r>
              <a:rPr lang="cs-CZ" sz="3600" dirty="0" smtClean="0">
                <a:solidFill>
                  <a:srgbClr val="00B050"/>
                </a:solidFill>
              </a:rPr>
              <a:t>Závěr</a:t>
            </a:r>
            <a:endParaRPr lang="cs-CZ" sz="3600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Dioda D zajistí v obvodu svým prahovým napětím spolehlivé uzavření tranzistoru T4.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Rezistor R3 – Vytváří se na nim vhodný úbytek napětí pro otevření tranzistoru T3.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Rezistor R4 – Omezuje kolektorový proud.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dirty="0">
                <a:solidFill>
                  <a:srgbClr val="00B050"/>
                </a:solidFill>
              </a:rPr>
              <a:t>Závěr</a:t>
            </a:r>
            <a:endParaRPr lang="cs-CZ" sz="4000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/>
          <a:lstStyle/>
          <a:p>
            <a:pPr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Probrali jsme princip hradla NAND realizovaného TTL technologii.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Hradla AND, OR, NOR, NOT jsou realizovány podobně (jak NAND) a na úrovní střední školy se jimi nebudeme zabývat.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Další dvě struktury již nejsou zpracovány elektronicky, jedná se o: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Logický </a:t>
            </a:r>
            <a:r>
              <a:rPr lang="cs-CZ" dirty="0">
                <a:solidFill>
                  <a:srgbClr val="00B050"/>
                </a:solidFill>
              </a:rPr>
              <a:t>člen s otevřeným kolektorem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00B050"/>
                </a:solidFill>
              </a:rPr>
              <a:t>Logický člen vysoké impedance (třístavový)</a:t>
            </a:r>
          </a:p>
          <a:p>
            <a:pPr marL="0" indent="0"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971550" y="1720850"/>
            <a:ext cx="7200900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PALACKÝ, Petr. </a:t>
            </a:r>
            <a:r>
              <a:rPr lang="cs-CZ" i="1" dirty="0" smtClean="0">
                <a:solidFill>
                  <a:schemeClr val="bg1"/>
                </a:solidFill>
              </a:rPr>
              <a:t>Číslicová a mikroprocesorová technika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Ostrava: Vysoká škola báňská - Technická univerzita, 2007. 1 CD-R. ISBN 978-80-248-1494-0.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cs-CZ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MATOUŠEK, David. </a:t>
            </a:r>
            <a:r>
              <a:rPr lang="cs-CZ" i="1" dirty="0">
                <a:solidFill>
                  <a:schemeClr val="bg1"/>
                </a:solidFill>
              </a:rPr>
              <a:t>Číslicová technika: základy konstruktérské praxe</a:t>
            </a:r>
            <a:r>
              <a:rPr lang="cs-CZ" dirty="0">
                <a:solidFill>
                  <a:schemeClr val="bg1"/>
                </a:solidFill>
              </a:rPr>
              <a:t>. 1. vyd. Praha: BEN - technická literatura, 2001, 207 s. ISBN </a:t>
            </a:r>
            <a:r>
              <a:rPr lang="cs-CZ" dirty="0" smtClean="0">
                <a:solidFill>
                  <a:schemeClr val="bg1"/>
                </a:solidFill>
              </a:rPr>
              <a:t>80-730-0025-3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32_INOVACE_pszczolka_07_2_01_hexadecimalni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VY_32_INOVACE_pszczolka_07_2_01_hexadecimalni</Template>
  <TotalTime>1099</TotalTime>
  <Words>539</Words>
  <Application>Microsoft Office PowerPoint</Application>
  <PresentationFormat>Předvádění na obrazovce (4:3)</PresentationFormat>
  <Paragraphs>57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VY_32_INOVACE_pszczolka_07_2_01_hexadecimalni</vt:lpstr>
      <vt:lpstr>Logické funkce a obvody</vt:lpstr>
      <vt:lpstr>Anotace</vt:lpstr>
      <vt:lpstr>Realizace logických členů - úvod</vt:lpstr>
      <vt:lpstr>TTL - Logický člen NAND</vt:lpstr>
      <vt:lpstr>Logický člen s aktivním výstupem – Princip 1</vt:lpstr>
      <vt:lpstr>Logický člen s aktivním výstupem – Princip 2</vt:lpstr>
      <vt:lpstr>Logický člen s aktivním výstupem – Princip 3</vt:lpstr>
      <vt:lpstr>Logický člen s aktivním výstupem – Závěr</vt:lpstr>
      <vt:lpstr>Závěr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Logické funkce a obvody</dc:title>
  <dc:creator>Ing. Tomáš Pszczółka</dc:creator>
  <cp:lastModifiedBy>Ing. Tomáš Pszczółka</cp:lastModifiedBy>
  <cp:revision>69</cp:revision>
  <dcterms:created xsi:type="dcterms:W3CDTF">2012-12-01T15:00:51Z</dcterms:created>
  <dcterms:modified xsi:type="dcterms:W3CDTF">2013-02-24T18:36:54Z</dcterms:modified>
</cp:coreProperties>
</file>