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6" r:id="rId2"/>
    <p:sldId id="257" r:id="rId3"/>
    <p:sldId id="258" r:id="rId4"/>
    <p:sldId id="259" r:id="rId5"/>
    <p:sldId id="260" r:id="rId6"/>
    <p:sldId id="264" r:id="rId7"/>
    <p:sldId id="261" r:id="rId8"/>
    <p:sldId id="262" r:id="rId9"/>
    <p:sldId id="265" r:id="rId10"/>
    <p:sldId id="263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6906" autoAdjust="0"/>
    <p:restoredTop sz="94660"/>
  </p:normalViewPr>
  <p:slideViewPr>
    <p:cSldViewPr>
      <p:cViewPr varScale="1">
        <p:scale>
          <a:sx n="107" d="100"/>
          <a:sy n="107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C20100B2-E806-47AA-86E4-EB211BBE5B21}" type="datetimeFigureOut">
              <a:rPr lang="cs-CZ"/>
              <a:pPr>
                <a:defRPr/>
              </a:pPr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5BD5E51-030C-4C5B-9EA0-9DD88AA59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38391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163A7BB3-326D-4B2E-BFEA-C46C071FC05E}" type="datetimeFigureOut">
              <a:rPr lang="cs-CZ"/>
              <a:pPr>
                <a:defRPr/>
              </a:pPr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08BC4695-F7A1-48C6-A181-4A832F445F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788894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202B9D4-F20A-4DB1-B6AC-AC50EB93864F}" type="slidenum">
              <a:rPr lang="cs-CZ" smtClean="0"/>
              <a:pPr/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253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B498670-5AFC-4B8F-B362-BFA914AF9B1C}" type="slidenum">
              <a:rPr lang="cs-CZ" smtClean="0"/>
              <a:pPr/>
              <a:t>6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436B25-12E6-43A1-8500-68C06912BBA9}" type="datetimeFigureOut">
              <a:rPr lang="cs-CZ"/>
              <a:pPr>
                <a:defRPr/>
              </a:pPr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82AA76-F961-4FDB-AE67-D43BA75D49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E1176F-982F-411C-9D53-6280D47C5783}" type="datetimeFigureOut">
              <a:rPr lang="cs-CZ"/>
              <a:pPr>
                <a:defRPr/>
              </a:pPr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31DF4C-2FF2-4E2F-8D35-4172B5ED47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ABEB36-2593-433C-9C41-2C41AAB08526}" type="datetimeFigureOut">
              <a:rPr lang="cs-CZ"/>
              <a:pPr>
                <a:defRPr/>
              </a:pPr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CE617E-5566-4AB0-A324-EB48ED9B9C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58ABA8-9329-4580-88BD-5ECB7BD24685}" type="datetimeFigureOut">
              <a:rPr lang="cs-CZ"/>
              <a:pPr>
                <a:defRPr/>
              </a:pPr>
              <a:t>24.2.2013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1BC79C-3949-4553-A489-5797FB3EAF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D653AC-1716-455B-B220-39CAF70B943E}" type="datetimeFigureOut">
              <a:rPr lang="cs-CZ"/>
              <a:pPr>
                <a:defRPr/>
              </a:pPr>
              <a:t>24.2.2013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6DFE66-47B0-40BF-85F2-5A82871818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3FCA0A-8A88-4ED6-9A6E-431782554AF4}" type="datetimeFigureOut">
              <a:rPr lang="cs-CZ"/>
              <a:pPr>
                <a:defRPr/>
              </a:pPr>
              <a:t>24.2.2013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673DED-8543-4D16-8B45-56BF24BD5A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30D618-498C-40CB-BF9A-1B4319037F57}" type="datetimeFigureOut">
              <a:rPr lang="cs-CZ"/>
              <a:pPr>
                <a:defRPr/>
              </a:pPr>
              <a:t>24.2.2013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33ABAD-358F-4790-87EF-420DD57608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4DAB09-62AA-438B-919B-789E2A391578}" type="datetimeFigureOut">
              <a:rPr lang="cs-CZ"/>
              <a:pPr>
                <a:defRPr/>
              </a:pPr>
              <a:t>24.2.2013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3D7083-6287-4D2F-8A84-9E77518611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4ADCA9-89A0-4B61-A9CC-023B5D3F711F}" type="datetimeFigureOut">
              <a:rPr lang="cs-CZ"/>
              <a:pPr>
                <a:defRPr/>
              </a:pPr>
              <a:t>24.2.2013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78398-B6E0-445C-8D58-5E8370866F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DDE59-E0DF-46AD-A0C1-BF90EAD723A1}" type="datetimeFigureOut">
              <a:rPr lang="cs-CZ"/>
              <a:pPr>
                <a:defRPr/>
              </a:pPr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F2B8EF-AB6C-480D-96CC-6398825194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0A5E2C-D758-4C2C-873B-8935DFAF0227}" type="datetimeFigureOut">
              <a:rPr lang="cs-CZ"/>
              <a:pPr>
                <a:defRPr/>
              </a:pPr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807299-208E-4B21-96ED-17BA974303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23DB325-D05A-448F-AC36-1D1993185DAF}" type="datetimeFigureOut">
              <a:rPr lang="cs-CZ"/>
              <a:pPr>
                <a:defRPr/>
              </a:pPr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9287187-2196-43E5-9E7A-949ED262CE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989138"/>
            <a:ext cx="7772400" cy="65087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Logické funkce a obvody</a:t>
            </a: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16025" y="2819400"/>
            <a:ext cx="7299325" cy="622300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cs-CZ" sz="2200" dirty="0" smtClean="0">
                <a:solidFill>
                  <a:schemeClr val="tx1"/>
                </a:solidFill>
              </a:rPr>
              <a:t>VY_32_INOVACE_pszczolka_07-3-18-TTL_parametry</a:t>
            </a:r>
            <a:endParaRPr lang="cs-CZ" sz="2200" dirty="0" smtClean="0">
              <a:solidFill>
                <a:schemeClr val="tx1"/>
              </a:solidFill>
            </a:endParaRPr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183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19250" y="5300663"/>
            <a:ext cx="6091238" cy="1331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5" name="TextovéPole 5"/>
          <p:cNvSpPr txBox="1">
            <a:spLocks noChangeArrowheads="1"/>
          </p:cNvSpPr>
          <p:nvPr/>
        </p:nvSpPr>
        <p:spPr bwMode="auto">
          <a:xfrm>
            <a:off x="690563" y="4778375"/>
            <a:ext cx="78247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1400">
                <a:latin typeface="Arial" charset="0"/>
              </a:rPr>
              <a:t>Tento výukový materiál byl zpracován v rámci projektu EU peníze středním školám - OP VK 1.5. </a:t>
            </a:r>
          </a:p>
          <a:p>
            <a:pPr algn="ctr"/>
            <a:r>
              <a:rPr lang="cs-CZ" sz="1400">
                <a:latin typeface="Arial" charset="0"/>
              </a:rPr>
              <a:t>CZ.1.07/1.5.00/34.0195 – Individualizace a inovace výuky</a:t>
            </a:r>
          </a:p>
        </p:txBody>
      </p:sp>
      <p:sp>
        <p:nvSpPr>
          <p:cNvPr id="15366" name="Podnadpis 2"/>
          <p:cNvSpPr txBox="1">
            <a:spLocks/>
          </p:cNvSpPr>
          <p:nvPr/>
        </p:nvSpPr>
        <p:spPr bwMode="auto">
          <a:xfrm>
            <a:off x="1463675" y="3667125"/>
            <a:ext cx="6400800" cy="62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3200"/>
              <a:t>Autor: Pszczółka Tomáš </a:t>
            </a:r>
          </a:p>
          <a:p>
            <a:pPr algn="ctr">
              <a:spcBef>
                <a:spcPct val="20000"/>
              </a:spcBef>
              <a:buFont typeface="Arial" charset="0"/>
              <a:buNone/>
            </a:pPr>
            <a:endParaRPr lang="cs-CZ" sz="320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Anotace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bg1"/>
                </a:solidFill>
              </a:rPr>
              <a:t>Žák bude znát </a:t>
            </a:r>
            <a:r>
              <a:rPr lang="cs-CZ" sz="2800" dirty="0" smtClean="0">
                <a:solidFill>
                  <a:schemeClr val="bg1"/>
                </a:solidFill>
              </a:rPr>
              <a:t>základní parametry TTL obvodů.</a:t>
            </a:r>
            <a:endParaRPr lang="cs-CZ" sz="2800" dirty="0" smtClean="0">
              <a:solidFill>
                <a:schemeClr val="bg1"/>
              </a:solidFill>
            </a:endParaRPr>
          </a:p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bg1"/>
                </a:solidFill>
              </a:rPr>
              <a:t>Bude se orientovat v standardních hodnotách parametrů TTL obvodů.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600" dirty="0" smtClean="0">
                <a:solidFill>
                  <a:srgbClr val="00B050"/>
                </a:solidFill>
              </a:rPr>
              <a:t>Základní parametry logických členů</a:t>
            </a:r>
            <a:r>
              <a:rPr lang="cs-CZ" sz="3600" dirty="0" smtClean="0">
                <a:solidFill>
                  <a:srgbClr val="00B050"/>
                </a:solidFill>
              </a:rPr>
              <a:t>- úvod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5300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dirty="0" smtClean="0">
                <a:solidFill>
                  <a:schemeClr val="bg1"/>
                </a:solidFill>
              </a:rPr>
              <a:t>Abychom mohli s logickými členy pracovat musíme si uvést a vysvětlit základní parametry, patři zde: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</a:rPr>
              <a:t>Logický zisk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</a:rPr>
              <a:t>Šumová imunita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</a:rPr>
              <a:t>Doba </a:t>
            </a:r>
            <a:r>
              <a:rPr lang="cs-CZ" dirty="0">
                <a:solidFill>
                  <a:schemeClr val="bg1"/>
                </a:solidFill>
              </a:rPr>
              <a:t>z</a:t>
            </a:r>
            <a:r>
              <a:rPr lang="cs-CZ" dirty="0" smtClean="0">
                <a:solidFill>
                  <a:schemeClr val="bg1"/>
                </a:solidFill>
              </a:rPr>
              <a:t>poždění hradla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</a:rPr>
              <a:t>Rozkmit vstupního a výstupního napětí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</a:rPr>
              <a:t>Vstupní odběr</a:t>
            </a:r>
            <a:endParaRPr lang="cs-CZ" dirty="0" smtClean="0">
              <a:solidFill>
                <a:schemeClr val="bg1"/>
              </a:solidFill>
            </a:endParaRPr>
          </a:p>
          <a:p>
            <a:pPr marL="0" indent="0" eaLnBrk="1" hangingPunct="1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>
                <a:solidFill>
                  <a:srgbClr val="00B050"/>
                </a:solidFill>
              </a:rPr>
              <a:t>Parametr – logický zisk </a:t>
            </a:r>
            <a:r>
              <a:rPr lang="cs-CZ" dirty="0" smtClean="0">
                <a:solidFill>
                  <a:srgbClr val="00B050"/>
                </a:solidFill>
              </a:rPr>
              <a:t>N</a:t>
            </a:r>
            <a:endParaRPr lang="cs-CZ" dirty="0" smtClean="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534400" cy="4876800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</a:rPr>
              <a:t>Značí se se velkým písmenem N </a:t>
            </a:r>
            <a:r>
              <a:rPr lang="en-US" dirty="0" smtClean="0">
                <a:solidFill>
                  <a:schemeClr val="bg1"/>
                </a:solidFill>
              </a:rPr>
              <a:t>[</a:t>
            </a:r>
            <a:r>
              <a:rPr lang="cs-CZ" dirty="0" smtClean="0">
                <a:solidFill>
                  <a:schemeClr val="bg1"/>
                </a:solidFill>
              </a:rPr>
              <a:t>-</a:t>
            </a:r>
            <a:r>
              <a:rPr lang="en-US" dirty="0" smtClean="0">
                <a:solidFill>
                  <a:schemeClr val="bg1"/>
                </a:solidFill>
              </a:rPr>
              <a:t>]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</a:rPr>
              <a:t>Někdy se označuje jako zatížitelnost výstupu </a:t>
            </a:r>
            <a:r>
              <a:rPr lang="en-US" dirty="0" smtClean="0">
                <a:solidFill>
                  <a:schemeClr val="bg1"/>
                </a:solidFill>
              </a:rPr>
              <a:t>[</a:t>
            </a:r>
            <a:r>
              <a:rPr lang="cs-CZ" dirty="0" smtClean="0">
                <a:solidFill>
                  <a:schemeClr val="bg1"/>
                </a:solidFill>
              </a:rPr>
              <a:t>2</a:t>
            </a:r>
            <a:r>
              <a:rPr lang="en-US" dirty="0" smtClean="0">
                <a:solidFill>
                  <a:schemeClr val="bg1"/>
                </a:solidFill>
              </a:rPr>
              <a:t>]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</a:rPr>
              <a:t>Logický zisk udává kolik vstupů je možno připojit k jednomu výstupu logického členu.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Existuji různé modifikace TTL obvodů, proto logický zisk je uváděn pro každou modifikaci jiný.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Prakticky: N=10 znamená, že na výstup jednoho hradla můžeme připojit 10 vstupů hradel stejné modifikace.</a:t>
            </a:r>
            <a:endParaRPr lang="cs-CZ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600" dirty="0">
                <a:solidFill>
                  <a:srgbClr val="00B050"/>
                </a:solidFill>
              </a:rPr>
              <a:t>Parametr – v</a:t>
            </a:r>
            <a:r>
              <a:rPr lang="cs-CZ" sz="3600" dirty="0" smtClean="0">
                <a:solidFill>
                  <a:srgbClr val="00B050"/>
                </a:solidFill>
              </a:rPr>
              <a:t>stupní a výstupní napětí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Aby se minimalizovalo možné zdroje rušení </a:t>
            </a:r>
            <a:r>
              <a:rPr lang="cs-CZ" dirty="0" smtClean="0">
                <a:solidFill>
                  <a:schemeClr val="bg1">
                    <a:lumMod val="50000"/>
                    <a:lumOff val="50000"/>
                  </a:schemeClr>
                </a:solidFill>
              </a:rPr>
              <a:t>(superponovaní různých frekvencí..)</a:t>
            </a:r>
            <a:r>
              <a:rPr lang="cs-CZ" dirty="0" smtClean="0">
                <a:solidFill>
                  <a:schemeClr val="bg1"/>
                </a:solidFill>
              </a:rPr>
              <a:t>, tak se vstupní i výstupní úrovně napětí mohou nacházet v jistém rozmezí.</a:t>
            </a:r>
            <a:endParaRPr lang="cs-CZ" dirty="0">
              <a:solidFill>
                <a:schemeClr val="bg1"/>
              </a:solidFill>
            </a:endParaRP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sz="2800" dirty="0" smtClean="0">
                <a:solidFill>
                  <a:srgbClr val="FF0000"/>
                </a:solidFill>
              </a:rPr>
              <a:t>Vstupní úrovně:</a:t>
            </a:r>
            <a:r>
              <a:rPr lang="cs-CZ" sz="2800" dirty="0">
                <a:solidFill>
                  <a:srgbClr val="FF0000"/>
                </a:solidFill>
              </a:rPr>
              <a:t>	</a:t>
            </a:r>
            <a:r>
              <a:rPr lang="cs-CZ" sz="2800" spc="300" dirty="0" smtClean="0">
                <a:solidFill>
                  <a:srgbClr val="FF0000"/>
                </a:solidFill>
              </a:rPr>
              <a:t>Pro log. 1 je 2V až 5V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sz="2800" spc="300" dirty="0">
                <a:solidFill>
                  <a:srgbClr val="FF0000"/>
                </a:solidFill>
              </a:rPr>
              <a:t>	</a:t>
            </a:r>
            <a:r>
              <a:rPr lang="cs-CZ" sz="2800" spc="300" dirty="0" smtClean="0">
                <a:solidFill>
                  <a:srgbClr val="FF0000"/>
                </a:solidFill>
              </a:rPr>
              <a:t>		Pro log. 0 je 0V až 0,8V</a:t>
            </a:r>
          </a:p>
          <a:p>
            <a:pPr marL="0" indent="0" eaLnBrk="1" hangingPunct="1">
              <a:buNone/>
              <a:defRPr/>
            </a:pPr>
            <a:endParaRPr lang="cs-CZ" sz="2800" dirty="0" smtClean="0">
              <a:solidFill>
                <a:srgbClr val="FF0000"/>
              </a:solidFill>
            </a:endParaRPr>
          </a:p>
          <a:p>
            <a:pPr marL="0" indent="0" eaLnBrk="1" hangingPunct="1">
              <a:buNone/>
              <a:defRPr/>
            </a:pPr>
            <a:r>
              <a:rPr lang="cs-CZ" sz="2800" dirty="0" smtClean="0">
                <a:solidFill>
                  <a:srgbClr val="FF0000"/>
                </a:solidFill>
              </a:rPr>
              <a:t>Výstupní úrovně:	</a:t>
            </a:r>
            <a:r>
              <a:rPr lang="cs-CZ" sz="2800" spc="300" dirty="0">
                <a:solidFill>
                  <a:srgbClr val="FF0000"/>
                </a:solidFill>
              </a:rPr>
              <a:t>Pro log. 1 je </a:t>
            </a:r>
            <a:r>
              <a:rPr lang="cs-CZ" sz="2800" spc="300" dirty="0" smtClean="0">
                <a:solidFill>
                  <a:srgbClr val="FF0000"/>
                </a:solidFill>
              </a:rPr>
              <a:t>2,4V </a:t>
            </a:r>
            <a:r>
              <a:rPr lang="cs-CZ" sz="2800" spc="300" dirty="0">
                <a:solidFill>
                  <a:srgbClr val="FF0000"/>
                </a:solidFill>
              </a:rPr>
              <a:t>až 5V</a:t>
            </a:r>
          </a:p>
          <a:p>
            <a:pPr marL="0" indent="0" eaLnBrk="1" hangingPunct="1">
              <a:buNone/>
              <a:defRPr/>
            </a:pPr>
            <a:r>
              <a:rPr lang="cs-CZ" sz="2800" spc="300" dirty="0">
                <a:solidFill>
                  <a:srgbClr val="FF0000"/>
                </a:solidFill>
              </a:rPr>
              <a:t>			Pro log. 0 je 0V až </a:t>
            </a:r>
            <a:r>
              <a:rPr lang="cs-CZ" sz="2800" spc="300" dirty="0" smtClean="0">
                <a:solidFill>
                  <a:srgbClr val="FF0000"/>
                </a:solidFill>
              </a:rPr>
              <a:t>0,4V</a:t>
            </a:r>
            <a:endParaRPr lang="cs-CZ" sz="2800" spc="300" dirty="0">
              <a:solidFill>
                <a:srgbClr val="FF0000"/>
              </a:solidFill>
            </a:endParaRPr>
          </a:p>
          <a:p>
            <a:pPr marL="0" indent="0" eaLnBrk="1" hangingPunct="1">
              <a:buFont typeface="Arial" charset="0"/>
              <a:buNone/>
              <a:defRPr/>
            </a:pPr>
            <a:endParaRPr lang="cs-CZ" sz="2800" spc="300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>
          <a:xfrm>
            <a:off x="228600" y="274638"/>
            <a:ext cx="8610600" cy="1143000"/>
          </a:xfrm>
        </p:spPr>
        <p:txBody>
          <a:bodyPr/>
          <a:lstStyle/>
          <a:p>
            <a:pPr eaLnBrk="1" hangingPunct="1"/>
            <a:r>
              <a:rPr lang="cs-CZ" sz="3600" dirty="0">
                <a:solidFill>
                  <a:srgbClr val="00B050"/>
                </a:solidFill>
              </a:rPr>
              <a:t>Parametr – </a:t>
            </a:r>
            <a:r>
              <a:rPr lang="cs-CZ" sz="3600" dirty="0" smtClean="0">
                <a:solidFill>
                  <a:srgbClr val="00B050"/>
                </a:solidFill>
              </a:rPr>
              <a:t>šumová imunita</a:t>
            </a:r>
            <a:endParaRPr lang="cs-CZ" sz="3600" dirty="0" smtClean="0"/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361950" y="1279525"/>
            <a:ext cx="8229600" cy="4892675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Je odvozena od úrovně vstupního a výstupního napětí. A je to úroveň napětí, která ještě se může objevit na vstupu hradla, aniž by došlo k reakci na tento parazitní signál.</a:t>
            </a:r>
            <a:endParaRPr lang="cs-CZ" dirty="0" smtClean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3505200"/>
            <a:ext cx="3543300" cy="245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48200" y="5962650"/>
            <a:ext cx="3962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chemeClr val="bg1"/>
                </a:solidFill>
              </a:rPr>
              <a:t>Obrázek 1.: Napojení dvou hradel </a:t>
            </a:r>
            <a:r>
              <a:rPr lang="en-US" i="1" dirty="0" smtClean="0">
                <a:solidFill>
                  <a:schemeClr val="bg1"/>
                </a:solidFill>
              </a:rPr>
              <a:t>[</a:t>
            </a:r>
            <a:r>
              <a:rPr lang="cs-CZ" i="1" dirty="0" smtClean="0">
                <a:solidFill>
                  <a:schemeClr val="bg1"/>
                </a:solidFill>
              </a:rPr>
              <a:t>1</a:t>
            </a:r>
            <a:r>
              <a:rPr lang="en-US" i="1" dirty="0" smtClean="0">
                <a:solidFill>
                  <a:schemeClr val="bg1"/>
                </a:solidFill>
              </a:rPr>
              <a:t>]</a:t>
            </a:r>
            <a:r>
              <a:rPr lang="cs-CZ" i="1" dirty="0" smtClean="0">
                <a:solidFill>
                  <a:schemeClr val="bg1"/>
                </a:solidFill>
              </a:rPr>
              <a:t> </a:t>
            </a:r>
            <a:endParaRPr lang="cs-CZ" i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8600" y="3352800"/>
            <a:ext cx="42672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Pozn.: Propojíme-li k sobě dva hradla vznikne napěťová rezerva. Proto zde hovoříme o vstupních a výstupních úrovních logických člen.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Příklad: pro log.1 2,4-2=0,4V</a:t>
            </a:r>
          </a:p>
          <a:p>
            <a:r>
              <a:rPr lang="cs-CZ" sz="2400" dirty="0">
                <a:solidFill>
                  <a:schemeClr val="bg1"/>
                </a:solidFill>
              </a:rPr>
              <a:t>	</a:t>
            </a:r>
            <a:r>
              <a:rPr lang="cs-CZ" sz="2400" dirty="0" smtClean="0">
                <a:solidFill>
                  <a:schemeClr val="bg1"/>
                </a:solidFill>
              </a:rPr>
              <a:t>        log. 0 0,8-0,4=0,4V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Pro oba případy je šumová imunita 0,4V.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3554" name="Nadpis 1"/>
              <p:cNvSpPr>
                <a:spLocks noGrp="1"/>
              </p:cNvSpPr>
              <p:nvPr>
                <p:ph type="title"/>
              </p:nvPr>
            </p:nvSpPr>
            <p:spPr>
              <a:xfrm>
                <a:off x="381000" y="274638"/>
                <a:ext cx="8458200" cy="1143000"/>
              </a:xfrm>
            </p:spPr>
            <p:txBody>
              <a:bodyPr/>
              <a:lstStyle/>
              <a:p>
                <a:pPr eaLnBrk="1" hangingPunct="1"/>
                <a:r>
                  <a:rPr lang="cs-CZ" sz="3600" dirty="0">
                    <a:solidFill>
                      <a:srgbClr val="00B050"/>
                    </a:solidFill>
                  </a:rPr>
                  <a:t>Parametr – </a:t>
                </a:r>
                <a:r>
                  <a:rPr lang="cs-CZ" sz="3600" dirty="0" smtClean="0">
                    <a:solidFill>
                      <a:srgbClr val="00B050"/>
                    </a:solidFill>
                  </a:rPr>
                  <a:t>doba zpoždění hradla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360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3600" i="1">
                            <a:solidFill>
                              <a:srgbClr val="00B050"/>
                            </a:solidFill>
                            <a:latin typeface="Cambria Math"/>
                          </a:rPr>
                          <m:t>𝑡</m:t>
                        </m:r>
                      </m:e>
                      <m:sub>
                        <m:r>
                          <a:rPr lang="cs-CZ" sz="3600" i="1">
                            <a:solidFill>
                              <a:srgbClr val="00B050"/>
                            </a:solidFill>
                            <a:latin typeface="Cambria Math"/>
                          </a:rPr>
                          <m:t>𝑝</m:t>
                        </m:r>
                      </m:sub>
                    </m:sSub>
                  </m:oMath>
                </a14:m>
                <a:endParaRPr lang="cs-CZ" sz="3600" b="1" dirty="0" smtClean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23554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381000" y="274638"/>
                <a:ext cx="8458200" cy="1143000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488950" y="1295400"/>
                <a:ext cx="4159250" cy="5029200"/>
              </a:xfrm>
            </p:spPr>
            <p:txBody>
              <a:bodyPr/>
              <a:lstStyle/>
              <a:p>
                <a:pPr marL="0" indent="0">
                  <a:buNone/>
                  <a:defRPr/>
                </a:pPr>
                <a:r>
                  <a:rPr lang="cs-CZ" sz="3100" dirty="0" smtClean="0">
                    <a:solidFill>
                      <a:schemeClr val="bg1"/>
                    </a:solidFill>
                  </a:rPr>
                  <a:t>Značí se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3100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3100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𝑡</m:t>
                        </m:r>
                      </m:e>
                      <m:sub>
                        <m:r>
                          <a:rPr lang="cs-CZ" sz="3100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𝑝</m:t>
                        </m:r>
                      </m:sub>
                    </m:sSub>
                    <m:r>
                      <a:rPr lang="cs-CZ" sz="3100" b="0" i="0" smtClean="0">
                        <a:solidFill>
                          <a:schemeClr val="bg1"/>
                        </a:solidFill>
                        <a:latin typeface="Cambria Math"/>
                      </a:rPr>
                      <m:t>.</m:t>
                    </m:r>
                  </m:oMath>
                </a14:m>
                <a:endParaRPr lang="cs-CZ" sz="3100" dirty="0" smtClean="0">
                  <a:solidFill>
                    <a:schemeClr val="bg1"/>
                  </a:solidFill>
                </a:endParaRPr>
              </a:p>
              <a:p>
                <a:pPr marL="0" indent="0">
                  <a:buNone/>
                  <a:defRPr/>
                </a:pPr>
                <a:r>
                  <a:rPr lang="cs-CZ" sz="3100" dirty="0" smtClean="0">
                    <a:solidFill>
                      <a:schemeClr val="bg1"/>
                    </a:solidFill>
                  </a:rPr>
                  <a:t>Je to doba zpoždění při přechodu z úrovně log. 0 </a:t>
                </a:r>
                <a:r>
                  <a:rPr lang="cs-CZ" sz="3100" dirty="0" smtClean="0">
                    <a:solidFill>
                      <a:schemeClr val="bg1">
                        <a:lumMod val="50000"/>
                        <a:lumOff val="50000"/>
                      </a:schemeClr>
                    </a:solidFill>
                  </a:rPr>
                  <a:t>(L – nízká úroveň) </a:t>
                </a:r>
                <a:r>
                  <a:rPr lang="cs-CZ" sz="3100" dirty="0" smtClean="0">
                    <a:solidFill>
                      <a:schemeClr val="bg1"/>
                    </a:solidFill>
                  </a:rPr>
                  <a:t>na log. 1 </a:t>
                </a:r>
                <a:r>
                  <a:rPr lang="cs-CZ" sz="3100" dirty="0" smtClean="0">
                    <a:solidFill>
                      <a:schemeClr val="bg1">
                        <a:lumMod val="50000"/>
                        <a:lumOff val="50000"/>
                      </a:schemeClr>
                    </a:solidFill>
                  </a:rPr>
                  <a:t>(H </a:t>
                </a:r>
                <a:r>
                  <a:rPr lang="cs-CZ" sz="3100" dirty="0">
                    <a:solidFill>
                      <a:schemeClr val="bg1">
                        <a:lumMod val="50000"/>
                        <a:lumOff val="50000"/>
                      </a:schemeClr>
                    </a:solidFill>
                  </a:rPr>
                  <a:t>– </a:t>
                </a:r>
                <a:r>
                  <a:rPr lang="cs-CZ" sz="3100" dirty="0" smtClean="0">
                    <a:solidFill>
                      <a:schemeClr val="bg1">
                        <a:lumMod val="50000"/>
                        <a:lumOff val="50000"/>
                      </a:schemeClr>
                    </a:solidFill>
                  </a:rPr>
                  <a:t>vysoká </a:t>
                </a:r>
                <a:r>
                  <a:rPr lang="cs-CZ" sz="3100" dirty="0">
                    <a:solidFill>
                      <a:schemeClr val="bg1">
                        <a:lumMod val="50000"/>
                        <a:lumOff val="50000"/>
                      </a:schemeClr>
                    </a:solidFill>
                  </a:rPr>
                  <a:t>úroveň</a:t>
                </a:r>
                <a:r>
                  <a:rPr lang="cs-CZ" sz="3100" dirty="0" smtClean="0">
                    <a:solidFill>
                      <a:schemeClr val="bg1">
                        <a:lumMod val="50000"/>
                        <a:lumOff val="50000"/>
                      </a:schemeClr>
                    </a:solidFill>
                  </a:rPr>
                  <a:t>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3100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3100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𝑡</m:t>
                        </m:r>
                      </m:e>
                      <m:sub>
                        <m:r>
                          <a:rPr lang="cs-CZ" sz="3100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𝑝</m:t>
                        </m:r>
                        <m:r>
                          <a:rPr lang="cs-CZ" sz="31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𝐿𝐻</m:t>
                        </m:r>
                      </m:sub>
                    </m:sSub>
                  </m:oMath>
                </a14:m>
                <a:r>
                  <a:rPr lang="cs-CZ" sz="3100" dirty="0" smtClean="0">
                    <a:solidFill>
                      <a:schemeClr val="bg1">
                        <a:lumMod val="50000"/>
                        <a:lumOff val="50000"/>
                      </a:schemeClr>
                    </a:solidFill>
                  </a:rPr>
                  <a:t> </a:t>
                </a:r>
                <a:r>
                  <a:rPr lang="cs-CZ" sz="3100" dirty="0" smtClean="0">
                    <a:solidFill>
                      <a:schemeClr val="bg1"/>
                    </a:solidFill>
                  </a:rPr>
                  <a:t>a naopak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3100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3100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𝑡</m:t>
                        </m:r>
                      </m:e>
                      <m:sub>
                        <m:r>
                          <a:rPr lang="cs-CZ" sz="3100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𝑝</m:t>
                        </m:r>
                        <m:r>
                          <a:rPr lang="cs-CZ" sz="31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𝐻𝐿</m:t>
                        </m:r>
                      </m:sub>
                    </m:sSub>
                  </m:oMath>
                </a14:m>
                <a:r>
                  <a:rPr lang="cs-CZ" sz="3100" dirty="0" smtClean="0">
                    <a:solidFill>
                      <a:schemeClr val="bg1"/>
                    </a:solidFill>
                  </a:rPr>
                  <a:t>.</a:t>
                </a:r>
              </a:p>
              <a:p>
                <a:pPr marL="0" indent="0">
                  <a:buNone/>
                  <a:defRPr/>
                </a:pPr>
                <a:endParaRPr lang="cs-CZ" sz="1600" dirty="0" smtClean="0">
                  <a:solidFill>
                    <a:schemeClr val="bg1"/>
                  </a:solidFill>
                </a:endParaRPr>
              </a:p>
              <a:p>
                <a:pPr marL="0" indent="0">
                  <a:buNone/>
                  <a:defRPr/>
                </a:pPr>
                <a:r>
                  <a:rPr lang="cs-CZ" sz="3100" dirty="0" smtClean="0">
                    <a:solidFill>
                      <a:schemeClr val="bg1"/>
                    </a:solidFill>
                  </a:rPr>
                  <a:t>Standardně: </a:t>
                </a:r>
              </a:p>
              <a:p>
                <a:pPr marL="0" indent="0">
                  <a:buNone/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100" i="1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100" i="1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𝑡</m:t>
                          </m:r>
                        </m:e>
                        <m:sub>
                          <m:r>
                            <a:rPr lang="cs-CZ" sz="3100" i="1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𝑝</m:t>
                          </m:r>
                          <m:r>
                            <a:rPr lang="cs-CZ" sz="31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𝐿𝐻</m:t>
                          </m:r>
                        </m:sub>
                      </m:sSub>
                      <m:r>
                        <a:rPr lang="cs-CZ" sz="3100" i="1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sz="3100" b="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22</m:t>
                      </m:r>
                      <m:r>
                        <a:rPr lang="cs-CZ" sz="3100" b="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𝑛𝑠</m:t>
                      </m:r>
                      <m:r>
                        <a:rPr lang="cs-CZ" sz="3100" b="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,</m:t>
                      </m:r>
                    </m:oMath>
                  </m:oMathPara>
                </a14:m>
                <a:endParaRPr lang="cs-CZ" sz="3100" b="0" i="1" dirty="0" smtClean="0">
                  <a:solidFill>
                    <a:schemeClr val="bg1"/>
                  </a:solidFill>
                  <a:latin typeface="Cambria Math"/>
                  <a:ea typeface="Cambria Math"/>
                </a:endParaRPr>
              </a:p>
              <a:p>
                <a:pPr marL="0" indent="0">
                  <a:buNone/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100" i="1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1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  </m:t>
                          </m:r>
                          <m:r>
                            <a:rPr lang="cs-CZ" sz="3100" i="1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𝑡</m:t>
                          </m:r>
                        </m:e>
                        <m:sub>
                          <m:r>
                            <a:rPr lang="cs-CZ" sz="3100" i="1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𝑝</m:t>
                          </m:r>
                          <m:r>
                            <a:rPr lang="cs-CZ" sz="31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𝐻𝐿</m:t>
                          </m:r>
                        </m:sub>
                      </m:sSub>
                      <m:r>
                        <a:rPr lang="cs-CZ" sz="3100" i="1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sz="3100" b="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15</m:t>
                      </m:r>
                      <m:r>
                        <a:rPr lang="cs-CZ" sz="3100" b="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𝑛𝑠</m:t>
                      </m:r>
                      <m:r>
                        <a:rPr lang="cs-CZ" sz="3100" b="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.</m:t>
                      </m:r>
                    </m:oMath>
                  </m:oMathPara>
                </a14:m>
                <a:endParaRPr lang="cs-CZ" sz="3100" dirty="0" smtClean="0">
                  <a:solidFill>
                    <a:schemeClr val="bg1"/>
                  </a:solidFill>
                </a:endParaRPr>
              </a:p>
              <a:p>
                <a:pPr marL="0" indent="0">
                  <a:buNone/>
                  <a:defRPr/>
                </a:pPr>
                <a:endParaRPr lang="cs-CZ" sz="3100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8950" y="1295400"/>
                <a:ext cx="4159250" cy="5029200"/>
              </a:xfrm>
              <a:blipFill rotWithShape="1">
                <a:blip r:embed="rId3"/>
                <a:stretch>
                  <a:fillRect l="-3514" t="-1455" r="-52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1295399"/>
            <a:ext cx="3810000" cy="34834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4724400" y="5257800"/>
                <a:ext cx="3962400" cy="15088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chemeClr val="bg1"/>
                    </a:solidFill>
                  </a:rPr>
                  <a:t>V praxi se doba zpoždění hradla udává takto:</a:t>
                </a:r>
              </a:p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i="1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𝑡</m:t>
                          </m:r>
                        </m:e>
                        <m:sub>
                          <m:r>
                            <a:rPr lang="cs-CZ" sz="2400" i="1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𝑝</m:t>
                          </m:r>
                        </m:sub>
                      </m:sSub>
                      <m:r>
                        <a:rPr lang="cs-CZ" sz="24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2400" i="1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400" i="1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𝑡</m:t>
                              </m:r>
                            </m:e>
                            <m:sub>
                              <m:r>
                                <a:rPr lang="cs-CZ" sz="2400" i="1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𝑝</m:t>
                              </m:r>
                              <m:r>
                                <a:rPr lang="cs-CZ" sz="2400" b="0" i="1" smtClean="0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𝐻𝐿</m:t>
                              </m:r>
                            </m:sub>
                          </m:sSub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+</m:t>
                          </m:r>
                          <m:sSub>
                            <m:sSubPr>
                              <m:ctrlPr>
                                <a:rPr lang="cs-CZ" sz="2400" i="1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400" i="1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𝑡</m:t>
                              </m:r>
                            </m:e>
                            <m:sub>
                              <m:r>
                                <a:rPr lang="cs-CZ" sz="2400" i="1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𝑝</m:t>
                              </m:r>
                              <m:r>
                                <a:rPr lang="cs-CZ" sz="2400" i="1">
                                  <a:solidFill>
                                    <a:schemeClr val="bg1"/>
                                  </a:solidFill>
                                  <a:latin typeface="Cambria Math"/>
                                </a:rPr>
                                <m:t>𝐿𝐻</m:t>
                              </m:r>
                            </m:sub>
                          </m:sSub>
                        </m:num>
                        <m:den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24400" y="5257800"/>
                <a:ext cx="3962400" cy="1508875"/>
              </a:xfrm>
              <a:prstGeom prst="rect">
                <a:avLst/>
              </a:prstGeom>
              <a:blipFill rotWithShape="1">
                <a:blip r:embed="rId5"/>
                <a:stretch>
                  <a:fillRect l="-2308" t="-32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4735867" y="4795421"/>
            <a:ext cx="3886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chemeClr val="bg1"/>
                </a:solidFill>
              </a:rPr>
              <a:t>Obrázek 2.: Doba </a:t>
            </a:r>
            <a:r>
              <a:rPr lang="cs-CZ" i="1" dirty="0">
                <a:solidFill>
                  <a:schemeClr val="bg1"/>
                </a:solidFill>
              </a:rPr>
              <a:t>z</a:t>
            </a:r>
            <a:r>
              <a:rPr lang="cs-CZ" i="1" dirty="0" smtClean="0">
                <a:solidFill>
                  <a:schemeClr val="bg1"/>
                </a:solidFill>
              </a:rPr>
              <a:t>poždění hradla</a:t>
            </a:r>
            <a:r>
              <a:rPr lang="cs-CZ" i="1" dirty="0" smtClean="0"/>
              <a:t>.</a:t>
            </a:r>
            <a:r>
              <a:rPr lang="en-US" i="1" dirty="0">
                <a:solidFill>
                  <a:schemeClr val="bg1"/>
                </a:solidFill>
              </a:rPr>
              <a:t> [</a:t>
            </a:r>
            <a:r>
              <a:rPr lang="cs-CZ" i="1" dirty="0">
                <a:solidFill>
                  <a:schemeClr val="bg1"/>
                </a:solidFill>
              </a:rPr>
              <a:t>1</a:t>
            </a:r>
            <a:r>
              <a:rPr lang="en-US" i="1" dirty="0">
                <a:solidFill>
                  <a:schemeClr val="bg1"/>
                </a:solidFill>
              </a:rPr>
              <a:t>]</a:t>
            </a:r>
            <a:r>
              <a:rPr lang="cs-CZ" i="1" dirty="0">
                <a:solidFill>
                  <a:schemeClr val="bg1"/>
                </a:solidFill>
              </a:rPr>
              <a:t> </a:t>
            </a:r>
            <a:r>
              <a:rPr lang="cs-CZ" dirty="0" smtClean="0"/>
              <a:t>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600" dirty="0">
                <a:solidFill>
                  <a:srgbClr val="00B050"/>
                </a:solidFill>
              </a:rPr>
              <a:t>Parametr – </a:t>
            </a:r>
            <a:r>
              <a:rPr lang="cs-CZ" sz="3600" dirty="0" smtClean="0">
                <a:solidFill>
                  <a:srgbClr val="00B050"/>
                </a:solidFill>
              </a:rPr>
              <a:t>vstupní odběr </a:t>
            </a:r>
            <a:r>
              <a:rPr lang="cs-CZ" sz="3600" dirty="0" err="1" smtClean="0">
                <a:solidFill>
                  <a:srgbClr val="00B050"/>
                </a:solidFill>
              </a:rPr>
              <a:t>Ivst</a:t>
            </a:r>
            <a:endParaRPr lang="cs-CZ" sz="3600" dirty="0" smtClean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Vstupní odběr je proud, který hradlo odebírá jedním vstupem.</a:t>
            </a:r>
          </a:p>
          <a:p>
            <a:pPr marL="0" indent="0"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50000"/>
                  </a:schemeClr>
                </a:solidFill>
              </a:rPr>
              <a:t>Pozn.: Proud může, ale i nemusí být stejný pro log. 1 a log 0. Závisí to na použité modifikaci TTL obvodu.</a:t>
            </a:r>
          </a:p>
          <a:p>
            <a:pPr marL="0" indent="0">
              <a:buNone/>
            </a:pPr>
            <a:endParaRPr lang="cs-CZ" dirty="0">
              <a:solidFill>
                <a:schemeClr val="tx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Další parametry…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>
                <a:solidFill>
                  <a:srgbClr val="00B050"/>
                </a:solidFill>
              </a:rPr>
              <a:t>Další parametry</a:t>
            </a:r>
            <a:endParaRPr lang="cs-CZ" sz="36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143000"/>
                <a:ext cx="8229600" cy="4830763"/>
              </a:xfrm>
            </p:spPr>
            <p:txBody>
              <a:bodyPr/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𝑈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𝐶𝐶</m:t>
                        </m:r>
                      </m:sub>
                    </m:sSub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</a:rPr>
                  <a:t> – interval napájecího napětí.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𝑈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𝐼𝐻</m:t>
                        </m:r>
                      </m:sub>
                    </m:sSub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</a:rPr>
                  <a:t> - minimální napětí logické jedničky na vstupu.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𝑈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𝐼𝐿</m:t>
                        </m:r>
                      </m:sub>
                    </m:sSub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</a:rPr>
                  <a:t> - maximální napětí logické nuly na vstupu.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𝑈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𝑂</m:t>
                        </m:r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𝐻</m:t>
                        </m:r>
                      </m:sub>
                    </m:sSub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</a:rPr>
                  <a:t> - minimální napětí logické jedničky na výstupu.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</a:rPr>
                          <m:t>𝑈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𝑂𝐿</m:t>
                        </m:r>
                      </m:sub>
                    </m:sSub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</a:rPr>
                  <a:t> - maximální napětí logické nuly na výstupu.</a:t>
                </a:r>
              </a:p>
              <a:p>
                <a:pPr marL="0" indent="0">
                  <a:buNone/>
                </a:pPr>
                <a:r>
                  <a:rPr lang="cs-CZ" sz="2800" dirty="0" err="1" smtClean="0">
                    <a:solidFill>
                      <a:schemeClr val="bg1"/>
                    </a:solidFill>
                  </a:rPr>
                  <a:t>Ci</a:t>
                </a:r>
                <a:r>
                  <a:rPr lang="cs-CZ" sz="2800" dirty="0" smtClean="0">
                    <a:solidFill>
                      <a:schemeClr val="bg1"/>
                    </a:solidFill>
                  </a:rPr>
                  <a:t> – vstupní kapacita jednoho vstupu</a:t>
                </a:r>
              </a:p>
              <a:p>
                <a:pPr marL="0" indent="0">
                  <a:buNone/>
                </a:pPr>
                <a:endParaRPr lang="cs-CZ" sz="2800" dirty="0" smtClean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143000"/>
                <a:ext cx="8229600" cy="4830763"/>
              </a:xfrm>
              <a:blipFill rotWithShape="1">
                <a:blip r:embed="rId2"/>
                <a:stretch>
                  <a:fillRect l="-1481" t="-11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4343400"/>
            <a:ext cx="5457825" cy="251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171104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chemeClr val="accent2"/>
                </a:solidFill>
              </a:rPr>
              <a:t>POUŽITÁ LITERATURA</a:t>
            </a: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971550" y="1720850"/>
            <a:ext cx="7200900" cy="31393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9pPr>
          </a:lstStyle>
          <a:p>
            <a:pPr marL="342900" indent="-342900">
              <a:buFont typeface="+mj-lt"/>
              <a:buAutoNum type="arabicPeriod"/>
              <a:defRPr/>
            </a:pPr>
            <a:r>
              <a:rPr lang="cs-CZ" dirty="0">
                <a:solidFill>
                  <a:schemeClr val="bg1"/>
                </a:solidFill>
              </a:rPr>
              <a:t>PALACKÝ, Petr. </a:t>
            </a:r>
            <a:r>
              <a:rPr lang="cs-CZ" i="1" dirty="0" smtClean="0">
                <a:solidFill>
                  <a:schemeClr val="bg1"/>
                </a:solidFill>
              </a:rPr>
              <a:t>Číslicová a mikroprocesorová technika</a:t>
            </a:r>
            <a:r>
              <a:rPr lang="cs-CZ" dirty="0" smtClean="0">
                <a:solidFill>
                  <a:schemeClr val="bg1"/>
                </a:solidFill>
              </a:rPr>
              <a:t>. </a:t>
            </a:r>
            <a:r>
              <a:rPr lang="cs-CZ" dirty="0">
                <a:solidFill>
                  <a:schemeClr val="bg1"/>
                </a:solidFill>
              </a:rPr>
              <a:t>Ostrava: Vysoká škola báňská - Technická univerzita, 2007. 1 CD-R. ISBN 978-80-248-1494-0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  <a:p>
            <a:pPr marL="342900" indent="-342900">
              <a:buFont typeface="+mj-lt"/>
              <a:buAutoNum type="arabicPeriod"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Font typeface="+mj-lt"/>
              <a:buAutoNum type="arabicPeriod"/>
              <a:defRPr/>
            </a:pPr>
            <a:r>
              <a:rPr lang="cs-CZ" dirty="0" smtClean="0">
                <a:solidFill>
                  <a:schemeClr val="bg1"/>
                </a:solidFill>
              </a:rPr>
              <a:t>DIVIŠ</a:t>
            </a:r>
            <a:r>
              <a:rPr lang="cs-CZ" dirty="0">
                <a:solidFill>
                  <a:schemeClr val="bg1"/>
                </a:solidFill>
              </a:rPr>
              <a:t>, Zdeněk, Zdeňka CHMELÍKOVÁ a Jaroslav ZDRÁLEK. </a:t>
            </a:r>
            <a:r>
              <a:rPr lang="cs-CZ" i="1" dirty="0">
                <a:solidFill>
                  <a:schemeClr val="bg1"/>
                </a:solidFill>
              </a:rPr>
              <a:t>Logické obvody</a:t>
            </a:r>
            <a:r>
              <a:rPr lang="cs-CZ" dirty="0">
                <a:solidFill>
                  <a:schemeClr val="bg1"/>
                </a:solidFill>
              </a:rPr>
              <a:t>. 1. vyd. Ostrava: VŠB - Technická univerzita, 2005, 152 s. ISBN </a:t>
            </a:r>
            <a:r>
              <a:rPr lang="cs-CZ" dirty="0" smtClean="0">
                <a:solidFill>
                  <a:schemeClr val="bg1"/>
                </a:solidFill>
              </a:rPr>
              <a:t>80-248-0829-</a:t>
            </a:r>
            <a:endParaRPr lang="cs-CZ" dirty="0">
              <a:solidFill>
                <a:schemeClr val="bg1"/>
              </a:solidFill>
            </a:endParaRPr>
          </a:p>
          <a:p>
            <a:pPr marL="342900" indent="-342900">
              <a:buFont typeface="+mj-lt"/>
              <a:buAutoNum type="arabicPeriod"/>
              <a:defRPr/>
            </a:pPr>
            <a:endParaRPr lang="cs-CZ" dirty="0">
              <a:solidFill>
                <a:schemeClr val="bg1"/>
              </a:solidFill>
            </a:endParaRPr>
          </a:p>
          <a:p>
            <a:pPr marL="342900" indent="-342900">
              <a:buFont typeface="+mj-lt"/>
              <a:buAutoNum type="arabicPeriod"/>
              <a:defRPr/>
            </a:pPr>
            <a:r>
              <a:rPr lang="cs-CZ" dirty="0">
                <a:solidFill>
                  <a:schemeClr val="bg1"/>
                </a:solidFill>
              </a:rPr>
              <a:t>MATOUŠEK, David. </a:t>
            </a:r>
            <a:r>
              <a:rPr lang="cs-CZ" i="1" dirty="0">
                <a:solidFill>
                  <a:schemeClr val="bg1"/>
                </a:solidFill>
              </a:rPr>
              <a:t>Číslicová technika: základy konstruktérské praxe</a:t>
            </a:r>
            <a:r>
              <a:rPr lang="cs-CZ" dirty="0">
                <a:solidFill>
                  <a:schemeClr val="bg1"/>
                </a:solidFill>
              </a:rPr>
              <a:t>. 1. vyd. Praha: BEN - technická literatura, 2001, 207 s. ISBN </a:t>
            </a:r>
            <a:r>
              <a:rPr lang="cs-CZ" dirty="0" smtClean="0">
                <a:solidFill>
                  <a:schemeClr val="bg1"/>
                </a:solidFill>
              </a:rPr>
              <a:t>80-730-0025-3</a:t>
            </a:r>
          </a:p>
          <a:p>
            <a:pPr marL="342900" indent="-342900">
              <a:buFont typeface="+mj-lt"/>
              <a:buAutoNum type="arabicPeriod"/>
              <a:defRPr/>
            </a:pP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Y_32_INOVACE_pszczolka_07_2_01_hexadecimalni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VY_32_INOVACE_pszczolka_07_2_01_hexadecimalni</Template>
  <TotalTime>1261</TotalTime>
  <Words>581</Words>
  <Application>Microsoft Office PowerPoint</Application>
  <PresentationFormat>Předvádění na obrazovce (4:3)</PresentationFormat>
  <Paragraphs>66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VY_32_INOVACE_pszczolka_07_2_01_hexadecimalni</vt:lpstr>
      <vt:lpstr>Logické funkce a obvody</vt:lpstr>
      <vt:lpstr>Anotace</vt:lpstr>
      <vt:lpstr>Základní parametry logických členů- úvod</vt:lpstr>
      <vt:lpstr>Parametr – logický zisk N</vt:lpstr>
      <vt:lpstr>Parametr – vstupní a výstupní napětí</vt:lpstr>
      <vt:lpstr>Parametr – šumová imunita</vt:lpstr>
      <vt:lpstr>Parametr – doba zpoždění hradla t_p</vt:lpstr>
      <vt:lpstr>Parametr – vstupní odběr Ivst</vt:lpstr>
      <vt:lpstr>Další parametry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Logické funkce a obvody</dc:title>
  <dc:creator>Ing. Tomáš Pszczółka</dc:creator>
  <cp:lastModifiedBy>Ing. Tomáš Pszczółka</cp:lastModifiedBy>
  <cp:revision>82</cp:revision>
  <dcterms:created xsi:type="dcterms:W3CDTF">2012-12-01T15:00:51Z</dcterms:created>
  <dcterms:modified xsi:type="dcterms:W3CDTF">2013-02-24T21:24:00Z</dcterms:modified>
</cp:coreProperties>
</file>