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3" r:id="rId7"/>
    <p:sldId id="262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08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VY_52_INOVACE_29 II Vylučovací soustava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Člověk a jeho svět - Přírodověda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A1FC76-845C-4381-8A57-6EEB3BBB9BD9}" type="presOf" srcId="{B651F6E3-6281-48DB-9319-2AEAFDAE7572}" destId="{619D679B-A015-4ECF-8348-D1034C574F40}" srcOrd="0" destOrd="0" presId="urn:microsoft.com/office/officeart/2005/8/layout/target3"/>
    <dgm:cxn modelId="{542F0E33-E272-4BBE-B964-E0F2C0DFF97A}" type="presOf" srcId="{D1B46980-6531-4606-95E6-44980827E919}" destId="{2BE915AB-18AA-4053-B92C-3BFC9ED204BB}" srcOrd="1" destOrd="0" presId="urn:microsoft.com/office/officeart/2005/8/layout/target3"/>
    <dgm:cxn modelId="{A12B6A96-97D5-475B-98B7-4E5D4EF5A5E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2FB726-1069-429B-BD50-8C784A86937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208C2E-5CCF-4EDC-942E-A149E2447F81}" type="presOf" srcId="{D8197B8C-B260-4A16-BDF4-0947B075E274}" destId="{5A5FFA88-C948-4069-8E93-59FA12366E83}" srcOrd="1" destOrd="0" presId="urn:microsoft.com/office/officeart/2005/8/layout/target3"/>
    <dgm:cxn modelId="{8289F3E4-A284-4D0C-8826-8F3660A438A4}" type="presOf" srcId="{B651F6E3-6281-48DB-9319-2AEAFDAE7572}" destId="{6BB5E863-4638-4E1D-BFDE-399D028AC4ED}" srcOrd="1" destOrd="0" presId="urn:microsoft.com/office/officeart/2005/8/layout/target3"/>
    <dgm:cxn modelId="{2E5E1217-5763-4DB8-A849-BF1D4499846E}" type="presOf" srcId="{D8197B8C-B260-4A16-BDF4-0947B075E274}" destId="{25B08C86-7E15-44DC-BE7F-FFB55DD49D12}" srcOrd="0" destOrd="0" presId="urn:microsoft.com/office/officeart/2005/8/layout/target3"/>
    <dgm:cxn modelId="{23F32BC3-9AFB-460F-AB02-52886F56B68F}" type="presOf" srcId="{4C35D32F-0EAB-4CD7-82EE-45574DC2A586}" destId="{890E4F0B-2866-4A3F-A3C7-2A14B1797930}" srcOrd="1" destOrd="0" presId="urn:microsoft.com/office/officeart/2005/8/layout/target3"/>
    <dgm:cxn modelId="{44A62E01-9EFA-4F68-B094-5363CA2A4E49}" type="presOf" srcId="{D1D4F407-5343-4D3F-B5B9-D407B03CAEB4}" destId="{D005CE8C-CC26-4C3E-AC11-E15060ECD759}" srcOrd="0" destOrd="0" presId="urn:microsoft.com/office/officeart/2005/8/layout/target3"/>
    <dgm:cxn modelId="{B665B3A6-BEBF-421D-A7EF-B92215A423FD}" type="presOf" srcId="{D1D4F407-5343-4D3F-B5B9-D407B03CAEB4}" destId="{AED2198E-93D5-4001-81B4-73124B309672}" srcOrd="1" destOrd="0" presId="urn:microsoft.com/office/officeart/2005/8/layout/target3"/>
    <dgm:cxn modelId="{3CCA13BC-D790-4BF7-BD41-4B4979204E1B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F68433F-756B-4499-B9BE-33B914648700}" type="presParOf" srcId="{333A1088-737F-45CB-B68E-254E46348037}" destId="{F5ABB229-8D3B-4694-996A-96F23CF14429}" srcOrd="0" destOrd="0" presId="urn:microsoft.com/office/officeart/2005/8/layout/target3"/>
    <dgm:cxn modelId="{41C39C02-CAC4-41ED-903D-CB13DE6249D8}" type="presParOf" srcId="{333A1088-737F-45CB-B68E-254E46348037}" destId="{F41139FD-01EE-4571-8B17-4FB00FC51163}" srcOrd="1" destOrd="0" presId="urn:microsoft.com/office/officeart/2005/8/layout/target3"/>
    <dgm:cxn modelId="{93E1A353-1300-4BDE-89C2-D8EF8C22142C}" type="presParOf" srcId="{333A1088-737F-45CB-B68E-254E46348037}" destId="{D005CE8C-CC26-4C3E-AC11-E15060ECD759}" srcOrd="2" destOrd="0" presId="urn:microsoft.com/office/officeart/2005/8/layout/target3"/>
    <dgm:cxn modelId="{0A3D46DF-43B0-40D7-9A39-A9050BC0ED14}" type="presParOf" srcId="{333A1088-737F-45CB-B68E-254E46348037}" destId="{2C702D82-9B77-49B7-9568-BB8EB47C3372}" srcOrd="3" destOrd="0" presId="urn:microsoft.com/office/officeart/2005/8/layout/target3"/>
    <dgm:cxn modelId="{98FE9879-22F7-4114-A756-03044B0D7A13}" type="presParOf" srcId="{333A1088-737F-45CB-B68E-254E46348037}" destId="{A52A0455-90FF-4808-ABD0-F02540D31D5A}" srcOrd="4" destOrd="0" presId="urn:microsoft.com/office/officeart/2005/8/layout/target3"/>
    <dgm:cxn modelId="{582B38EC-A510-42E0-A56F-5836747B9833}" type="presParOf" srcId="{333A1088-737F-45CB-B68E-254E46348037}" destId="{6140AFEC-043D-4C43-A2F9-D0F5331DF3A3}" srcOrd="5" destOrd="0" presId="urn:microsoft.com/office/officeart/2005/8/layout/target3"/>
    <dgm:cxn modelId="{0E907886-F663-42B5-9B52-B171B3129874}" type="presParOf" srcId="{333A1088-737F-45CB-B68E-254E46348037}" destId="{9358AC05-5D7D-4327-9F80-1AD486AEA664}" srcOrd="6" destOrd="0" presId="urn:microsoft.com/office/officeart/2005/8/layout/target3"/>
    <dgm:cxn modelId="{B5EA8D4D-962E-4306-BB8B-4718B66EEB9A}" type="presParOf" srcId="{333A1088-737F-45CB-B68E-254E46348037}" destId="{313FC574-E1CD-4FB4-B054-0B805CE0447D}" srcOrd="7" destOrd="0" presId="urn:microsoft.com/office/officeart/2005/8/layout/target3"/>
    <dgm:cxn modelId="{2B31F67B-C9CF-4029-A841-D7A9D4E256E5}" type="presParOf" srcId="{333A1088-737F-45CB-B68E-254E46348037}" destId="{619D679B-A015-4ECF-8348-D1034C574F40}" srcOrd="8" destOrd="0" presId="urn:microsoft.com/office/officeart/2005/8/layout/target3"/>
    <dgm:cxn modelId="{0DFFD354-94AD-4014-9E67-5E2B7854BD6F}" type="presParOf" srcId="{333A1088-737F-45CB-B68E-254E46348037}" destId="{322283A8-4A27-4CDA-BAE3-F381106A9174}" srcOrd="9" destOrd="0" presId="urn:microsoft.com/office/officeart/2005/8/layout/target3"/>
    <dgm:cxn modelId="{2688BAAC-2440-476E-BC34-237FB2C9A0EA}" type="presParOf" srcId="{333A1088-737F-45CB-B68E-254E46348037}" destId="{FFC9F71D-1B4F-4AD9-A4A6-86ADEFC8AF5C}" srcOrd="10" destOrd="0" presId="urn:microsoft.com/office/officeart/2005/8/layout/target3"/>
    <dgm:cxn modelId="{B1408DC0-374E-4B2E-B273-6F053CCA02EE}" type="presParOf" srcId="{333A1088-737F-45CB-B68E-254E46348037}" destId="{25B08C86-7E15-44DC-BE7F-FFB55DD49D12}" srcOrd="11" destOrd="0" presId="urn:microsoft.com/office/officeart/2005/8/layout/target3"/>
    <dgm:cxn modelId="{A91B3D0D-66C2-4D83-B33C-0745D551A535}" type="presParOf" srcId="{333A1088-737F-45CB-B68E-254E46348037}" destId="{76644BE8-9D7C-4C09-B250-3D10AF48CBB7}" srcOrd="12" destOrd="0" presId="urn:microsoft.com/office/officeart/2005/8/layout/target3"/>
    <dgm:cxn modelId="{82C56C0D-FD2C-450A-8FF0-824145C34C16}" type="presParOf" srcId="{333A1088-737F-45CB-B68E-254E46348037}" destId="{EE85B701-7295-41C0-BA7A-34D3756A2AE6}" srcOrd="13" destOrd="0" presId="urn:microsoft.com/office/officeart/2005/8/layout/target3"/>
    <dgm:cxn modelId="{E19F4C4F-16BE-4D89-BB3E-58B912369CD0}" type="presParOf" srcId="{333A1088-737F-45CB-B68E-254E46348037}" destId="{8BEBB6EC-1DAA-4CAC-8A25-BC0FCBD5DBD5}" srcOrd="14" destOrd="0" presId="urn:microsoft.com/office/officeart/2005/8/layout/target3"/>
    <dgm:cxn modelId="{33ACF565-104D-4AD5-A71A-C491B4FE1C52}" type="presParOf" srcId="{333A1088-737F-45CB-B68E-254E46348037}" destId="{AED2198E-93D5-4001-81B4-73124B309672}" srcOrd="15" destOrd="0" presId="urn:microsoft.com/office/officeart/2005/8/layout/target3"/>
    <dgm:cxn modelId="{74B8BDE6-41DA-4DDC-9D41-09020E6C4712}" type="presParOf" srcId="{333A1088-737F-45CB-B68E-254E46348037}" destId="{2BE915AB-18AA-4053-B92C-3BFC9ED204BB}" srcOrd="16" destOrd="0" presId="urn:microsoft.com/office/officeart/2005/8/layout/target3"/>
    <dgm:cxn modelId="{07B1E848-AAD8-4F81-8C7C-1D3B529AFC20}" type="presParOf" srcId="{333A1088-737F-45CB-B68E-254E46348037}" destId="{6BB5E863-4638-4E1D-BFDE-399D028AC4ED}" srcOrd="17" destOrd="0" presId="urn:microsoft.com/office/officeart/2005/8/layout/target3"/>
    <dgm:cxn modelId="{0692D556-DEA3-4702-BA10-480F3F485E8C}" type="presParOf" srcId="{333A1088-737F-45CB-B68E-254E46348037}" destId="{5A5FFA88-C948-4069-8E93-59FA12366E83}" srcOrd="18" destOrd="0" presId="urn:microsoft.com/office/officeart/2005/8/layout/target3"/>
    <dgm:cxn modelId="{B16A2377-DCA2-46CB-B1BA-C55EEF2FB2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Helena Špinarová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VY_52_INOVACE_29 II Vylučovací soustava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Člověk a jeho svět - Přírodověda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1A5318-78A1-4007-A6FB-E047787175A0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8D408A-1F39-41AE-86C9-E900EA1765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rázek snímku 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97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8D408A-1F39-41AE-86C9-E900EA1765A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800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2CA6D0-75C8-41A4-B526-C3B0D6D174F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83D2D3-7DF9-4AC4-97AB-DA46D6A6D9D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vyuka.zsjarose.cz/data/swic/lessons/800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ylu%C4%8Dovac%C3%AD_soustava" TargetMode="External"/><Relationship Id="rId5" Type="http://schemas.openxmlformats.org/officeDocument/2006/relationships/hyperlink" Target="http://www.stefajir.cz/files/M%C4%9Bch%C3%BD%C5%99.jpg" TargetMode="External"/><Relationship Id="rId4" Type="http://schemas.openxmlformats.org/officeDocument/2006/relationships/hyperlink" Target="http://media.novinky.cz/794/67945-top_foto1-wawd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4122467"/>
              </p:ext>
            </p:extLst>
          </p:nvPr>
        </p:nvGraphicFramePr>
        <p:xfrm>
          <a:off x="539552" y="177281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05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23728" y="764704"/>
            <a:ext cx="5184576" cy="576064"/>
          </a:xfrm>
        </p:spPr>
        <p:txBody>
          <a:bodyPr>
            <a:noAutofit/>
          </a:bodyPr>
          <a:lstStyle/>
          <a:p>
            <a:r>
              <a:rPr lang="cs-CZ" sz="3600" dirty="0" smtClean="0"/>
              <a:t>VYLUČOVACÍ SOUSTAVA</a:t>
            </a:r>
            <a:endParaRPr lang="cs-CZ" sz="3600" dirty="0"/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323528" y="1700808"/>
            <a:ext cx="6696744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Tx/>
              <a:buChar char="-"/>
            </a:pPr>
            <a:r>
              <a:rPr lang="cs-CZ" sz="2800" dirty="0" smtClean="0"/>
              <a:t>zajišťuje vylučování odpadních látek z těla</a:t>
            </a:r>
          </a:p>
        </p:txBody>
      </p:sp>
      <p:pic>
        <p:nvPicPr>
          <p:cNvPr id="1026" name="Picture 2" descr="C:\Users\Heli\AppData\Local\Microsoft\Windows\Temporary Internet Files\Content.IE5\Q5TDDGT0\MC900215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00808"/>
            <a:ext cx="1306717" cy="124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2"/>
          <p:cNvSpPr txBox="1">
            <a:spLocks/>
          </p:cNvSpPr>
          <p:nvPr/>
        </p:nvSpPr>
        <p:spPr>
          <a:xfrm>
            <a:off x="438106" y="3821373"/>
            <a:ext cx="1137204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Tvoří ji:</a:t>
            </a:r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1649310" y="3821373"/>
            <a:ext cx="1500367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- ledviny</a:t>
            </a:r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1647466" y="4397437"/>
            <a:ext cx="1693084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- močovody</a:t>
            </a:r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323528" y="2552632"/>
            <a:ext cx="6696744" cy="792089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Tx/>
              <a:buChar char="-"/>
            </a:pPr>
            <a:r>
              <a:rPr lang="cs-CZ" sz="2800" dirty="0" smtClean="0"/>
              <a:t>u člověka vylučovací soustava zpracovává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vodu a vylučuje škodliviny ve formě moči</a:t>
            </a:r>
          </a:p>
        </p:txBody>
      </p:sp>
      <p:sp>
        <p:nvSpPr>
          <p:cNvPr id="10" name="Nadpis 2"/>
          <p:cNvSpPr txBox="1">
            <a:spLocks/>
          </p:cNvSpPr>
          <p:nvPr/>
        </p:nvSpPr>
        <p:spPr>
          <a:xfrm>
            <a:off x="1649310" y="4973501"/>
            <a:ext cx="4146826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- močový měchýř</a:t>
            </a: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649310" y="5549565"/>
            <a:ext cx="4146826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- močová trubice</a:t>
            </a:r>
          </a:p>
        </p:txBody>
      </p:sp>
    </p:spTree>
    <p:extLst>
      <p:ext uri="{BB962C8B-B14F-4D97-AF65-F5344CB8AC3E}">
        <p14:creationId xmlns:p14="http://schemas.microsoft.com/office/powerpoint/2010/main" val="4232581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755576" y="764704"/>
            <a:ext cx="820891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smtClean="0"/>
              <a:t>Pokuste se popsat jednotlivé části vylučovací soustavy: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284" y="1412760"/>
            <a:ext cx="4205280" cy="525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12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284" y="1412760"/>
            <a:ext cx="4205280" cy="525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2"/>
          <p:cNvSpPr txBox="1">
            <a:spLocks/>
          </p:cNvSpPr>
          <p:nvPr/>
        </p:nvSpPr>
        <p:spPr>
          <a:xfrm>
            <a:off x="755576" y="764704"/>
            <a:ext cx="820891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smtClean="0"/>
              <a:t>Řešení:</a:t>
            </a:r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6012160" y="3356992"/>
            <a:ext cx="1500367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Ledviny</a:t>
            </a:r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1187624" y="4113956"/>
            <a:ext cx="1693084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/>
              <a:t>M</a:t>
            </a:r>
            <a:r>
              <a:rPr lang="cs-CZ" sz="2800" dirty="0" smtClean="0"/>
              <a:t>očovody</a:t>
            </a:r>
          </a:p>
        </p:txBody>
      </p:sp>
      <p:sp>
        <p:nvSpPr>
          <p:cNvPr id="10" name="Nadpis 2"/>
          <p:cNvSpPr txBox="1">
            <a:spLocks/>
          </p:cNvSpPr>
          <p:nvPr/>
        </p:nvSpPr>
        <p:spPr>
          <a:xfrm>
            <a:off x="341006" y="4995102"/>
            <a:ext cx="253970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/>
              <a:t>M</a:t>
            </a:r>
            <a:r>
              <a:rPr lang="cs-CZ" sz="2800" dirty="0" smtClean="0"/>
              <a:t>očový měchýř</a:t>
            </a: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6156176" y="5549565"/>
            <a:ext cx="2520280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 Močová trubice</a:t>
            </a:r>
          </a:p>
        </p:txBody>
      </p:sp>
    </p:spTree>
    <p:extLst>
      <p:ext uri="{BB962C8B-B14F-4D97-AF65-F5344CB8AC3E}">
        <p14:creationId xmlns:p14="http://schemas.microsoft.com/office/powerpoint/2010/main" val="189480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755576" y="764704"/>
            <a:ext cx="820891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smtClean="0"/>
              <a:t>Zkus uspořádat „cestu“ moči v lidském těle:</a:t>
            </a:r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476641" y="2276872"/>
            <a:ext cx="8064896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u="sng" dirty="0" smtClean="0"/>
              <a:t>Močovody</a:t>
            </a:r>
            <a:r>
              <a:rPr lang="cs-CZ" sz="2800" dirty="0" smtClean="0"/>
              <a:t>: - odvedou moč do močového měchýře</a:t>
            </a:r>
            <a:endParaRPr lang="cs-CZ" sz="2800" u="sng" dirty="0" smtClean="0"/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476641" y="5055937"/>
            <a:ext cx="820891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u="sng" dirty="0" smtClean="0"/>
              <a:t>Ledviny</a:t>
            </a:r>
            <a:r>
              <a:rPr lang="cs-CZ" sz="2800" dirty="0" smtClean="0"/>
              <a:t>: - sběr přebytečné tekutiny z krve a tvorba moči</a:t>
            </a:r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470458" y="3678429"/>
            <a:ext cx="8064896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u="sng" dirty="0" smtClean="0"/>
              <a:t>Močová trubice</a:t>
            </a:r>
            <a:r>
              <a:rPr lang="cs-CZ" sz="2800" dirty="0" smtClean="0"/>
              <a:t>: - moč po určité době vyjde z těla ven</a:t>
            </a:r>
            <a:endParaRPr lang="cs-CZ" sz="2800" u="sng" dirty="0" smtClean="0"/>
          </a:p>
        </p:txBody>
      </p:sp>
      <p:pic>
        <p:nvPicPr>
          <p:cNvPr id="3076" name="Picture 4" descr="C:\Users\Heli\AppData\Local\Microsoft\Windows\Temporary Internet Files\Content.IE5\WYR77MSW\MP900444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64704"/>
            <a:ext cx="1717475" cy="132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02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755576" y="764704"/>
            <a:ext cx="820891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smtClean="0"/>
              <a:t>Řešení:</a:t>
            </a:r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476641" y="3645024"/>
            <a:ext cx="8064896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u="sng" dirty="0" smtClean="0"/>
              <a:t>Močovody</a:t>
            </a:r>
            <a:r>
              <a:rPr lang="cs-CZ" sz="2800" dirty="0" smtClean="0"/>
              <a:t>: - odvedou moč do močového měchýře</a:t>
            </a:r>
            <a:endParaRPr lang="cs-CZ" sz="2800" u="sng" dirty="0" smtClean="0"/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476641" y="2276872"/>
            <a:ext cx="820891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u="sng" dirty="0" smtClean="0"/>
              <a:t>Ledviny</a:t>
            </a:r>
            <a:r>
              <a:rPr lang="cs-CZ" sz="2800" dirty="0" smtClean="0"/>
              <a:t>: - sběr přebytečné tekutiny z krve a tvorba moči</a:t>
            </a:r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470458" y="5127313"/>
            <a:ext cx="8064896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u="sng" dirty="0" smtClean="0"/>
              <a:t>Močová trubice</a:t>
            </a:r>
            <a:r>
              <a:rPr lang="cs-CZ" sz="2800" dirty="0" smtClean="0"/>
              <a:t>: - moč po určité době vyjde z těla ven</a:t>
            </a:r>
            <a:endParaRPr lang="cs-CZ" sz="2800" u="sng" dirty="0" smtClean="0"/>
          </a:p>
        </p:txBody>
      </p:sp>
      <p:pic>
        <p:nvPicPr>
          <p:cNvPr id="3076" name="Picture 4" descr="C:\Users\Heli\AppData\Local\Microsoft\Windows\Temporary Internet Files\Content.IE5\WYR77MSW\MP900444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64704"/>
            <a:ext cx="1717475" cy="132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>
            <a:stCxn id="8" idx="2"/>
          </p:cNvCxnSpPr>
          <p:nvPr/>
        </p:nvCxnSpPr>
        <p:spPr>
          <a:xfrm>
            <a:off x="4581097" y="2852936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581097" y="4335225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54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2123728" y="527012"/>
            <a:ext cx="2736304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smtClean="0"/>
              <a:t>Doplň křížovku:</a:t>
            </a:r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323528" y="1103076"/>
            <a:ext cx="4173550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Co zajišťuje vylučovací soustava?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0730631"/>
              </p:ext>
            </p:extLst>
          </p:nvPr>
        </p:nvGraphicFramePr>
        <p:xfrm>
          <a:off x="2843808" y="1359562"/>
          <a:ext cx="6144345" cy="35441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</a:tblGrid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2" name="Nadpis 2"/>
          <p:cNvSpPr txBox="1">
            <a:spLocks/>
          </p:cNvSpPr>
          <p:nvPr/>
        </p:nvSpPr>
        <p:spPr>
          <a:xfrm>
            <a:off x="179512" y="1628800"/>
            <a:ext cx="4317566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Moč zdravého člověka neobsahuje</a:t>
            </a:r>
          </a:p>
        </p:txBody>
      </p:sp>
      <p:sp>
        <p:nvSpPr>
          <p:cNvPr id="13" name="Nadpis 2"/>
          <p:cNvSpPr txBox="1">
            <a:spLocks/>
          </p:cNvSpPr>
          <p:nvPr/>
        </p:nvSpPr>
        <p:spPr>
          <a:xfrm>
            <a:off x="1292182" y="2391751"/>
            <a:ext cx="3597486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Jaké látky vylučujeme z těla?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2410303" y="2857501"/>
            <a:ext cx="2552908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Kolik máme ledvin?</a:t>
            </a:r>
          </a:p>
        </p:txBody>
      </p:sp>
      <p:sp>
        <p:nvSpPr>
          <p:cNvPr id="15" name="Nadpis 2"/>
          <p:cNvSpPr txBox="1">
            <a:spLocks/>
          </p:cNvSpPr>
          <p:nvPr/>
        </p:nvSpPr>
        <p:spPr>
          <a:xfrm>
            <a:off x="179512" y="3369941"/>
            <a:ext cx="3600400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Moč odchází ven močovou…</a:t>
            </a:r>
          </a:p>
        </p:txBody>
      </p:sp>
      <p:sp>
        <p:nvSpPr>
          <p:cNvPr id="16" name="Nadpis 2"/>
          <p:cNvSpPr txBox="1">
            <a:spLocks/>
          </p:cNvSpPr>
          <p:nvPr/>
        </p:nvSpPr>
        <p:spPr>
          <a:xfrm>
            <a:off x="102951" y="3909677"/>
            <a:ext cx="3203848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Měli bychom vypít 2-3 l...</a:t>
            </a:r>
          </a:p>
        </p:txBody>
      </p:sp>
      <p:sp>
        <p:nvSpPr>
          <p:cNvPr id="17" name="Nadpis 2"/>
          <p:cNvSpPr txBox="1">
            <a:spLocks/>
          </p:cNvSpPr>
          <p:nvPr/>
        </p:nvSpPr>
        <p:spPr>
          <a:xfrm>
            <a:off x="6228184" y="3950621"/>
            <a:ext cx="1008112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denně.</a:t>
            </a:r>
          </a:p>
        </p:txBody>
      </p:sp>
      <p:sp>
        <p:nvSpPr>
          <p:cNvPr id="18" name="Nadpis 2"/>
          <p:cNvSpPr txBox="1">
            <a:spLocks/>
          </p:cNvSpPr>
          <p:nvPr/>
        </p:nvSpPr>
        <p:spPr>
          <a:xfrm>
            <a:off x="263188" y="5085184"/>
            <a:ext cx="4596844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Odvádí moč do močového měchýře.</a:t>
            </a:r>
          </a:p>
        </p:txBody>
      </p:sp>
      <p:cxnSp>
        <p:nvCxnSpPr>
          <p:cNvPr id="20" name="Zakřivená spojnice 19"/>
          <p:cNvCxnSpPr/>
          <p:nvPr/>
        </p:nvCxnSpPr>
        <p:spPr>
          <a:xfrm rot="5400000" flipH="1" flipV="1">
            <a:off x="2393758" y="4707142"/>
            <a:ext cx="432048" cy="324036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Nadpis 2"/>
          <p:cNvSpPr txBox="1">
            <a:spLocks/>
          </p:cNvSpPr>
          <p:nvPr/>
        </p:nvSpPr>
        <p:spPr>
          <a:xfrm>
            <a:off x="1115616" y="6021288"/>
            <a:ext cx="7344816" cy="36004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Hlavním vylučovacím ústrojím člověka jsou…</a:t>
            </a:r>
          </a:p>
        </p:txBody>
      </p:sp>
    </p:spTree>
    <p:extLst>
      <p:ext uri="{BB962C8B-B14F-4D97-AF65-F5344CB8AC3E}">
        <p14:creationId xmlns:p14="http://schemas.microsoft.com/office/powerpoint/2010/main" val="92595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2123728" y="527012"/>
            <a:ext cx="2736304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smtClean="0"/>
              <a:t>Řešení:</a:t>
            </a:r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323528" y="1103076"/>
            <a:ext cx="4173550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Co zajišťuje vylučovací soustava?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7317191"/>
              </p:ext>
            </p:extLst>
          </p:nvPr>
        </p:nvGraphicFramePr>
        <p:xfrm>
          <a:off x="2843808" y="1359562"/>
          <a:ext cx="6144345" cy="35441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  <a:gridCol w="409623"/>
              </a:tblGrid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631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2" name="Nadpis 2"/>
          <p:cNvSpPr txBox="1">
            <a:spLocks/>
          </p:cNvSpPr>
          <p:nvPr/>
        </p:nvSpPr>
        <p:spPr>
          <a:xfrm>
            <a:off x="179512" y="1628800"/>
            <a:ext cx="4317566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Moč zdravého člověka neobsahuje</a:t>
            </a:r>
          </a:p>
        </p:txBody>
      </p:sp>
      <p:sp>
        <p:nvSpPr>
          <p:cNvPr id="13" name="Nadpis 2"/>
          <p:cNvSpPr txBox="1">
            <a:spLocks/>
          </p:cNvSpPr>
          <p:nvPr/>
        </p:nvSpPr>
        <p:spPr>
          <a:xfrm>
            <a:off x="1292182" y="2391751"/>
            <a:ext cx="3597486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Jaké látky vylučujeme z těla?</a:t>
            </a:r>
          </a:p>
        </p:txBody>
      </p:sp>
      <p:sp>
        <p:nvSpPr>
          <p:cNvPr id="14" name="Nadpis 2"/>
          <p:cNvSpPr txBox="1">
            <a:spLocks/>
          </p:cNvSpPr>
          <p:nvPr/>
        </p:nvSpPr>
        <p:spPr>
          <a:xfrm>
            <a:off x="2410303" y="2857501"/>
            <a:ext cx="2552908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Kolik máme ledvin?</a:t>
            </a:r>
          </a:p>
        </p:txBody>
      </p:sp>
      <p:sp>
        <p:nvSpPr>
          <p:cNvPr id="15" name="Nadpis 2"/>
          <p:cNvSpPr txBox="1">
            <a:spLocks/>
          </p:cNvSpPr>
          <p:nvPr/>
        </p:nvSpPr>
        <p:spPr>
          <a:xfrm>
            <a:off x="179512" y="3369941"/>
            <a:ext cx="3600400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Moč odchází ven močovou…</a:t>
            </a:r>
          </a:p>
        </p:txBody>
      </p:sp>
      <p:sp>
        <p:nvSpPr>
          <p:cNvPr id="16" name="Nadpis 2"/>
          <p:cNvSpPr txBox="1">
            <a:spLocks/>
          </p:cNvSpPr>
          <p:nvPr/>
        </p:nvSpPr>
        <p:spPr>
          <a:xfrm>
            <a:off x="102951" y="3909677"/>
            <a:ext cx="3203848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Měli bychom vypít 2-3 l...</a:t>
            </a:r>
          </a:p>
        </p:txBody>
      </p:sp>
      <p:sp>
        <p:nvSpPr>
          <p:cNvPr id="17" name="Nadpis 2"/>
          <p:cNvSpPr txBox="1">
            <a:spLocks/>
          </p:cNvSpPr>
          <p:nvPr/>
        </p:nvSpPr>
        <p:spPr>
          <a:xfrm>
            <a:off x="6228184" y="3950621"/>
            <a:ext cx="1008112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denně.</a:t>
            </a:r>
          </a:p>
        </p:txBody>
      </p:sp>
      <p:sp>
        <p:nvSpPr>
          <p:cNvPr id="18" name="Nadpis 2"/>
          <p:cNvSpPr txBox="1">
            <a:spLocks/>
          </p:cNvSpPr>
          <p:nvPr/>
        </p:nvSpPr>
        <p:spPr>
          <a:xfrm>
            <a:off x="263188" y="5085184"/>
            <a:ext cx="4596844" cy="360040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Odvádí moč do močového měchýře.</a:t>
            </a:r>
          </a:p>
        </p:txBody>
      </p:sp>
      <p:cxnSp>
        <p:nvCxnSpPr>
          <p:cNvPr id="20" name="Zakřivená spojnice 19"/>
          <p:cNvCxnSpPr/>
          <p:nvPr/>
        </p:nvCxnSpPr>
        <p:spPr>
          <a:xfrm rot="5400000" flipH="1" flipV="1">
            <a:off x="2393758" y="4707142"/>
            <a:ext cx="432048" cy="324036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2"/>
          <p:cNvSpPr txBox="1">
            <a:spLocks/>
          </p:cNvSpPr>
          <p:nvPr/>
        </p:nvSpPr>
        <p:spPr>
          <a:xfrm>
            <a:off x="1115616" y="6021288"/>
            <a:ext cx="6480720" cy="36004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Hlavním vylučovacím ústrojím člověka jsou LEDVINY.</a:t>
            </a:r>
          </a:p>
        </p:txBody>
      </p:sp>
    </p:spTree>
    <p:extLst>
      <p:ext uri="{BB962C8B-B14F-4D97-AF65-F5344CB8AC3E}">
        <p14:creationId xmlns:p14="http://schemas.microsoft.com/office/powerpoint/2010/main" val="281229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755576" y="764704"/>
            <a:ext cx="820891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smtClean="0"/>
              <a:t>Zajímavosti o některých orgánech vylučovací soustavy:</a:t>
            </a:r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1163313" y="2420888"/>
            <a:ext cx="5895559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- regulují objem vody a obsah soli v těle</a:t>
            </a:r>
            <a:endParaRPr lang="cs-CZ" sz="2800" u="sng" dirty="0" smtClean="0"/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476641" y="1700808"/>
            <a:ext cx="1359055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u="sng" dirty="0" smtClean="0"/>
              <a:t>Ledviny</a:t>
            </a:r>
            <a:r>
              <a:rPr lang="cs-CZ" sz="2800" dirty="0" smtClean="0"/>
              <a:t>:</a:t>
            </a:r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460529" y="3861048"/>
            <a:ext cx="2589374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u="sng" dirty="0" smtClean="0"/>
              <a:t>Močový měchýř</a:t>
            </a:r>
            <a:r>
              <a:rPr lang="cs-CZ" sz="2800" dirty="0" smtClean="0"/>
              <a:t>:</a:t>
            </a:r>
            <a:endParaRPr lang="cs-CZ" sz="2800" u="sng" dirty="0" smtClean="0"/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1156168" y="2996952"/>
            <a:ext cx="7736312" cy="576064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- při jejich selhání dojde během několika dnů ke smrti</a:t>
            </a:r>
            <a:endParaRPr lang="cs-CZ" sz="2800" u="sng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40769"/>
            <a:ext cx="2140640" cy="1205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2"/>
          <p:cNvSpPr txBox="1">
            <a:spLocks/>
          </p:cNvSpPr>
          <p:nvPr/>
        </p:nvSpPr>
        <p:spPr>
          <a:xfrm>
            <a:off x="899592" y="4549313"/>
            <a:ext cx="7088240" cy="75189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marL="457200" indent="-457200">
              <a:buFontTx/>
              <a:buChar char="-"/>
            </a:pPr>
            <a:r>
              <a:rPr lang="cs-CZ" sz="2800" dirty="0" smtClean="0"/>
              <a:t>má objem až 800 ml, při naplnění do 300 ml pociťujeme potřebu močit</a:t>
            </a:r>
            <a:endParaRPr lang="cs-CZ" sz="2800" u="sng" dirty="0" smtClean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167" y="4933352"/>
            <a:ext cx="2147997" cy="1531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2430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Obrázky použity z: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vyuka.zsjarose.cz/data/swic/lessons/800.jpg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media.novinky.cz/794/67945-top_foto1-wawdx.jpg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www.stefajir.cz/files/M%C4%9Bch%C3%BD%C5%99.jpg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Zdroj informací: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cs.wikipedia.org/wiki/Vylu%C4%8Dovac%C3%AD_soustava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Horká, H. Přírodověda – Člověk a jeho svět, učebnice pro 5.ročník ZŠ. Brno: Nová škola, 2011. 89 s. ISBN 978-80-7289-301-0.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08458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99</TotalTime>
  <Words>396</Words>
  <Application>Microsoft Office PowerPoint</Application>
  <PresentationFormat>Předvádění na obrazovce (4:3)</PresentationFormat>
  <Paragraphs>111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VYLUČOVACÍ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Vylučovací soustava</dc:title>
  <dc:creator>Heli</dc:creator>
  <cp:lastModifiedBy>pc</cp:lastModifiedBy>
  <cp:revision>9</cp:revision>
  <dcterms:created xsi:type="dcterms:W3CDTF">2012-01-15T19:36:28Z</dcterms:created>
  <dcterms:modified xsi:type="dcterms:W3CDTF">2012-01-23T14:26:07Z</dcterms:modified>
</cp:coreProperties>
</file>