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906" autoAdjust="0"/>
    <p:restoredTop sz="9466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20100B2-E806-47AA-86E4-EB211BBE5B21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5BD5E51-030C-4C5B-9EA0-9DD88AA59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839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3A7BB3-326D-4B2E-BFEA-C46C071FC05E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8BC4695-F7A1-48C6-A181-4A832F445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889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02B9D4-F20A-4DB1-B6AC-AC50EB93864F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498670-5AFC-4B8F-B362-BFA914AF9B1C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8BC4695-F7A1-48C6-A181-4A832F445FC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74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36B25-12E6-43A1-8500-68C06912BBA9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2AA76-F961-4FDB-AE67-D43BA75D4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1176F-982F-411C-9D53-6280D47C57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1DF4C-2FF2-4E2F-8D35-4172B5ED4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BEB36-2593-433C-9C41-2C41AAB08526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E617E-5566-4AB0-A324-EB48ED9B9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8ABA8-9329-4580-88BD-5ECB7BD2468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BC79C-3949-4553-A489-5797FB3EA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653AC-1716-455B-B220-39CAF70B943E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DFE66-47B0-40BF-85F2-5A8287181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CA0A-8A88-4ED6-9A6E-431782554AF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73DED-8543-4D16-8B45-56BF24BD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0D618-498C-40CB-BF9A-1B4319037F57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3ABAD-358F-4790-87EF-420DD576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DAB09-62AA-438B-919B-789E2A39157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D7083-6287-4D2F-8A84-9E7751861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ADCA9-89A0-4B61-A9CC-023B5D3F711F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78398-B6E0-445C-8D58-5E8370866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DDE59-E0DF-46AD-A0C1-BF90EAD723A1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2B8EF-AB6C-480D-96CC-639882519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A5E2C-D758-4C2C-873B-8935DFAF0227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07299-208E-4B21-96ED-17BA97430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3DB325-D05A-448F-AC36-1D1993185DAF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287187-2196-43E5-9E7A-949ED262C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>
                <a:solidFill>
                  <a:schemeClr val="tx1"/>
                </a:solidFill>
              </a:rPr>
              <a:t>VY_32_INOVACE_pszczolka_07-3-18-TTL_IO_vlastnosti</a:t>
            </a: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/>
              <a:t>Autor: </a:t>
            </a:r>
            <a:r>
              <a:rPr lang="cs-CZ" sz="3200" dirty="0" err="1"/>
              <a:t>Pszczółka</a:t>
            </a:r>
            <a:r>
              <a:rPr lang="cs-CZ" sz="3200" dirty="0"/>
              <a:t>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Žák bude znát základní </a:t>
            </a:r>
            <a:r>
              <a:rPr lang="cs-CZ" sz="2800" dirty="0" smtClean="0">
                <a:solidFill>
                  <a:schemeClr val="bg1"/>
                </a:solidFill>
              </a:rPr>
              <a:t>vlastnosti </a:t>
            </a:r>
            <a:r>
              <a:rPr lang="cs-CZ" sz="2800" dirty="0" smtClean="0">
                <a:solidFill>
                  <a:schemeClr val="bg1"/>
                </a:solidFill>
              </a:rPr>
              <a:t>TTL obvodů.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bg1"/>
                </a:solidFill>
              </a:rPr>
              <a:t>Bude se orientovat v </a:t>
            </a:r>
            <a:r>
              <a:rPr lang="cs-CZ" sz="2800" dirty="0" smtClean="0">
                <a:solidFill>
                  <a:schemeClr val="bg1"/>
                </a:solidFill>
              </a:rPr>
              <a:t>základních modifikacích </a:t>
            </a:r>
            <a:r>
              <a:rPr lang="cs-CZ" sz="2800" dirty="0" smtClean="0">
                <a:solidFill>
                  <a:schemeClr val="bg1"/>
                </a:solidFill>
              </a:rPr>
              <a:t>TTL obvodů.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00B050"/>
                </a:solidFill>
              </a:rPr>
              <a:t>Základní </a:t>
            </a:r>
            <a:r>
              <a:rPr lang="cs-CZ" sz="3600" dirty="0" smtClean="0">
                <a:solidFill>
                  <a:srgbClr val="00B050"/>
                </a:solidFill>
              </a:rPr>
              <a:t>vlastnosti TTL IO - úvod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530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Integrované logické obvody mají různé modifikace, které se vyznačují svými vlastnostmi.</a:t>
            </a:r>
          </a:p>
          <a:p>
            <a:pPr marL="0" indent="0" eaLnBrk="1" hangingPunct="1">
              <a:buNone/>
            </a:pPr>
            <a:r>
              <a:rPr lang="cs-CZ" dirty="0" smtClean="0">
                <a:solidFill>
                  <a:schemeClr val="bg1"/>
                </a:solidFill>
              </a:rPr>
              <a:t>Je vyráběno mnoho typů, uveďme si 5 základních: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TTL </a:t>
            </a:r>
            <a:r>
              <a:rPr lang="cs-CZ" sz="2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(Tranzistor </a:t>
            </a:r>
            <a:r>
              <a:rPr lang="cs-CZ" sz="2400" dirty="0" err="1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Tranzistor</a:t>
            </a:r>
            <a:r>
              <a:rPr lang="cs-CZ" sz="2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 logika)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LTTL </a:t>
            </a:r>
            <a:r>
              <a:rPr lang="cs-CZ" sz="24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(</a:t>
            </a:r>
            <a:r>
              <a:rPr lang="cs-CZ" sz="2400" dirty="0" err="1">
                <a:solidFill>
                  <a:schemeClr val="bg1">
                    <a:lumMod val="50000"/>
                    <a:lumOff val="50000"/>
                  </a:schemeClr>
                </a:solidFill>
              </a:rPr>
              <a:t>Low-power</a:t>
            </a:r>
            <a:r>
              <a:rPr lang="cs-CZ" sz="24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 Tranzistor </a:t>
            </a:r>
            <a:r>
              <a:rPr lang="cs-CZ" sz="2400" dirty="0" err="1">
                <a:solidFill>
                  <a:schemeClr val="bg1">
                    <a:lumMod val="50000"/>
                    <a:lumOff val="50000"/>
                  </a:schemeClr>
                </a:solidFill>
              </a:rPr>
              <a:t>Tranzistor</a:t>
            </a:r>
            <a:r>
              <a:rPr lang="cs-CZ" sz="24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 logika</a:t>
            </a:r>
            <a:r>
              <a:rPr lang="cs-CZ" sz="2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)</a:t>
            </a:r>
            <a:endParaRPr lang="cs-CZ" sz="2400" dirty="0" smtClean="0">
              <a:solidFill>
                <a:schemeClr val="bg1">
                  <a:lumMod val="50000"/>
                  <a:lumOff val="50000"/>
                </a:schemeClr>
              </a:solidFill>
            </a:endParaRP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HTTL </a:t>
            </a:r>
            <a:r>
              <a:rPr lang="cs-CZ" sz="2400" dirty="0">
                <a:solidFill>
                  <a:schemeClr val="bg1"/>
                </a:solidFill>
              </a:rPr>
              <a:t>(</a:t>
            </a:r>
            <a:r>
              <a:rPr lang="cs-CZ" sz="2400" dirty="0" err="1">
                <a:solidFill>
                  <a:schemeClr val="bg1"/>
                </a:solidFill>
              </a:rPr>
              <a:t>Higg</a:t>
            </a:r>
            <a:r>
              <a:rPr lang="cs-CZ" sz="2400" dirty="0">
                <a:solidFill>
                  <a:schemeClr val="bg1"/>
                </a:solidFill>
              </a:rPr>
              <a:t> – speed Tranzistor </a:t>
            </a:r>
            <a:r>
              <a:rPr lang="cs-CZ" sz="2400" dirty="0" err="1">
                <a:solidFill>
                  <a:schemeClr val="bg1"/>
                </a:solidFill>
              </a:rPr>
              <a:t>Tranzistor</a:t>
            </a:r>
            <a:r>
              <a:rPr lang="cs-CZ" sz="2400" dirty="0">
                <a:solidFill>
                  <a:schemeClr val="bg1"/>
                </a:solidFill>
              </a:rPr>
              <a:t> logika)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STTL (</a:t>
            </a:r>
            <a:r>
              <a:rPr lang="cs-CZ" sz="2400" dirty="0" err="1" smtClean="0">
                <a:solidFill>
                  <a:schemeClr val="bg1"/>
                </a:solidFill>
              </a:rPr>
              <a:t>Schottkyho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Tranzistor </a:t>
            </a:r>
            <a:r>
              <a:rPr lang="cs-CZ" sz="2400" dirty="0" err="1">
                <a:solidFill>
                  <a:schemeClr val="bg1"/>
                </a:solidFill>
              </a:rPr>
              <a:t>Tranzistor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logika)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LSTTL (</a:t>
            </a:r>
            <a:r>
              <a:rPr lang="cs-CZ" sz="2400" dirty="0" err="1" smtClean="0">
                <a:solidFill>
                  <a:schemeClr val="bg1"/>
                </a:solidFill>
              </a:rPr>
              <a:t>Low</a:t>
            </a:r>
            <a:r>
              <a:rPr lang="cs-CZ" sz="2400" dirty="0" smtClean="0">
                <a:solidFill>
                  <a:schemeClr val="bg1"/>
                </a:solidFill>
              </a:rPr>
              <a:t> – </a:t>
            </a:r>
            <a:r>
              <a:rPr lang="cs-CZ" sz="2400" dirty="0" err="1" smtClean="0">
                <a:solidFill>
                  <a:schemeClr val="bg1"/>
                </a:solidFill>
              </a:rPr>
              <a:t>power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Schottky</a:t>
            </a:r>
            <a:r>
              <a:rPr lang="cs-CZ" sz="2400" dirty="0">
                <a:solidFill>
                  <a:schemeClr val="bg1"/>
                </a:solidFill>
              </a:rPr>
              <a:t> Tranzistor </a:t>
            </a:r>
            <a:r>
              <a:rPr lang="cs-CZ" sz="2400" dirty="0" err="1">
                <a:solidFill>
                  <a:schemeClr val="bg1"/>
                </a:solidFill>
              </a:rPr>
              <a:t>Tranzistor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logika)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00B050"/>
                </a:solidFill>
              </a:rPr>
              <a:t>TTL - </a:t>
            </a:r>
            <a:r>
              <a:rPr lang="cs-CZ" sz="3200" dirty="0">
                <a:solidFill>
                  <a:srgbClr val="00B050"/>
                </a:solidFill>
              </a:rPr>
              <a:t>Tranzistor </a:t>
            </a:r>
            <a:r>
              <a:rPr lang="cs-CZ" sz="3200" dirty="0" err="1">
                <a:solidFill>
                  <a:srgbClr val="00B050"/>
                </a:solidFill>
              </a:rPr>
              <a:t>Tranzistor</a:t>
            </a:r>
            <a:r>
              <a:rPr lang="cs-CZ" sz="3200" dirty="0">
                <a:solidFill>
                  <a:srgbClr val="00B050"/>
                </a:solidFill>
              </a:rPr>
              <a:t> logika</a:t>
            </a:r>
            <a:endParaRPr lang="cs-CZ" sz="3200" dirty="0" smtClean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/>
          <a:lstStyle/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Prvně vyráběny, tzv. tranzistorová logika.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Jsou to standardní, klasické obvody.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V dnešní době nejsou běžně v prodeji.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Jsou pomalé, mají velkou spotřebu.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Do této </a:t>
            </a:r>
            <a:r>
              <a:rPr lang="cs-CZ" dirty="0">
                <a:solidFill>
                  <a:schemeClr val="bg1"/>
                </a:solidFill>
              </a:rPr>
              <a:t>s</a:t>
            </a:r>
            <a:r>
              <a:rPr lang="cs-CZ" dirty="0" smtClean="0">
                <a:solidFill>
                  <a:schemeClr val="bg1"/>
                </a:solidFill>
              </a:rPr>
              <a:t>kupiny patří například obvod 7400 </a:t>
            </a:r>
            <a:r>
              <a:rPr lang="cs-CZ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(čtveřice dvou vstupových hradel NAND).  </a:t>
            </a:r>
            <a:endParaRPr lang="cs-CZ" dirty="0" smtClean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00B050"/>
                </a:solidFill>
              </a:rPr>
              <a:t>LTTL  </a:t>
            </a:r>
            <a:r>
              <a:rPr lang="cs-CZ" sz="3200" dirty="0" smtClean="0">
                <a:solidFill>
                  <a:srgbClr val="00B050"/>
                </a:solidFill>
              </a:rPr>
              <a:t>(</a:t>
            </a:r>
            <a:r>
              <a:rPr lang="cs-CZ" sz="3200" dirty="0" err="1" smtClean="0">
                <a:solidFill>
                  <a:srgbClr val="00B050"/>
                </a:solidFill>
              </a:rPr>
              <a:t>Low</a:t>
            </a:r>
            <a:r>
              <a:rPr lang="cs-CZ" sz="3200" dirty="0" smtClean="0">
                <a:solidFill>
                  <a:srgbClr val="00B050"/>
                </a:solidFill>
              </a:rPr>
              <a:t> – </a:t>
            </a:r>
            <a:r>
              <a:rPr lang="cs-CZ" sz="3200" dirty="0" err="1" smtClean="0">
                <a:solidFill>
                  <a:srgbClr val="00B050"/>
                </a:solidFill>
              </a:rPr>
              <a:t>power</a:t>
            </a:r>
            <a:r>
              <a:rPr lang="cs-CZ" sz="3200" dirty="0" smtClean="0">
                <a:solidFill>
                  <a:srgbClr val="00B050"/>
                </a:solidFill>
              </a:rPr>
              <a:t> Tranzistor </a:t>
            </a:r>
            <a:r>
              <a:rPr lang="cs-CZ" sz="3200" dirty="0" err="1">
                <a:solidFill>
                  <a:srgbClr val="00B050"/>
                </a:solidFill>
              </a:rPr>
              <a:t>Tranzistor</a:t>
            </a:r>
            <a:r>
              <a:rPr lang="cs-CZ" sz="3200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logika)</a:t>
            </a:r>
            <a:endParaRPr lang="cs-CZ" sz="3200" dirty="0" smtClean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Jsou to obvody s malou spotřebou.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Dosaženo toho bylo zvýšením hodnot vnitřních odporů </a:t>
            </a:r>
            <a:r>
              <a:rPr lang="cs-CZ" dirty="0">
                <a:solidFill>
                  <a:schemeClr val="bg1"/>
                </a:solidFill>
              </a:rPr>
              <a:t>ve struktuře (na </a:t>
            </a:r>
            <a:r>
              <a:rPr lang="cs-CZ" dirty="0" smtClean="0">
                <a:solidFill>
                  <a:schemeClr val="bg1"/>
                </a:solidFill>
              </a:rPr>
              <a:t>40 </a:t>
            </a:r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el-GR" dirty="0" smtClean="0">
                <a:solidFill>
                  <a:schemeClr val="bg1"/>
                </a:solidFill>
              </a:rPr>
              <a:t>Ω</a:t>
            </a:r>
            <a:r>
              <a:rPr lang="cs-CZ" dirty="0" smtClean="0">
                <a:solidFill>
                  <a:schemeClr val="bg1"/>
                </a:solidFill>
              </a:rPr>
              <a:t>, cca 10 krát).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Což vedlo ke snížení rychlost.</a:t>
            </a: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Typické označení: 74Lxx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610600" cy="1143000"/>
          </a:xfrm>
        </p:spPr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00B050"/>
                </a:solidFill>
              </a:rPr>
              <a:t>HTTL  </a:t>
            </a:r>
            <a:r>
              <a:rPr lang="cs-CZ" sz="2800" dirty="0" smtClean="0">
                <a:solidFill>
                  <a:srgbClr val="00B050"/>
                </a:solidFill>
              </a:rPr>
              <a:t>(</a:t>
            </a:r>
            <a:r>
              <a:rPr lang="cs-CZ" sz="2800" dirty="0" err="1" smtClean="0">
                <a:solidFill>
                  <a:srgbClr val="00B050"/>
                </a:solidFill>
              </a:rPr>
              <a:t>High</a:t>
            </a:r>
            <a:r>
              <a:rPr lang="cs-CZ" sz="2800" dirty="0" smtClean="0">
                <a:solidFill>
                  <a:srgbClr val="00B050"/>
                </a:solidFill>
              </a:rPr>
              <a:t> – speed Tranzistor </a:t>
            </a:r>
            <a:r>
              <a:rPr lang="cs-CZ" sz="2800" dirty="0" err="1">
                <a:solidFill>
                  <a:srgbClr val="00B050"/>
                </a:solidFill>
              </a:rPr>
              <a:t>Tranzistor</a:t>
            </a:r>
            <a:r>
              <a:rPr lang="cs-CZ" sz="2800" dirty="0">
                <a:solidFill>
                  <a:srgbClr val="00B050"/>
                </a:solidFill>
              </a:rPr>
              <a:t> logika)</a:t>
            </a:r>
            <a:endParaRPr lang="cs-CZ" sz="2800" dirty="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61950" y="1279525"/>
            <a:ext cx="8229600" cy="4892675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Obvody s vysokou rychlostí spínání.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Dosaženo toho bylo snížením hodnot vnitřních odporů ve struktuře (na 2,8 k</a:t>
            </a:r>
            <a:r>
              <a:rPr lang="el-GR" dirty="0" smtClean="0">
                <a:solidFill>
                  <a:schemeClr val="bg1"/>
                </a:solidFill>
              </a:rPr>
              <a:t>Ω</a:t>
            </a:r>
            <a:r>
              <a:rPr lang="cs-CZ" dirty="0" smtClean="0">
                <a:solidFill>
                  <a:schemeClr val="bg1"/>
                </a:solidFill>
              </a:rPr>
              <a:t>).</a:t>
            </a:r>
          </a:p>
          <a:p>
            <a:pPr eaLnBrk="1" hangingPunct="1">
              <a:buFont typeface="Wingdings" pitchFamily="2" charset="2"/>
              <a:buChar char="ü"/>
              <a:defRPr/>
            </a:pPr>
            <a:r>
              <a:rPr lang="cs-CZ" dirty="0" smtClean="0">
                <a:solidFill>
                  <a:schemeClr val="bg1"/>
                </a:solidFill>
              </a:rPr>
              <a:t>Navýšení spotřeby.</a:t>
            </a: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Typické označení: 74Hxx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8950" y="381000"/>
            <a:ext cx="7740650" cy="59436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sz="5400" dirty="0" smtClean="0">
                <a:solidFill>
                  <a:srgbClr val="00B050"/>
                </a:solidFill>
              </a:rPr>
              <a:t>STTL  </a:t>
            </a:r>
          </a:p>
          <a:p>
            <a:pPr marL="0" indent="0">
              <a:buNone/>
              <a:defRPr/>
            </a:pPr>
            <a:r>
              <a:rPr lang="cs-CZ" sz="2800" dirty="0" smtClean="0">
                <a:solidFill>
                  <a:srgbClr val="00B050"/>
                </a:solidFill>
              </a:rPr>
              <a:t>(</a:t>
            </a:r>
            <a:r>
              <a:rPr lang="cs-CZ" sz="2800" dirty="0" err="1">
                <a:solidFill>
                  <a:srgbClr val="00B050"/>
                </a:solidFill>
              </a:rPr>
              <a:t>Schottkyho</a:t>
            </a:r>
            <a:r>
              <a:rPr lang="cs-CZ" sz="2800" dirty="0">
                <a:solidFill>
                  <a:srgbClr val="00B050"/>
                </a:solidFill>
              </a:rPr>
              <a:t> Tranzistor </a:t>
            </a:r>
            <a:r>
              <a:rPr lang="cs-CZ" sz="2800" dirty="0" err="1">
                <a:solidFill>
                  <a:srgbClr val="00B050"/>
                </a:solidFill>
              </a:rPr>
              <a:t>Tranzistor</a:t>
            </a:r>
            <a:r>
              <a:rPr lang="cs-CZ" sz="2800" dirty="0">
                <a:solidFill>
                  <a:srgbClr val="00B050"/>
                </a:solidFill>
              </a:rPr>
              <a:t> logika)</a:t>
            </a:r>
            <a:endParaRPr lang="cs-CZ" sz="31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ü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Jsou to obvody se </a:t>
            </a:r>
            <a:r>
              <a:rPr lang="cs-CZ" sz="3100" dirty="0" err="1">
                <a:solidFill>
                  <a:schemeClr val="bg1"/>
                </a:solidFill>
              </a:rPr>
              <a:t>S</a:t>
            </a:r>
            <a:r>
              <a:rPr lang="cs-CZ" sz="3100" dirty="0" err="1" smtClean="0">
                <a:solidFill>
                  <a:schemeClr val="bg1"/>
                </a:solidFill>
              </a:rPr>
              <a:t>chottkyho</a:t>
            </a:r>
            <a:r>
              <a:rPr lang="cs-CZ" sz="3100" dirty="0" smtClean="0">
                <a:solidFill>
                  <a:schemeClr val="bg1"/>
                </a:solidFill>
              </a:rPr>
              <a:t> diodami v struktuře některých tranzistorů. 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3100" dirty="0" smtClean="0">
                <a:solidFill>
                  <a:schemeClr val="bg1"/>
                </a:solidFill>
              </a:rPr>
              <a:t>Vyznačují se velikou </a:t>
            </a:r>
            <a:r>
              <a:rPr lang="cs-CZ" sz="3100" dirty="0" err="1" smtClean="0">
                <a:solidFill>
                  <a:schemeClr val="bg1"/>
                </a:solidFill>
              </a:rPr>
              <a:t>rachlostí</a:t>
            </a:r>
            <a:r>
              <a:rPr lang="cs-CZ" sz="3100" dirty="0" smtClean="0">
                <a:solidFill>
                  <a:schemeClr val="bg1"/>
                </a:solidFill>
              </a:rPr>
              <a:t>.</a:t>
            </a:r>
            <a:endParaRPr lang="cs-CZ" sz="3100" dirty="0">
              <a:solidFill>
                <a:schemeClr val="bg1"/>
              </a:solidFill>
            </a:endParaRPr>
          </a:p>
          <a:p>
            <a:pPr marL="0" indent="0">
              <a:buNone/>
              <a:defRPr/>
            </a:pPr>
            <a:r>
              <a:rPr lang="cs-CZ" sz="5400" dirty="0" smtClean="0">
                <a:solidFill>
                  <a:srgbClr val="00B050"/>
                </a:solidFill>
              </a:rPr>
              <a:t>LSTTL </a:t>
            </a:r>
          </a:p>
          <a:p>
            <a:pPr marL="0" indent="0">
              <a:buNone/>
              <a:defRPr/>
            </a:pPr>
            <a:r>
              <a:rPr lang="cs-CZ" sz="2800" dirty="0" smtClean="0">
                <a:solidFill>
                  <a:srgbClr val="00B050"/>
                </a:solidFill>
              </a:rPr>
              <a:t>(</a:t>
            </a:r>
            <a:r>
              <a:rPr lang="cs-CZ" sz="2800" dirty="0" err="1" smtClean="0">
                <a:solidFill>
                  <a:srgbClr val="00B050"/>
                </a:solidFill>
              </a:rPr>
              <a:t>Low</a:t>
            </a:r>
            <a:r>
              <a:rPr lang="cs-CZ" sz="2800" dirty="0" smtClean="0">
                <a:solidFill>
                  <a:srgbClr val="00B050"/>
                </a:solidFill>
              </a:rPr>
              <a:t> – </a:t>
            </a:r>
            <a:r>
              <a:rPr lang="cs-CZ" sz="2800" dirty="0" err="1" smtClean="0">
                <a:solidFill>
                  <a:srgbClr val="00B050"/>
                </a:solidFill>
              </a:rPr>
              <a:t>power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</a:rPr>
              <a:t>Schottky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>
                <a:solidFill>
                  <a:srgbClr val="00B050"/>
                </a:solidFill>
              </a:rPr>
              <a:t>Tranzistor </a:t>
            </a:r>
            <a:r>
              <a:rPr lang="cs-CZ" sz="2800" dirty="0" err="1">
                <a:solidFill>
                  <a:srgbClr val="00B050"/>
                </a:solidFill>
              </a:rPr>
              <a:t>Tranzistor</a:t>
            </a:r>
            <a:r>
              <a:rPr lang="cs-CZ" sz="2800" dirty="0">
                <a:solidFill>
                  <a:srgbClr val="00B050"/>
                </a:solidFill>
              </a:rPr>
              <a:t> logika</a:t>
            </a:r>
            <a:r>
              <a:rPr lang="cs-CZ" sz="2800" dirty="0" smtClean="0">
                <a:solidFill>
                  <a:srgbClr val="00B050"/>
                </a:solidFill>
              </a:rPr>
              <a:t>)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Kombinace výhod LTTL a STTL.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Tedy nízký příkon a vysoká rychlost spínání.</a:t>
            </a:r>
            <a:endParaRPr lang="cs-CZ" sz="3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 smtClean="0">
                <a:solidFill>
                  <a:srgbClr val="00B050"/>
                </a:solidFill>
              </a:rPr>
              <a:t>FTTL (FAST </a:t>
            </a:r>
            <a:r>
              <a:rPr lang="en-US" sz="3600" dirty="0" smtClean="0">
                <a:solidFill>
                  <a:srgbClr val="00B050"/>
                </a:solidFill>
              </a:rPr>
              <a:t>[4]</a:t>
            </a:r>
            <a:r>
              <a:rPr lang="cs-CZ" sz="3600" dirty="0" smtClean="0">
                <a:solidFill>
                  <a:srgbClr val="00B050"/>
                </a:solidFill>
              </a:rPr>
              <a:t>)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243840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Zcela nové obvodové řešení.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Je rychlejší než řada „S“ a přitom má asi 3 až 4 menší příkon.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cs-CZ" dirty="0" smtClean="0">
                <a:solidFill>
                  <a:srgbClr val="00B050"/>
                </a:solidFill>
              </a:rPr>
              <a:t>Přehled některých parametrů</a:t>
            </a:r>
            <a:r>
              <a:rPr lang="en-US" dirty="0" smtClean="0">
                <a:solidFill>
                  <a:srgbClr val="00B050"/>
                </a:solidFill>
              </a:rPr>
              <a:t> TTL </a:t>
            </a:r>
            <a:r>
              <a:rPr lang="en-US" dirty="0" err="1" smtClean="0">
                <a:solidFill>
                  <a:srgbClr val="00B050"/>
                </a:solidFill>
              </a:rPr>
              <a:t>obvod</a:t>
            </a:r>
            <a:r>
              <a:rPr lang="cs-CZ" dirty="0">
                <a:solidFill>
                  <a:srgbClr val="00B050"/>
                </a:solidFill>
              </a:rPr>
              <a:t>ů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lnSpc>
                <a:spcPct val="200000"/>
              </a:lnSpc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4103980"/>
            <a:ext cx="641985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57425" y="6113755"/>
            <a:ext cx="4495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Tabulka 1: Některé parametry obvodů TTL </a:t>
            </a:r>
            <a:r>
              <a:rPr lang="en-US" i="1" dirty="0" smtClean="0">
                <a:solidFill>
                  <a:schemeClr val="bg1"/>
                </a:solidFill>
              </a:rPr>
              <a:t>[1]</a:t>
            </a:r>
            <a:endParaRPr lang="cs-CZ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971550" y="1720850"/>
            <a:ext cx="7200900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DIVIŠ</a:t>
            </a:r>
            <a:r>
              <a:rPr lang="cs-CZ" dirty="0">
                <a:solidFill>
                  <a:schemeClr val="bg1"/>
                </a:solidFill>
              </a:rPr>
              <a:t>, Zdeněk, Zdeňka CHMELÍKOVÁ a Jaroslav ZDRÁLEK. </a:t>
            </a:r>
            <a:r>
              <a:rPr lang="cs-CZ" i="1" dirty="0">
                <a:solidFill>
                  <a:schemeClr val="bg1"/>
                </a:solidFill>
              </a:rPr>
              <a:t>Logické obvody</a:t>
            </a:r>
            <a:r>
              <a:rPr lang="cs-CZ" dirty="0">
                <a:solidFill>
                  <a:schemeClr val="bg1"/>
                </a:solidFill>
              </a:rPr>
              <a:t>. 1. vyd. Ostrava: VŠB - Technická univerzita, 2005, 152 s. ISBN </a:t>
            </a:r>
            <a:r>
              <a:rPr lang="cs-CZ" dirty="0" smtClean="0">
                <a:solidFill>
                  <a:schemeClr val="bg1"/>
                </a:solidFill>
              </a:rPr>
              <a:t>80-248-0829-</a:t>
            </a: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MATOUŠEK, David. </a:t>
            </a:r>
            <a:r>
              <a:rPr lang="cs-CZ" i="1" dirty="0">
                <a:solidFill>
                  <a:schemeClr val="bg1"/>
                </a:solidFill>
              </a:rPr>
              <a:t>Číslicová technika: základy konstruktérské praxe</a:t>
            </a:r>
            <a:r>
              <a:rPr lang="cs-CZ" dirty="0">
                <a:solidFill>
                  <a:schemeClr val="bg1"/>
                </a:solidFill>
              </a:rPr>
              <a:t>. 1. vyd. Praha: BEN - technická literatura, 2001, 207 s. ISBN </a:t>
            </a:r>
            <a:r>
              <a:rPr lang="cs-CZ" dirty="0" smtClean="0">
                <a:solidFill>
                  <a:schemeClr val="bg1"/>
                </a:solidFill>
              </a:rPr>
              <a:t>80-730-0025-3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JEDLIČKA, Petr. </a:t>
            </a:r>
            <a:r>
              <a:rPr lang="cs-CZ" i="1" dirty="0">
                <a:solidFill>
                  <a:schemeClr val="bg1"/>
                </a:solidFill>
              </a:rPr>
              <a:t>Přehled obvodů řady TTL 7400</a:t>
            </a:r>
            <a:r>
              <a:rPr lang="cs-CZ" dirty="0">
                <a:solidFill>
                  <a:schemeClr val="bg1"/>
                </a:solidFill>
              </a:rPr>
              <a:t>. 2. vyd. Praha: BEN - technická literatura, 2005, 287 s. ISBN </a:t>
            </a:r>
            <a:r>
              <a:rPr lang="cs-CZ" dirty="0" smtClean="0">
                <a:solidFill>
                  <a:schemeClr val="bg1"/>
                </a:solidFill>
              </a:rPr>
              <a:t>80-730-0169-1</a:t>
            </a:r>
            <a:endParaRPr lang="cs-CZ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JEDLIČKA, Petr. </a:t>
            </a:r>
            <a:r>
              <a:rPr lang="cs-CZ" i="1" dirty="0">
                <a:solidFill>
                  <a:schemeClr val="bg1"/>
                </a:solidFill>
              </a:rPr>
              <a:t>Přehled obvodů řady TTL </a:t>
            </a:r>
            <a:r>
              <a:rPr lang="cs-CZ" i="1" dirty="0" smtClean="0">
                <a:solidFill>
                  <a:schemeClr val="bg1"/>
                </a:solidFill>
              </a:rPr>
              <a:t>7400, 2. díl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2. vyd. Praha: BEN - technická literatura, 2005, 311 s. ISBN 80-730-0170-5. 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1356</TotalTime>
  <Words>467</Words>
  <Application>Microsoft Office PowerPoint</Application>
  <PresentationFormat>Předvádění na obrazovce (4:3)</PresentationFormat>
  <Paragraphs>59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VY_32_INOVACE_pszczolka_07_2_01_hexadecimalni</vt:lpstr>
      <vt:lpstr>Logické funkce a obvody</vt:lpstr>
      <vt:lpstr>Anotace</vt:lpstr>
      <vt:lpstr>Základní vlastnosti TTL IO - úvod</vt:lpstr>
      <vt:lpstr>TTL - Tranzistor Tranzistor logika</vt:lpstr>
      <vt:lpstr>LTTL  (Low – power Tranzistor Tranzistor logika)</vt:lpstr>
      <vt:lpstr>HTTL  (High – speed Tranzistor Tranzistor logika)</vt:lpstr>
      <vt:lpstr>Prezentace aplikace PowerPoint</vt:lpstr>
      <vt:lpstr>FTTL (FAST [4])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Ing. Tomáš Pszczółka</cp:lastModifiedBy>
  <cp:revision>91</cp:revision>
  <dcterms:created xsi:type="dcterms:W3CDTF">2012-12-01T15:00:51Z</dcterms:created>
  <dcterms:modified xsi:type="dcterms:W3CDTF">2013-02-27T17:24:24Z</dcterms:modified>
</cp:coreProperties>
</file>