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9" r:id="rId2"/>
    <p:sldId id="290" r:id="rId3"/>
    <p:sldId id="256" r:id="rId4"/>
    <p:sldId id="287" r:id="rId5"/>
    <p:sldId id="257" r:id="rId6"/>
    <p:sldId id="262" r:id="rId7"/>
    <p:sldId id="258" r:id="rId8"/>
    <p:sldId id="263" r:id="rId9"/>
    <p:sldId id="264" r:id="rId10"/>
    <p:sldId id="259" r:id="rId11"/>
    <p:sldId id="265" r:id="rId12"/>
    <p:sldId id="266" r:id="rId13"/>
    <p:sldId id="267" r:id="rId14"/>
    <p:sldId id="268" r:id="rId15"/>
    <p:sldId id="283" r:id="rId16"/>
    <p:sldId id="269" r:id="rId17"/>
    <p:sldId id="270" r:id="rId18"/>
    <p:sldId id="272" r:id="rId19"/>
    <p:sldId id="271" r:id="rId20"/>
    <p:sldId id="284" r:id="rId21"/>
    <p:sldId id="273" r:id="rId22"/>
    <p:sldId id="274" r:id="rId23"/>
    <p:sldId id="276" r:id="rId24"/>
    <p:sldId id="275" r:id="rId25"/>
    <p:sldId id="285" r:id="rId26"/>
    <p:sldId id="279" r:id="rId27"/>
    <p:sldId id="280" r:id="rId28"/>
    <p:sldId id="281" r:id="rId29"/>
    <p:sldId id="282" r:id="rId30"/>
    <p:sldId id="286" r:id="rId31"/>
    <p:sldId id="288" r:id="rId3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  <a:srgbClr val="CCFFFF"/>
    <a:srgbClr val="FFFF99"/>
    <a:srgbClr val="99FFCC"/>
    <a:srgbClr val="FF0000"/>
    <a:srgbClr val="66FF33"/>
    <a:srgbClr val="FFFF66"/>
    <a:srgbClr val="00FF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84A2C9-B9B8-4CF6-B4F9-841B5C13C06E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911765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3F71E0-6196-451A-82BB-6F2861813395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086941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33FA1E-6F38-40F4-980E-85933D56B0BC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227516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F75145-271F-4E1B-92D9-B35BBBBF94EB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231520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12A68D-33E8-446F-8CE4-C2DEB185872C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358539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687A05-54A8-4E63-A47C-C744D1B5D753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745351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4D9BCA-83E9-47A6-9A29-EB1C1C4E79A3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488977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B48382-3DF4-4D5B-8836-D09B3975D6D4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86615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B61F3A-A4E1-4D0D-9256-64F415E9CA57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961624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9138D8-F9A2-4117-9916-73FAF192F34D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351410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6F1982-B593-43A9-BB3C-667789DFA8B0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32277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CCFF"/>
            </a:gs>
            <a:gs pos="50000">
              <a:srgbClr val="CCFFFF"/>
            </a:gs>
            <a:gs pos="100000">
              <a:srgbClr val="FFCC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6852800-2752-4CAB-8C35-F1D8E1831065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12.xml"/><Relationship Id="rId13" Type="http://schemas.openxmlformats.org/officeDocument/2006/relationships/slide" Target="slide13.xml"/><Relationship Id="rId18" Type="http://schemas.openxmlformats.org/officeDocument/2006/relationships/slide" Target="slide14.xml"/><Relationship Id="rId26" Type="http://schemas.openxmlformats.org/officeDocument/2006/relationships/slide" Target="slide30.xml"/><Relationship Id="rId3" Type="http://schemas.openxmlformats.org/officeDocument/2006/relationships/slide" Target="slide11.xml"/><Relationship Id="rId21" Type="http://schemas.openxmlformats.org/officeDocument/2006/relationships/slide" Target="slide29.xml"/><Relationship Id="rId7" Type="http://schemas.openxmlformats.org/officeDocument/2006/relationships/slide" Target="slide7.xml"/><Relationship Id="rId12" Type="http://schemas.openxmlformats.org/officeDocument/2006/relationships/slide" Target="slide8.xml"/><Relationship Id="rId17" Type="http://schemas.openxmlformats.org/officeDocument/2006/relationships/slide" Target="slide9.xml"/><Relationship Id="rId25" Type="http://schemas.openxmlformats.org/officeDocument/2006/relationships/slide" Target="slide25.xml"/><Relationship Id="rId2" Type="http://schemas.openxmlformats.org/officeDocument/2006/relationships/slide" Target="slide6.xml"/><Relationship Id="rId16" Type="http://schemas.openxmlformats.org/officeDocument/2006/relationships/slide" Target="slide28.xml"/><Relationship Id="rId20" Type="http://schemas.openxmlformats.org/officeDocument/2006/relationships/slide" Target="slide24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6.xml"/><Relationship Id="rId11" Type="http://schemas.openxmlformats.org/officeDocument/2006/relationships/slide" Target="slide27.xml"/><Relationship Id="rId24" Type="http://schemas.openxmlformats.org/officeDocument/2006/relationships/slide" Target="slide20.xml"/><Relationship Id="rId5" Type="http://schemas.openxmlformats.org/officeDocument/2006/relationships/slide" Target="slide21.xml"/><Relationship Id="rId15" Type="http://schemas.openxmlformats.org/officeDocument/2006/relationships/slide" Target="slide23.xml"/><Relationship Id="rId23" Type="http://schemas.openxmlformats.org/officeDocument/2006/relationships/slide" Target="slide15.xml"/><Relationship Id="rId10" Type="http://schemas.openxmlformats.org/officeDocument/2006/relationships/slide" Target="slide22.xml"/><Relationship Id="rId19" Type="http://schemas.openxmlformats.org/officeDocument/2006/relationships/slide" Target="slide19.xml"/><Relationship Id="rId4" Type="http://schemas.openxmlformats.org/officeDocument/2006/relationships/slide" Target="slide16.xml"/><Relationship Id="rId9" Type="http://schemas.openxmlformats.org/officeDocument/2006/relationships/slide" Target="slide17.xml"/><Relationship Id="rId14" Type="http://schemas.openxmlformats.org/officeDocument/2006/relationships/slide" Target="slide18.xml"/><Relationship Id="rId22" Type="http://schemas.openxmlformats.org/officeDocument/2006/relationships/slide" Target="slide1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685800" y="1989138"/>
            <a:ext cx="7772400" cy="650875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chemeClr val="bg1"/>
                </a:solidFill>
              </a:rPr>
              <a:t>Logické funkce a obvody</a:t>
            </a:r>
            <a:endParaRPr lang="cs-CZ" sz="4000" dirty="0">
              <a:solidFill>
                <a:schemeClr val="bg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4294967295"/>
          </p:nvPr>
        </p:nvSpPr>
        <p:spPr>
          <a:xfrm>
            <a:off x="690562" y="2781300"/>
            <a:ext cx="7824787" cy="622300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FontTx/>
              <a:buNone/>
            </a:pPr>
            <a:r>
              <a:rPr lang="cs-CZ" dirty="0" smtClean="0">
                <a:solidFill>
                  <a:srgbClr val="FFFFFF"/>
                </a:solidFill>
              </a:rPr>
              <a:t>VY_32_INOVACE_pszczolka_07-3-20-riskuj_opakování </a:t>
            </a:r>
            <a:endParaRPr lang="cs-CZ" dirty="0">
              <a:solidFill>
                <a:srgbClr val="FFFFFF"/>
              </a:solidFill>
            </a:endParaRPr>
          </a:p>
        </p:txBody>
      </p:sp>
      <p:pic>
        <p:nvPicPr>
          <p:cNvPr id="4096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83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19250" y="5300663"/>
            <a:ext cx="6091238" cy="1331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6" name="TextovéPole 5"/>
          <p:cNvSpPr txBox="1">
            <a:spLocks noChangeArrowheads="1"/>
          </p:cNvSpPr>
          <p:nvPr/>
        </p:nvSpPr>
        <p:spPr bwMode="auto">
          <a:xfrm>
            <a:off x="690563" y="4778375"/>
            <a:ext cx="7824787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cs-CZ" sz="1400" dirty="0">
                <a:solidFill>
                  <a:schemeClr val="bg1"/>
                </a:solidFill>
                <a:cs typeface="Arial" charset="0"/>
              </a:rPr>
              <a:t>Tento výukový materiál byl zpracován v rámci projektu EU peníze středním školám - OP VK 1.5. </a:t>
            </a:r>
          </a:p>
          <a:p>
            <a:pPr algn="ctr"/>
            <a:r>
              <a:rPr lang="cs-CZ" sz="1400" dirty="0">
                <a:solidFill>
                  <a:schemeClr val="bg1"/>
                </a:solidFill>
                <a:cs typeface="Arial" charset="0"/>
              </a:rPr>
              <a:t>CZ.1.07/1.5.00/34.0195 – Individualizace a inovace výuky</a:t>
            </a:r>
          </a:p>
        </p:txBody>
      </p:sp>
      <p:sp>
        <p:nvSpPr>
          <p:cNvPr id="40967" name="Podnadpis 2"/>
          <p:cNvSpPr txBox="1">
            <a:spLocks/>
          </p:cNvSpPr>
          <p:nvPr/>
        </p:nvSpPr>
        <p:spPr bwMode="auto">
          <a:xfrm>
            <a:off x="1463675" y="3667125"/>
            <a:ext cx="6400800" cy="62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20000"/>
              </a:spcBef>
              <a:buFont typeface="Arial" charset="0"/>
              <a:buNone/>
            </a:pPr>
            <a:r>
              <a:rPr lang="cs-CZ" sz="3200" dirty="0">
                <a:solidFill>
                  <a:srgbClr val="FFFFFF"/>
                </a:solidFill>
                <a:latin typeface="Calibri" pitchFamily="34" charset="0"/>
              </a:rPr>
              <a:t>Autor</a:t>
            </a:r>
            <a:r>
              <a:rPr lang="cs-CZ" sz="3200" dirty="0" smtClean="0">
                <a:solidFill>
                  <a:srgbClr val="FFFFFF"/>
                </a:solidFill>
                <a:latin typeface="Calibri" pitchFamily="34" charset="0"/>
              </a:rPr>
              <a:t>: </a:t>
            </a:r>
            <a:r>
              <a:rPr lang="cs-CZ" sz="3200" dirty="0" err="1" smtClean="0">
                <a:solidFill>
                  <a:srgbClr val="FFFFFF"/>
                </a:solidFill>
                <a:latin typeface="Calibri" pitchFamily="34" charset="0"/>
              </a:rPr>
              <a:t>Pszczółka</a:t>
            </a:r>
            <a:r>
              <a:rPr lang="cs-CZ" sz="3200" dirty="0" smtClean="0">
                <a:solidFill>
                  <a:srgbClr val="FFFFFF"/>
                </a:solidFill>
                <a:latin typeface="Calibri" pitchFamily="34" charset="0"/>
              </a:rPr>
              <a:t> Tomáš </a:t>
            </a:r>
            <a:endParaRPr lang="cs-CZ" sz="3200" dirty="0">
              <a:solidFill>
                <a:srgbClr val="FFFFFF"/>
              </a:solidFill>
              <a:latin typeface="Calibri" pitchFamily="34" charset="0"/>
            </a:endParaRPr>
          </a:p>
          <a:p>
            <a:pPr algn="ctr">
              <a:spcBef>
                <a:spcPct val="20000"/>
              </a:spcBef>
              <a:buFont typeface="Arial" charset="0"/>
              <a:buNone/>
            </a:pPr>
            <a:endParaRPr lang="cs-CZ" sz="3200" dirty="0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Nadpis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cs-CZ">
                <a:solidFill>
                  <a:schemeClr val="tx1"/>
                </a:solidFill>
              </a:rPr>
              <a:t>Anotace</a:t>
            </a:r>
          </a:p>
        </p:txBody>
      </p:sp>
      <p:sp>
        <p:nvSpPr>
          <p:cNvPr id="41987" name="Zástupný symbol pro obsah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0" indent="0">
              <a:buFontTx/>
              <a:buNone/>
            </a:pPr>
            <a:r>
              <a:rPr lang="cs-CZ" dirty="0" smtClean="0"/>
              <a:t>Žáci si zopakují získané znalosti </a:t>
            </a:r>
            <a:r>
              <a:rPr lang="cs-CZ" dirty="0"/>
              <a:t>v</a:t>
            </a:r>
            <a:r>
              <a:rPr lang="cs-CZ" dirty="0" smtClean="0"/>
              <a:t> oblasti logických funkcí a obvodů.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Základní pojmy.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Logické členy.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Minimalizace logických funkcí.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TTL technologie.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Logické obvody.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cs-CZ"/>
              <a:t>Risk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39552" y="3886200"/>
            <a:ext cx="8136904" cy="1752600"/>
          </a:xfrm>
        </p:spPr>
        <p:txBody>
          <a:bodyPr/>
          <a:lstStyle/>
          <a:p>
            <a:r>
              <a:rPr lang="cs-CZ" dirty="0" smtClean="0"/>
              <a:t>Procvičování - logické funkce a obvody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Pravidla hry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cs-CZ"/>
              <a:t>Žáci se rozdělí na skupiny.</a:t>
            </a:r>
          </a:p>
          <a:p>
            <a:pPr>
              <a:lnSpc>
                <a:spcPct val="90000"/>
              </a:lnSpc>
            </a:pPr>
            <a:r>
              <a:rPr lang="cs-CZ"/>
              <a:t>Rozhodčí zapisuje výsledky a hlídá časový limit pro odpověď určený vyučujícím.</a:t>
            </a:r>
          </a:p>
          <a:p>
            <a:pPr>
              <a:lnSpc>
                <a:spcPct val="90000"/>
              </a:lnSpc>
            </a:pPr>
            <a:r>
              <a:rPr lang="cs-CZ"/>
              <a:t>První skupina volí otázku, za správnou odpověď jí rozhodčí přičte body.</a:t>
            </a:r>
          </a:p>
          <a:p>
            <a:pPr>
              <a:lnSpc>
                <a:spcPct val="90000"/>
              </a:lnSpc>
            </a:pPr>
            <a:r>
              <a:rPr lang="cs-CZ"/>
              <a:t>Poté volí další skupina v pořadí.</a:t>
            </a:r>
          </a:p>
          <a:p>
            <a:pPr>
              <a:lnSpc>
                <a:spcPct val="90000"/>
              </a:lnSpc>
            </a:pPr>
            <a:r>
              <a:rPr lang="cs-CZ"/>
              <a:t>Hra končí po ukončení časového limitu nebo po vyčerpání všech otázek.</a:t>
            </a:r>
          </a:p>
          <a:p>
            <a:pPr>
              <a:lnSpc>
                <a:spcPct val="90000"/>
              </a:lnSpc>
            </a:pPr>
            <a:r>
              <a:rPr lang="cs-CZ"/>
              <a:t>Vítězí skupina s nejvyšším počtem bodů.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AutoShape 5"/>
          <p:cNvSpPr>
            <a:spLocks noChangeArrowheads="1"/>
          </p:cNvSpPr>
          <p:nvPr/>
        </p:nvSpPr>
        <p:spPr bwMode="auto">
          <a:xfrm>
            <a:off x="468313" y="657225"/>
            <a:ext cx="1584325" cy="1042988"/>
          </a:xfrm>
          <a:prstGeom prst="bevel">
            <a:avLst>
              <a:gd name="adj" fmla="val 12500"/>
            </a:avLst>
          </a:prstGeom>
          <a:solidFill>
            <a:srgbClr val="99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 smtClean="0"/>
              <a:t>1. </a:t>
            </a:r>
            <a:r>
              <a:rPr lang="cs-CZ" dirty="0"/>
              <a:t>o</a:t>
            </a:r>
            <a:r>
              <a:rPr lang="cs-CZ" dirty="0" smtClean="0"/>
              <a:t>blast</a:t>
            </a:r>
          </a:p>
          <a:p>
            <a:pPr algn="ctr"/>
            <a:r>
              <a:rPr lang="cs-CZ" b="1" dirty="0" smtClean="0"/>
              <a:t>-Hradla-</a:t>
            </a:r>
          </a:p>
        </p:txBody>
      </p:sp>
      <p:sp>
        <p:nvSpPr>
          <p:cNvPr id="3082" name="AutoShape 10"/>
          <p:cNvSpPr>
            <a:spLocks noChangeArrowheads="1"/>
          </p:cNvSpPr>
          <p:nvPr/>
        </p:nvSpPr>
        <p:spPr bwMode="auto">
          <a:xfrm>
            <a:off x="2197100" y="657225"/>
            <a:ext cx="1584325" cy="1042988"/>
          </a:xfrm>
          <a:prstGeom prst="bevel">
            <a:avLst>
              <a:gd name="adj" fmla="val 12500"/>
            </a:avLst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 smtClean="0"/>
              <a:t>2.Oblast</a:t>
            </a:r>
          </a:p>
          <a:p>
            <a:pPr algn="ctr"/>
            <a:r>
              <a:rPr lang="cs-CZ" b="1" dirty="0" smtClean="0"/>
              <a:t>-Pojmy-</a:t>
            </a:r>
            <a:endParaRPr lang="cs-CZ" b="1" dirty="0"/>
          </a:p>
        </p:txBody>
      </p:sp>
      <p:sp>
        <p:nvSpPr>
          <p:cNvPr id="3083" name="AutoShape 11"/>
          <p:cNvSpPr>
            <a:spLocks noChangeArrowheads="1"/>
          </p:cNvSpPr>
          <p:nvPr/>
        </p:nvSpPr>
        <p:spPr bwMode="auto">
          <a:xfrm>
            <a:off x="3924300" y="657225"/>
            <a:ext cx="1584325" cy="1042988"/>
          </a:xfrm>
          <a:prstGeom prst="bevel">
            <a:avLst>
              <a:gd name="adj" fmla="val 12500"/>
            </a:avLst>
          </a:prstGeom>
          <a:solidFill>
            <a:srgbClr val="FF99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 smtClean="0"/>
              <a:t>3.Oblast</a:t>
            </a:r>
          </a:p>
          <a:p>
            <a:pPr algn="ctr"/>
            <a:r>
              <a:rPr lang="cs-CZ" sz="1600" b="1" dirty="0" smtClean="0"/>
              <a:t>-Minimalizace-</a:t>
            </a:r>
            <a:endParaRPr lang="cs-CZ" sz="1600" b="1" dirty="0"/>
          </a:p>
        </p:txBody>
      </p:sp>
      <p:sp>
        <p:nvSpPr>
          <p:cNvPr id="3084" name="AutoShape 12"/>
          <p:cNvSpPr>
            <a:spLocks noChangeArrowheads="1"/>
          </p:cNvSpPr>
          <p:nvPr/>
        </p:nvSpPr>
        <p:spPr bwMode="auto">
          <a:xfrm>
            <a:off x="5653088" y="657225"/>
            <a:ext cx="1584325" cy="1042988"/>
          </a:xfrm>
          <a:prstGeom prst="bevel">
            <a:avLst>
              <a:gd name="adj" fmla="val 12500"/>
            </a:avLst>
          </a:prstGeom>
          <a:solidFill>
            <a:srgbClr val="66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 smtClean="0"/>
              <a:t>4.Oblast</a:t>
            </a:r>
          </a:p>
          <a:p>
            <a:pPr algn="ctr"/>
            <a:r>
              <a:rPr lang="cs-CZ" b="1" dirty="0" smtClean="0"/>
              <a:t>-TTL -</a:t>
            </a:r>
            <a:endParaRPr lang="cs-CZ" b="1" dirty="0"/>
          </a:p>
        </p:txBody>
      </p:sp>
      <p:sp>
        <p:nvSpPr>
          <p:cNvPr id="3085" name="AutoShape 13"/>
          <p:cNvSpPr>
            <a:spLocks noChangeArrowheads="1"/>
          </p:cNvSpPr>
          <p:nvPr/>
        </p:nvSpPr>
        <p:spPr bwMode="auto">
          <a:xfrm>
            <a:off x="7380288" y="657225"/>
            <a:ext cx="1584325" cy="1042988"/>
          </a:xfrm>
          <a:prstGeom prst="bevel">
            <a:avLst>
              <a:gd name="adj" fmla="val 12500"/>
            </a:avLst>
          </a:prstGeom>
          <a:solidFill>
            <a:srgbClr val="99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 smtClean="0"/>
              <a:t>5.Oblast</a:t>
            </a:r>
          </a:p>
          <a:p>
            <a:pPr algn="ctr"/>
            <a:r>
              <a:rPr lang="cs-CZ" b="1" dirty="0" smtClean="0"/>
              <a:t>-Obvody-</a:t>
            </a:r>
            <a:endParaRPr lang="cs-CZ" b="1" dirty="0"/>
          </a:p>
        </p:txBody>
      </p:sp>
      <p:sp>
        <p:nvSpPr>
          <p:cNvPr id="3088" name="AutoShape 16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468313" y="1709738"/>
            <a:ext cx="1584325" cy="1042987"/>
          </a:xfrm>
          <a:prstGeom prst="bevel">
            <a:avLst>
              <a:gd name="adj" fmla="val 12500"/>
            </a:avLst>
          </a:prstGeom>
          <a:solidFill>
            <a:srgbClr val="99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b="1" dirty="0"/>
              <a:t>1000</a:t>
            </a:r>
          </a:p>
        </p:txBody>
      </p:sp>
      <p:sp>
        <p:nvSpPr>
          <p:cNvPr id="3089" name="AutoShape 17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197100" y="1709738"/>
            <a:ext cx="1584325" cy="1042987"/>
          </a:xfrm>
          <a:prstGeom prst="bevel">
            <a:avLst>
              <a:gd name="adj" fmla="val 12500"/>
            </a:avLst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b="1"/>
              <a:t>1000</a:t>
            </a:r>
          </a:p>
        </p:txBody>
      </p:sp>
      <p:sp>
        <p:nvSpPr>
          <p:cNvPr id="3090" name="AutoShape 18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3924300" y="1709738"/>
            <a:ext cx="1584325" cy="1042987"/>
          </a:xfrm>
          <a:prstGeom prst="bevel">
            <a:avLst>
              <a:gd name="adj" fmla="val 12500"/>
            </a:avLst>
          </a:prstGeom>
          <a:solidFill>
            <a:srgbClr val="FF99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b="1" dirty="0"/>
              <a:t>1000</a:t>
            </a:r>
          </a:p>
        </p:txBody>
      </p:sp>
      <p:sp>
        <p:nvSpPr>
          <p:cNvPr id="3091" name="AutoShape 19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5653088" y="1694961"/>
            <a:ext cx="1584325" cy="1042987"/>
          </a:xfrm>
          <a:prstGeom prst="bevel">
            <a:avLst>
              <a:gd name="adj" fmla="val 12500"/>
            </a:avLst>
          </a:prstGeom>
          <a:solidFill>
            <a:srgbClr val="66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b="1"/>
              <a:t>1000</a:t>
            </a:r>
          </a:p>
        </p:txBody>
      </p:sp>
      <p:sp>
        <p:nvSpPr>
          <p:cNvPr id="3092" name="AutoShape 20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7380288" y="1709738"/>
            <a:ext cx="1584325" cy="1042987"/>
          </a:xfrm>
          <a:prstGeom prst="bevel">
            <a:avLst>
              <a:gd name="adj" fmla="val 12500"/>
            </a:avLst>
          </a:prstGeom>
          <a:solidFill>
            <a:srgbClr val="99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b="1"/>
              <a:t>1000</a:t>
            </a:r>
          </a:p>
        </p:txBody>
      </p:sp>
      <p:sp>
        <p:nvSpPr>
          <p:cNvPr id="3094" name="AutoShape 22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468313" y="2717800"/>
            <a:ext cx="1584325" cy="1042988"/>
          </a:xfrm>
          <a:prstGeom prst="bevel">
            <a:avLst>
              <a:gd name="adj" fmla="val 12500"/>
            </a:avLst>
          </a:prstGeom>
          <a:solidFill>
            <a:srgbClr val="99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b="1"/>
              <a:t>2000</a:t>
            </a:r>
          </a:p>
        </p:txBody>
      </p:sp>
      <p:sp>
        <p:nvSpPr>
          <p:cNvPr id="3095" name="AutoShape 23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2197100" y="2717800"/>
            <a:ext cx="1584325" cy="1042988"/>
          </a:xfrm>
          <a:prstGeom prst="bevel">
            <a:avLst>
              <a:gd name="adj" fmla="val 12500"/>
            </a:avLst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b="1"/>
              <a:t>2000</a:t>
            </a:r>
          </a:p>
        </p:txBody>
      </p:sp>
      <p:sp>
        <p:nvSpPr>
          <p:cNvPr id="3096" name="AutoShape 24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3924300" y="2717800"/>
            <a:ext cx="1584325" cy="1042988"/>
          </a:xfrm>
          <a:prstGeom prst="bevel">
            <a:avLst>
              <a:gd name="adj" fmla="val 12500"/>
            </a:avLst>
          </a:prstGeom>
          <a:solidFill>
            <a:srgbClr val="FF99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b="1"/>
              <a:t>2000</a:t>
            </a:r>
          </a:p>
        </p:txBody>
      </p:sp>
      <p:sp>
        <p:nvSpPr>
          <p:cNvPr id="3097" name="AutoShape 25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5653088" y="2717800"/>
            <a:ext cx="1584325" cy="1042988"/>
          </a:xfrm>
          <a:prstGeom prst="bevel">
            <a:avLst>
              <a:gd name="adj" fmla="val 12500"/>
            </a:avLst>
          </a:prstGeom>
          <a:solidFill>
            <a:srgbClr val="66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b="1"/>
              <a:t>2000</a:t>
            </a:r>
          </a:p>
        </p:txBody>
      </p:sp>
      <p:sp>
        <p:nvSpPr>
          <p:cNvPr id="3098" name="AutoShape 26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7380288" y="2717800"/>
            <a:ext cx="1584325" cy="1042988"/>
          </a:xfrm>
          <a:prstGeom prst="bevel">
            <a:avLst>
              <a:gd name="adj" fmla="val 12500"/>
            </a:avLst>
          </a:prstGeom>
          <a:solidFill>
            <a:srgbClr val="99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b="1"/>
              <a:t>2000</a:t>
            </a:r>
          </a:p>
        </p:txBody>
      </p:sp>
      <p:sp>
        <p:nvSpPr>
          <p:cNvPr id="3100" name="AutoShape 28">
            <a:hlinkClick r:id="rId12" action="ppaction://hlinksldjump"/>
          </p:cNvPr>
          <p:cNvSpPr>
            <a:spLocks noChangeArrowheads="1"/>
          </p:cNvSpPr>
          <p:nvPr/>
        </p:nvSpPr>
        <p:spPr bwMode="auto">
          <a:xfrm>
            <a:off x="468313" y="3798888"/>
            <a:ext cx="1584325" cy="1042987"/>
          </a:xfrm>
          <a:prstGeom prst="bevel">
            <a:avLst>
              <a:gd name="adj" fmla="val 12500"/>
            </a:avLst>
          </a:prstGeom>
          <a:solidFill>
            <a:srgbClr val="99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b="1"/>
              <a:t>3000</a:t>
            </a:r>
          </a:p>
        </p:txBody>
      </p:sp>
      <p:sp>
        <p:nvSpPr>
          <p:cNvPr id="3101" name="AutoShape 29">
            <a:hlinkClick r:id="rId13" action="ppaction://hlinksldjump"/>
          </p:cNvPr>
          <p:cNvSpPr>
            <a:spLocks noChangeArrowheads="1"/>
          </p:cNvSpPr>
          <p:nvPr/>
        </p:nvSpPr>
        <p:spPr bwMode="auto">
          <a:xfrm>
            <a:off x="2197100" y="3798888"/>
            <a:ext cx="1584325" cy="1042987"/>
          </a:xfrm>
          <a:prstGeom prst="bevel">
            <a:avLst>
              <a:gd name="adj" fmla="val 12500"/>
            </a:avLst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b="1"/>
              <a:t>3000</a:t>
            </a:r>
          </a:p>
        </p:txBody>
      </p:sp>
      <p:sp>
        <p:nvSpPr>
          <p:cNvPr id="3102" name="AutoShape 30">
            <a:hlinkClick r:id="rId14" action="ppaction://hlinksldjump"/>
          </p:cNvPr>
          <p:cNvSpPr>
            <a:spLocks noChangeArrowheads="1"/>
          </p:cNvSpPr>
          <p:nvPr/>
        </p:nvSpPr>
        <p:spPr bwMode="auto">
          <a:xfrm>
            <a:off x="3924300" y="3798888"/>
            <a:ext cx="1584325" cy="1042987"/>
          </a:xfrm>
          <a:prstGeom prst="bevel">
            <a:avLst>
              <a:gd name="adj" fmla="val 12500"/>
            </a:avLst>
          </a:prstGeom>
          <a:solidFill>
            <a:srgbClr val="FF99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b="1"/>
              <a:t>3000</a:t>
            </a:r>
          </a:p>
        </p:txBody>
      </p:sp>
      <p:sp>
        <p:nvSpPr>
          <p:cNvPr id="3103" name="AutoShape 31">
            <a:hlinkClick r:id="rId15" action="ppaction://hlinksldjump"/>
          </p:cNvPr>
          <p:cNvSpPr>
            <a:spLocks noChangeArrowheads="1"/>
          </p:cNvSpPr>
          <p:nvPr/>
        </p:nvSpPr>
        <p:spPr bwMode="auto">
          <a:xfrm>
            <a:off x="5653088" y="3798888"/>
            <a:ext cx="1584325" cy="1042987"/>
          </a:xfrm>
          <a:prstGeom prst="bevel">
            <a:avLst>
              <a:gd name="adj" fmla="val 12500"/>
            </a:avLst>
          </a:prstGeom>
          <a:solidFill>
            <a:srgbClr val="66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b="1"/>
              <a:t>3000</a:t>
            </a:r>
          </a:p>
        </p:txBody>
      </p:sp>
      <p:sp>
        <p:nvSpPr>
          <p:cNvPr id="3104" name="AutoShape 32">
            <a:hlinkClick r:id="rId16" action="ppaction://hlinksldjump"/>
          </p:cNvPr>
          <p:cNvSpPr>
            <a:spLocks noChangeArrowheads="1"/>
          </p:cNvSpPr>
          <p:nvPr/>
        </p:nvSpPr>
        <p:spPr bwMode="auto">
          <a:xfrm>
            <a:off x="7380288" y="3798888"/>
            <a:ext cx="1584325" cy="1042987"/>
          </a:xfrm>
          <a:prstGeom prst="bevel">
            <a:avLst>
              <a:gd name="adj" fmla="val 12500"/>
            </a:avLst>
          </a:prstGeom>
          <a:solidFill>
            <a:srgbClr val="99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b="1"/>
              <a:t>3000</a:t>
            </a:r>
          </a:p>
        </p:txBody>
      </p:sp>
      <p:sp>
        <p:nvSpPr>
          <p:cNvPr id="3106" name="AutoShape 34">
            <a:hlinkClick r:id="rId17" action="ppaction://hlinksldjump"/>
          </p:cNvPr>
          <p:cNvSpPr>
            <a:spLocks noChangeArrowheads="1"/>
          </p:cNvSpPr>
          <p:nvPr/>
        </p:nvSpPr>
        <p:spPr bwMode="auto">
          <a:xfrm>
            <a:off x="468313" y="4806950"/>
            <a:ext cx="1584325" cy="1042988"/>
          </a:xfrm>
          <a:prstGeom prst="bevel">
            <a:avLst>
              <a:gd name="adj" fmla="val 12500"/>
            </a:avLst>
          </a:prstGeom>
          <a:solidFill>
            <a:srgbClr val="99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b="1"/>
              <a:t>4000</a:t>
            </a:r>
          </a:p>
        </p:txBody>
      </p:sp>
      <p:sp>
        <p:nvSpPr>
          <p:cNvPr id="3107" name="AutoShape 35">
            <a:hlinkClick r:id="rId18" action="ppaction://hlinksldjump"/>
          </p:cNvPr>
          <p:cNvSpPr>
            <a:spLocks noChangeArrowheads="1"/>
          </p:cNvSpPr>
          <p:nvPr/>
        </p:nvSpPr>
        <p:spPr bwMode="auto">
          <a:xfrm>
            <a:off x="2197100" y="4806950"/>
            <a:ext cx="1584325" cy="1042988"/>
          </a:xfrm>
          <a:prstGeom prst="bevel">
            <a:avLst>
              <a:gd name="adj" fmla="val 12500"/>
            </a:avLst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b="1"/>
              <a:t>4000</a:t>
            </a:r>
          </a:p>
        </p:txBody>
      </p:sp>
      <p:sp>
        <p:nvSpPr>
          <p:cNvPr id="3108" name="AutoShape 36">
            <a:hlinkClick r:id="rId19" action="ppaction://hlinksldjump"/>
          </p:cNvPr>
          <p:cNvSpPr>
            <a:spLocks noChangeArrowheads="1"/>
          </p:cNvSpPr>
          <p:nvPr/>
        </p:nvSpPr>
        <p:spPr bwMode="auto">
          <a:xfrm>
            <a:off x="3924300" y="4806950"/>
            <a:ext cx="1584325" cy="1042988"/>
          </a:xfrm>
          <a:prstGeom prst="bevel">
            <a:avLst>
              <a:gd name="adj" fmla="val 12500"/>
            </a:avLst>
          </a:prstGeom>
          <a:solidFill>
            <a:srgbClr val="FF99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b="1"/>
              <a:t>4000</a:t>
            </a:r>
          </a:p>
        </p:txBody>
      </p:sp>
      <p:sp>
        <p:nvSpPr>
          <p:cNvPr id="3109" name="AutoShape 37">
            <a:hlinkClick r:id="rId20" action="ppaction://hlinksldjump"/>
          </p:cNvPr>
          <p:cNvSpPr>
            <a:spLocks noChangeArrowheads="1"/>
          </p:cNvSpPr>
          <p:nvPr/>
        </p:nvSpPr>
        <p:spPr bwMode="auto">
          <a:xfrm>
            <a:off x="5653088" y="4806950"/>
            <a:ext cx="1584325" cy="1042988"/>
          </a:xfrm>
          <a:prstGeom prst="bevel">
            <a:avLst>
              <a:gd name="adj" fmla="val 12500"/>
            </a:avLst>
          </a:prstGeom>
          <a:solidFill>
            <a:srgbClr val="66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b="1"/>
              <a:t>4000</a:t>
            </a:r>
          </a:p>
        </p:txBody>
      </p:sp>
      <p:sp>
        <p:nvSpPr>
          <p:cNvPr id="3110" name="AutoShape 38">
            <a:hlinkClick r:id="rId21" action="ppaction://hlinksldjump"/>
          </p:cNvPr>
          <p:cNvSpPr>
            <a:spLocks noChangeArrowheads="1"/>
          </p:cNvSpPr>
          <p:nvPr/>
        </p:nvSpPr>
        <p:spPr bwMode="auto">
          <a:xfrm>
            <a:off x="7380288" y="4806950"/>
            <a:ext cx="1584325" cy="1042988"/>
          </a:xfrm>
          <a:prstGeom prst="bevel">
            <a:avLst>
              <a:gd name="adj" fmla="val 12500"/>
            </a:avLst>
          </a:prstGeom>
          <a:solidFill>
            <a:srgbClr val="99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b="1"/>
              <a:t>4000</a:t>
            </a:r>
          </a:p>
        </p:txBody>
      </p:sp>
      <p:sp>
        <p:nvSpPr>
          <p:cNvPr id="3112" name="AutoShape 40">
            <a:hlinkClick r:id="rId22" action="ppaction://hlinksldjump"/>
          </p:cNvPr>
          <p:cNvSpPr>
            <a:spLocks noChangeArrowheads="1"/>
          </p:cNvSpPr>
          <p:nvPr/>
        </p:nvSpPr>
        <p:spPr bwMode="auto">
          <a:xfrm>
            <a:off x="468313" y="5815013"/>
            <a:ext cx="1584325" cy="1042987"/>
          </a:xfrm>
          <a:prstGeom prst="bevel">
            <a:avLst>
              <a:gd name="adj" fmla="val 12500"/>
            </a:avLst>
          </a:prstGeom>
          <a:solidFill>
            <a:srgbClr val="99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b="1"/>
              <a:t>5000</a:t>
            </a:r>
          </a:p>
        </p:txBody>
      </p:sp>
      <p:sp>
        <p:nvSpPr>
          <p:cNvPr id="3113" name="AutoShape 41">
            <a:hlinkClick r:id="rId23" action="ppaction://hlinksldjump"/>
          </p:cNvPr>
          <p:cNvSpPr>
            <a:spLocks noChangeArrowheads="1"/>
          </p:cNvSpPr>
          <p:nvPr/>
        </p:nvSpPr>
        <p:spPr bwMode="auto">
          <a:xfrm>
            <a:off x="2197100" y="5815013"/>
            <a:ext cx="1584325" cy="1042987"/>
          </a:xfrm>
          <a:prstGeom prst="bevel">
            <a:avLst>
              <a:gd name="adj" fmla="val 12500"/>
            </a:avLst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b="1"/>
              <a:t>5000</a:t>
            </a:r>
          </a:p>
        </p:txBody>
      </p:sp>
      <p:sp>
        <p:nvSpPr>
          <p:cNvPr id="3114" name="AutoShape 42">
            <a:hlinkClick r:id="rId24" action="ppaction://hlinksldjump"/>
          </p:cNvPr>
          <p:cNvSpPr>
            <a:spLocks noChangeArrowheads="1"/>
          </p:cNvSpPr>
          <p:nvPr/>
        </p:nvSpPr>
        <p:spPr bwMode="auto">
          <a:xfrm>
            <a:off x="3924300" y="5815013"/>
            <a:ext cx="1584325" cy="1042987"/>
          </a:xfrm>
          <a:prstGeom prst="bevel">
            <a:avLst>
              <a:gd name="adj" fmla="val 12500"/>
            </a:avLst>
          </a:prstGeom>
          <a:solidFill>
            <a:srgbClr val="FF99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b="1"/>
              <a:t>5000</a:t>
            </a:r>
          </a:p>
        </p:txBody>
      </p:sp>
      <p:sp>
        <p:nvSpPr>
          <p:cNvPr id="3115" name="AutoShape 43">
            <a:hlinkClick r:id="rId25" action="ppaction://hlinksldjump"/>
          </p:cNvPr>
          <p:cNvSpPr>
            <a:spLocks noChangeArrowheads="1"/>
          </p:cNvSpPr>
          <p:nvPr/>
        </p:nvSpPr>
        <p:spPr bwMode="auto">
          <a:xfrm>
            <a:off x="5653088" y="5815013"/>
            <a:ext cx="1584325" cy="1042987"/>
          </a:xfrm>
          <a:prstGeom prst="bevel">
            <a:avLst>
              <a:gd name="adj" fmla="val 12500"/>
            </a:avLst>
          </a:prstGeom>
          <a:solidFill>
            <a:srgbClr val="66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b="1"/>
              <a:t>5000</a:t>
            </a:r>
          </a:p>
        </p:txBody>
      </p:sp>
      <p:sp>
        <p:nvSpPr>
          <p:cNvPr id="3116" name="AutoShape 44">
            <a:hlinkClick r:id="rId26" action="ppaction://hlinksldjump"/>
          </p:cNvPr>
          <p:cNvSpPr>
            <a:spLocks noChangeArrowheads="1"/>
          </p:cNvSpPr>
          <p:nvPr/>
        </p:nvSpPr>
        <p:spPr bwMode="auto">
          <a:xfrm>
            <a:off x="7380288" y="5815013"/>
            <a:ext cx="1584325" cy="1042987"/>
          </a:xfrm>
          <a:prstGeom prst="bevel">
            <a:avLst>
              <a:gd name="adj" fmla="val 12500"/>
            </a:avLst>
          </a:prstGeom>
          <a:solidFill>
            <a:srgbClr val="99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b="1"/>
              <a:t>5000</a:t>
            </a:r>
          </a:p>
        </p:txBody>
      </p:sp>
      <p:sp>
        <p:nvSpPr>
          <p:cNvPr id="3118" name="Text Box 46"/>
          <p:cNvSpPr txBox="1">
            <a:spLocks noChangeArrowheads="1"/>
          </p:cNvSpPr>
          <p:nvPr/>
        </p:nvSpPr>
        <p:spPr bwMode="auto">
          <a:xfrm>
            <a:off x="3635375" y="115888"/>
            <a:ext cx="2447925" cy="396875"/>
          </a:xfrm>
          <a:prstGeom prst="rect">
            <a:avLst/>
          </a:prstGeom>
          <a:solidFill>
            <a:srgbClr val="FFFF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/>
              <a:t>Risk – hrací pole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0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30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30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309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9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1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31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31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310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00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1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 nodeType="clickPar">
                      <p:stCondLst>
                        <p:cond delay="0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31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31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310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0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31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 nodeType="clickPar">
                      <p:stCondLst>
                        <p:cond delay="0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31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31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31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12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30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 nodeType="clickPar">
                      <p:stCondLst>
                        <p:cond delay="0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2000" fill="hold"/>
                                        <p:tgtEl>
                                          <p:spTgt spid="308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308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308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9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0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 nodeType="clickPar">
                      <p:stCondLst>
                        <p:cond delay="0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2000" fill="hold"/>
                                        <p:tgtEl>
                                          <p:spTgt spid="30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30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000" fill="hold"/>
                                        <p:tgtEl>
                                          <p:spTgt spid="309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95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3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 nodeType="clickPar">
                      <p:stCondLst>
                        <p:cond delay="0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5" dur="2000" fill="hold"/>
                                        <p:tgtEl>
                                          <p:spTgt spid="31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56" dur="2000" fill="hold"/>
                                        <p:tgtEl>
                                          <p:spTgt spid="31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310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01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310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 nodeType="clickPar">
                      <p:stCondLst>
                        <p:cond delay="0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2" dur="2000" fill="hold"/>
                                        <p:tgtEl>
                                          <p:spTgt spid="31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63" dur="2000" fill="hold"/>
                                        <p:tgtEl>
                                          <p:spTgt spid="31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2000" fill="hold"/>
                                        <p:tgtEl>
                                          <p:spTgt spid="310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07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31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 nodeType="clickPar">
                      <p:stCondLst>
                        <p:cond delay="0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9" dur="2000" fill="hold"/>
                                        <p:tgtEl>
                                          <p:spTgt spid="31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70" dur="2000" fill="hold"/>
                                        <p:tgtEl>
                                          <p:spTgt spid="31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2000" fill="hold"/>
                                        <p:tgtEl>
                                          <p:spTgt spid="31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13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30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 nodeType="clickPar">
                      <p:stCondLst>
                        <p:cond delay="0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6" dur="20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77" dur="20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" dur="20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90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30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 nodeType="clickPar">
                      <p:stCondLst>
                        <p:cond delay="0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3" dur="2000" fill="hold"/>
                                        <p:tgtEl>
                                          <p:spTgt spid="30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84" dur="2000" fill="hold"/>
                                        <p:tgtEl>
                                          <p:spTgt spid="30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2000" fill="hold"/>
                                        <p:tgtEl>
                                          <p:spTgt spid="309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91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309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 nodeType="clickPar">
                      <p:stCondLst>
                        <p:cond delay="0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0" dur="2000" fill="hold"/>
                                        <p:tgtEl>
                                          <p:spTgt spid="30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91" dur="2000" fill="hold"/>
                                        <p:tgtEl>
                                          <p:spTgt spid="30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2000" fill="hold"/>
                                        <p:tgtEl>
                                          <p:spTgt spid="309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92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30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 nodeType="clickPar">
                      <p:stCondLst>
                        <p:cond delay="0"/>
                      </p:stCondLst>
                      <p:childTnLst>
                        <p:par>
                          <p:cTn id="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7" dur="2000" fill="hold"/>
                                        <p:tgtEl>
                                          <p:spTgt spid="30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98" dur="2000" fill="hold"/>
                                        <p:tgtEl>
                                          <p:spTgt spid="30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" dur="2000" fill="hold"/>
                                        <p:tgtEl>
                                          <p:spTgt spid="309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96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30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 nodeType="clickPar">
                      <p:stCondLst>
                        <p:cond delay="0"/>
                      </p:stCondLst>
                      <p:childTnLst>
                        <p:par>
                          <p:cTn id="1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4" dur="2000" fill="hold"/>
                                        <p:tgtEl>
                                          <p:spTgt spid="30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105" dur="2000" fill="hold"/>
                                        <p:tgtEl>
                                          <p:spTgt spid="30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2000" fill="hold"/>
                                        <p:tgtEl>
                                          <p:spTgt spid="309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97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30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 nodeType="clickPar">
                      <p:stCondLst>
                        <p:cond delay="0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1" dur="2000" fill="hold"/>
                                        <p:tgtEl>
                                          <p:spTgt spid="30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112" dur="2000" fill="hold"/>
                                        <p:tgtEl>
                                          <p:spTgt spid="30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3" dur="2000" fill="hold"/>
                                        <p:tgtEl>
                                          <p:spTgt spid="309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98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31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 nodeType="clickPar">
                      <p:stCondLst>
                        <p:cond delay="0"/>
                      </p:stCondLst>
                      <p:childTnLst>
                        <p:par>
                          <p:cTn id="1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8" dur="2000" fill="hold"/>
                                        <p:tgtEl>
                                          <p:spTgt spid="31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119" dur="2000" fill="hold"/>
                                        <p:tgtEl>
                                          <p:spTgt spid="31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2000" fill="hold"/>
                                        <p:tgtEl>
                                          <p:spTgt spid="310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02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31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 nodeType="clickPar">
                      <p:stCondLst>
                        <p:cond delay="0"/>
                      </p:stCondLst>
                      <p:childTnLst>
                        <p:par>
                          <p:cTn id="1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5" dur="2000" fill="hold"/>
                                        <p:tgtEl>
                                          <p:spTgt spid="31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126" dur="2000" fill="hold"/>
                                        <p:tgtEl>
                                          <p:spTgt spid="31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2000" fill="hold"/>
                                        <p:tgtEl>
                                          <p:spTgt spid="310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03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31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 nodeType="clickPar">
                      <p:stCondLst>
                        <p:cond delay="0"/>
                      </p:stCondLst>
                      <p:childTnLst>
                        <p:par>
                          <p:cTn id="1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2" dur="2000" fill="hold"/>
                                        <p:tgtEl>
                                          <p:spTgt spid="31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133" dur="2000" fill="hold"/>
                                        <p:tgtEl>
                                          <p:spTgt spid="31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4" dur="2000" fill="hold"/>
                                        <p:tgtEl>
                                          <p:spTgt spid="310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04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31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 nodeType="clickPar">
                      <p:stCondLst>
                        <p:cond delay="0"/>
                      </p:stCondLst>
                      <p:childTnLst>
                        <p:par>
                          <p:cTn id="1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9" dur="2000" fill="hold"/>
                                        <p:tgtEl>
                                          <p:spTgt spid="31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140" dur="2000" fill="hold"/>
                                        <p:tgtEl>
                                          <p:spTgt spid="31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1" dur="2000" fill="hold"/>
                                        <p:tgtEl>
                                          <p:spTgt spid="310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09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31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 nodeType="clickPar">
                      <p:stCondLst>
                        <p:cond delay="0"/>
                      </p:stCondLst>
                      <p:childTnLst>
                        <p:par>
                          <p:cTn id="1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6" dur="2000" fill="hold"/>
                                        <p:tgtEl>
                                          <p:spTgt spid="31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147" dur="2000" fill="hold"/>
                                        <p:tgtEl>
                                          <p:spTgt spid="31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8" dur="2000" fill="hold"/>
                                        <p:tgtEl>
                                          <p:spTgt spid="31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10"/>
                  </p:tgtEl>
                </p:cond>
              </p:nextCondLst>
            </p:seq>
            <p:seq concurrent="1" nextAc="seek">
              <p:cTn id="149" restart="whenNotActive" fill="hold" evtFilter="cancelBubble" nodeType="interactiveSeq">
                <p:stCondLst>
                  <p:cond evt="onClick" delay="0">
                    <p:tgtEl>
                      <p:spTgt spid="31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0" fill="hold" nodeType="clickPar">
                      <p:stCondLst>
                        <p:cond delay="0"/>
                      </p:stCondLst>
                      <p:childTnLst>
                        <p:par>
                          <p:cTn id="1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3" dur="2000" fill="hold"/>
                                        <p:tgtEl>
                                          <p:spTgt spid="31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154" dur="2000" fill="hold"/>
                                        <p:tgtEl>
                                          <p:spTgt spid="31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5" dur="2000" fill="hold"/>
                                        <p:tgtEl>
                                          <p:spTgt spid="31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14"/>
                  </p:tgtEl>
                </p:cond>
              </p:nextCondLst>
            </p:seq>
            <p:seq concurrent="1" nextAc="seek">
              <p:cTn id="156" restart="whenNotActive" fill="hold" evtFilter="cancelBubble" nodeType="interactiveSeq">
                <p:stCondLst>
                  <p:cond evt="onClick" delay="0">
                    <p:tgtEl>
                      <p:spTgt spid="31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7" fill="hold" nodeType="clickPar">
                      <p:stCondLst>
                        <p:cond delay="0"/>
                      </p:stCondLst>
                      <p:childTnLst>
                        <p:par>
                          <p:cTn id="1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0" dur="2000" fill="hold"/>
                                        <p:tgtEl>
                                          <p:spTgt spid="31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161" dur="2000" fill="hold"/>
                                        <p:tgtEl>
                                          <p:spTgt spid="31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2" dur="2000" fill="hold"/>
                                        <p:tgtEl>
                                          <p:spTgt spid="31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15"/>
                  </p:tgtEl>
                </p:cond>
              </p:nextCondLst>
            </p:seq>
            <p:seq concurrent="1" nextAc="seek">
              <p:cTn id="163" restart="whenNotActive" fill="hold" evtFilter="cancelBubble" nodeType="interactiveSeq">
                <p:stCondLst>
                  <p:cond evt="onClick" delay="0">
                    <p:tgtEl>
                      <p:spTgt spid="31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4" fill="hold" nodeType="clickPar">
                      <p:stCondLst>
                        <p:cond delay="0"/>
                      </p:stCondLst>
                      <p:childTnLst>
                        <p:par>
                          <p:cTn id="1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7" dur="2000" fill="hold"/>
                                        <p:tgtEl>
                                          <p:spTgt spid="31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168" dur="2000" fill="hold"/>
                                        <p:tgtEl>
                                          <p:spTgt spid="31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9" dur="2000" fill="hold"/>
                                        <p:tgtEl>
                                          <p:spTgt spid="31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16"/>
                  </p:tgtEl>
                </p:cond>
              </p:nextCondLst>
            </p:seq>
            <p:seq concurrent="1" nextAc="seek">
              <p:cTn id="170" restart="whenNotActive" fill="hold" evtFilter="cancelBubble" nodeType="interactiveSeq">
                <p:stCondLst>
                  <p:cond evt="onClick" delay="0">
                    <p:tgtEl>
                      <p:spTgt spid="310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1" fill="hold" nodeType="clickPar">
                      <p:stCondLst>
                        <p:cond delay="0"/>
                      </p:stCondLst>
                      <p:childTnLst>
                        <p:par>
                          <p:cTn id="1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4" dur="2000" fill="hold"/>
                                        <p:tgtEl>
                                          <p:spTgt spid="31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175" dur="2000" fill="hold"/>
                                        <p:tgtEl>
                                          <p:spTgt spid="31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6" dur="2000" fill="hold"/>
                                        <p:tgtEl>
                                          <p:spTgt spid="310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08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Oblast 1 1000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68413"/>
            <a:ext cx="8229600" cy="4857750"/>
          </a:xfrm>
        </p:spPr>
        <p:txBody>
          <a:bodyPr/>
          <a:lstStyle/>
          <a:p>
            <a:pPr algn="ctr">
              <a:buFontTx/>
              <a:buNone/>
            </a:pPr>
            <a:r>
              <a:rPr lang="cs-CZ" dirty="0" smtClean="0"/>
              <a:t>Jaké základní logické členy známe? </a:t>
            </a:r>
            <a:endParaRPr lang="cs-CZ" dirty="0"/>
          </a:p>
        </p:txBody>
      </p:sp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468313" y="2420938"/>
            <a:ext cx="7129462" cy="8636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 smtClean="0"/>
              <a:t>NAND, AND, AN, NAN</a:t>
            </a:r>
            <a:endParaRPr lang="cs-CZ" dirty="0"/>
          </a:p>
        </p:txBody>
      </p:sp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468313" y="3500438"/>
            <a:ext cx="7129462" cy="8636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 smtClean="0"/>
              <a:t>OR, AND, NOT, NOR, NAND</a:t>
            </a:r>
            <a:endParaRPr lang="cs-CZ" dirty="0"/>
          </a:p>
        </p:txBody>
      </p:sp>
      <p:sp>
        <p:nvSpPr>
          <p:cNvPr id="9222" name="Rectangle 6"/>
          <p:cNvSpPr>
            <a:spLocks noChangeArrowheads="1"/>
          </p:cNvSpPr>
          <p:nvPr/>
        </p:nvSpPr>
        <p:spPr bwMode="auto">
          <a:xfrm>
            <a:off x="466725" y="4581525"/>
            <a:ext cx="7129463" cy="8636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 smtClean="0"/>
              <a:t>EXOR, EXNOR</a:t>
            </a:r>
            <a:endParaRPr lang="cs-CZ" dirty="0"/>
          </a:p>
        </p:txBody>
      </p:sp>
      <p:sp>
        <p:nvSpPr>
          <p:cNvPr id="9223" name="AutoShape 7"/>
          <p:cNvSpPr>
            <a:spLocks noChangeArrowheads="1"/>
          </p:cNvSpPr>
          <p:nvPr/>
        </p:nvSpPr>
        <p:spPr bwMode="auto">
          <a:xfrm>
            <a:off x="7885113" y="3500438"/>
            <a:ext cx="914400" cy="914400"/>
          </a:xfrm>
          <a:prstGeom prst="smileyFace">
            <a:avLst>
              <a:gd name="adj" fmla="val 4653"/>
            </a:avLst>
          </a:prstGeom>
          <a:noFill/>
          <a:ln w="38100">
            <a:solidFill>
              <a:srgbClr val="66FF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9224" name="AutoShape 8"/>
          <p:cNvSpPr>
            <a:spLocks noChangeArrowheads="1"/>
          </p:cNvSpPr>
          <p:nvPr/>
        </p:nvSpPr>
        <p:spPr bwMode="auto">
          <a:xfrm>
            <a:off x="7885113" y="2420938"/>
            <a:ext cx="914400" cy="914400"/>
          </a:xfrm>
          <a:prstGeom prst="smileyFace">
            <a:avLst>
              <a:gd name="adj" fmla="val -4653"/>
            </a:avLst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9225" name="AutoShape 9"/>
          <p:cNvSpPr>
            <a:spLocks noChangeArrowheads="1"/>
          </p:cNvSpPr>
          <p:nvPr/>
        </p:nvSpPr>
        <p:spPr bwMode="auto">
          <a:xfrm>
            <a:off x="7885113" y="4581525"/>
            <a:ext cx="914400" cy="914400"/>
          </a:xfrm>
          <a:prstGeom prst="smileyFace">
            <a:avLst>
              <a:gd name="adj" fmla="val -4653"/>
            </a:avLst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9226" name="AutoShape 10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276600" y="6021388"/>
            <a:ext cx="2016125" cy="836612"/>
          </a:xfrm>
          <a:prstGeom prst="rightArrow">
            <a:avLst>
              <a:gd name="adj1" fmla="val 50000"/>
              <a:gd name="adj2" fmla="val 60247"/>
            </a:avLst>
          </a:prstGeom>
          <a:solidFill>
            <a:srgbClr val="99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/>
              <a:t>Na hrací pole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2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2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2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2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92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2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22"/>
                  </p:tgtEl>
                </p:cond>
              </p:nextCondLst>
            </p:seq>
          </p:childTnLst>
        </p:cTn>
      </p:par>
    </p:tnLst>
    <p:bldLst>
      <p:bldP spid="9223" grpId="0" animBg="1"/>
      <p:bldP spid="9224" grpId="0" animBg="1"/>
      <p:bldP spid="922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Oblast 1 2000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68413"/>
            <a:ext cx="8229600" cy="4857750"/>
          </a:xfrm>
        </p:spPr>
        <p:txBody>
          <a:bodyPr/>
          <a:lstStyle/>
          <a:p>
            <a:pPr algn="ctr">
              <a:buFontTx/>
              <a:buNone/>
            </a:pPr>
            <a:r>
              <a:rPr lang="cs-CZ" dirty="0" smtClean="0"/>
              <a:t>Jako logickou funkci realizuje OR? </a:t>
            </a:r>
            <a:endParaRPr lang="cs-CZ" dirty="0"/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468313" y="2420938"/>
            <a:ext cx="7129462" cy="8636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 smtClean="0"/>
              <a:t>Funkci logického součtu</a:t>
            </a:r>
            <a:endParaRPr lang="cs-CZ" dirty="0"/>
          </a:p>
        </p:txBody>
      </p:sp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466725" y="3476565"/>
            <a:ext cx="7129462" cy="8636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 smtClean="0"/>
              <a:t>Funkci logického součinu</a:t>
            </a:r>
            <a:endParaRPr lang="cs-CZ" dirty="0"/>
          </a:p>
        </p:txBody>
      </p:sp>
      <p:sp>
        <p:nvSpPr>
          <p:cNvPr id="5126" name="Rectangle 6"/>
          <p:cNvSpPr>
            <a:spLocks noChangeArrowheads="1"/>
          </p:cNvSpPr>
          <p:nvPr/>
        </p:nvSpPr>
        <p:spPr bwMode="auto">
          <a:xfrm>
            <a:off x="466725" y="4581525"/>
            <a:ext cx="7129463" cy="8636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 smtClean="0"/>
              <a:t>Funkci logického dělení</a:t>
            </a:r>
            <a:endParaRPr lang="cs-CZ" dirty="0"/>
          </a:p>
        </p:txBody>
      </p:sp>
      <p:sp>
        <p:nvSpPr>
          <p:cNvPr id="5127" name="AutoShape 7"/>
          <p:cNvSpPr>
            <a:spLocks noChangeArrowheads="1"/>
          </p:cNvSpPr>
          <p:nvPr/>
        </p:nvSpPr>
        <p:spPr bwMode="auto">
          <a:xfrm>
            <a:off x="7885113" y="2420938"/>
            <a:ext cx="914400" cy="914400"/>
          </a:xfrm>
          <a:prstGeom prst="smileyFace">
            <a:avLst>
              <a:gd name="adj" fmla="val 4653"/>
            </a:avLst>
          </a:prstGeom>
          <a:noFill/>
          <a:ln w="38100">
            <a:solidFill>
              <a:srgbClr val="66FF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128" name="AutoShape 8"/>
          <p:cNvSpPr>
            <a:spLocks noChangeArrowheads="1"/>
          </p:cNvSpPr>
          <p:nvPr/>
        </p:nvSpPr>
        <p:spPr bwMode="auto">
          <a:xfrm>
            <a:off x="7885113" y="3500438"/>
            <a:ext cx="914400" cy="914400"/>
          </a:xfrm>
          <a:prstGeom prst="smileyFace">
            <a:avLst>
              <a:gd name="adj" fmla="val -4653"/>
            </a:avLst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129" name="AutoShape 9"/>
          <p:cNvSpPr>
            <a:spLocks noChangeArrowheads="1"/>
          </p:cNvSpPr>
          <p:nvPr/>
        </p:nvSpPr>
        <p:spPr bwMode="auto">
          <a:xfrm>
            <a:off x="7885113" y="4581525"/>
            <a:ext cx="914400" cy="914400"/>
          </a:xfrm>
          <a:prstGeom prst="smileyFace">
            <a:avLst>
              <a:gd name="adj" fmla="val -4653"/>
            </a:avLst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130" name="AutoShape 10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276600" y="6021388"/>
            <a:ext cx="2016125" cy="836612"/>
          </a:xfrm>
          <a:prstGeom prst="rightArrow">
            <a:avLst>
              <a:gd name="adj1" fmla="val 50000"/>
              <a:gd name="adj2" fmla="val 60247"/>
            </a:avLst>
          </a:prstGeom>
          <a:solidFill>
            <a:srgbClr val="99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/>
              <a:t>Na hrací pole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1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1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1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20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6"/>
                  </p:tgtEl>
                </p:cond>
              </p:nextCondLst>
            </p:seq>
          </p:childTnLst>
        </p:cTn>
      </p:par>
    </p:tnLst>
    <p:bldLst>
      <p:bldP spid="5127" grpId="0" animBg="1"/>
      <p:bldP spid="5128" grpId="0" animBg="1"/>
      <p:bldP spid="512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Oblast 1 3000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412875"/>
            <a:ext cx="8229600" cy="4824413"/>
          </a:xfrm>
        </p:spPr>
        <p:txBody>
          <a:bodyPr/>
          <a:lstStyle/>
          <a:p>
            <a:pPr algn="ctr">
              <a:buNone/>
            </a:pPr>
            <a:r>
              <a:rPr lang="cs-CZ" dirty="0" smtClean="0"/>
              <a:t>Jako logickou funkci realizuje AND?</a:t>
            </a:r>
          </a:p>
          <a:p>
            <a:pPr algn="ctr">
              <a:buFontTx/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468313" y="2420938"/>
            <a:ext cx="7129462" cy="8636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 smtClean="0"/>
              <a:t>Y = A - B</a:t>
            </a:r>
            <a:endParaRPr lang="cs-CZ" dirty="0"/>
          </a:p>
        </p:txBody>
      </p:sp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468313" y="3500438"/>
            <a:ext cx="7129462" cy="8636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 smtClean="0"/>
              <a:t>Y = A + B</a:t>
            </a:r>
            <a:endParaRPr lang="cs-CZ" dirty="0"/>
          </a:p>
        </p:txBody>
      </p:sp>
      <p:sp>
        <p:nvSpPr>
          <p:cNvPr id="10246" name="Rectangle 6"/>
          <p:cNvSpPr>
            <a:spLocks noChangeArrowheads="1"/>
          </p:cNvSpPr>
          <p:nvPr/>
        </p:nvSpPr>
        <p:spPr bwMode="auto">
          <a:xfrm>
            <a:off x="466725" y="4581525"/>
            <a:ext cx="7129463" cy="8636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 smtClean="0"/>
              <a:t>Y = A * B</a:t>
            </a:r>
            <a:endParaRPr lang="cs-CZ" dirty="0"/>
          </a:p>
        </p:txBody>
      </p:sp>
      <p:sp>
        <p:nvSpPr>
          <p:cNvPr id="10247" name="AutoShape 7"/>
          <p:cNvSpPr>
            <a:spLocks noChangeArrowheads="1"/>
          </p:cNvSpPr>
          <p:nvPr/>
        </p:nvSpPr>
        <p:spPr bwMode="auto">
          <a:xfrm>
            <a:off x="7885113" y="4581525"/>
            <a:ext cx="914400" cy="914400"/>
          </a:xfrm>
          <a:prstGeom prst="smileyFace">
            <a:avLst>
              <a:gd name="adj" fmla="val 4653"/>
            </a:avLst>
          </a:prstGeom>
          <a:noFill/>
          <a:ln w="38100">
            <a:solidFill>
              <a:srgbClr val="66FF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0248" name="AutoShape 8"/>
          <p:cNvSpPr>
            <a:spLocks noChangeArrowheads="1"/>
          </p:cNvSpPr>
          <p:nvPr/>
        </p:nvSpPr>
        <p:spPr bwMode="auto">
          <a:xfrm>
            <a:off x="7885113" y="3500438"/>
            <a:ext cx="914400" cy="914400"/>
          </a:xfrm>
          <a:prstGeom prst="smileyFace">
            <a:avLst>
              <a:gd name="adj" fmla="val -4653"/>
            </a:avLst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0249" name="AutoShape 9"/>
          <p:cNvSpPr>
            <a:spLocks noChangeArrowheads="1"/>
          </p:cNvSpPr>
          <p:nvPr/>
        </p:nvSpPr>
        <p:spPr bwMode="auto">
          <a:xfrm>
            <a:off x="7885113" y="2420938"/>
            <a:ext cx="914400" cy="914400"/>
          </a:xfrm>
          <a:prstGeom prst="smileyFace">
            <a:avLst>
              <a:gd name="adj" fmla="val -4653"/>
            </a:avLst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0250" name="AutoShape 10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276600" y="6021388"/>
            <a:ext cx="2016125" cy="836612"/>
          </a:xfrm>
          <a:prstGeom prst="rightArrow">
            <a:avLst>
              <a:gd name="adj1" fmla="val 50000"/>
              <a:gd name="adj2" fmla="val 60247"/>
            </a:avLst>
          </a:prstGeom>
          <a:solidFill>
            <a:srgbClr val="99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/>
              <a:t>Na hrací pole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4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2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4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2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20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46"/>
                  </p:tgtEl>
                </p:cond>
              </p:nextCondLst>
            </p:seq>
          </p:childTnLst>
        </p:cTn>
      </p:par>
    </p:tnLst>
    <p:bldLst>
      <p:bldP spid="10247" grpId="0" animBg="1"/>
      <p:bldP spid="10248" grpId="0" animBg="1"/>
      <p:bldP spid="1024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Oblast 1  4000 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68413"/>
            <a:ext cx="8229600" cy="4857750"/>
          </a:xfrm>
        </p:spPr>
        <p:txBody>
          <a:bodyPr/>
          <a:lstStyle/>
          <a:p>
            <a:pPr algn="ctr">
              <a:buFontTx/>
              <a:buNone/>
            </a:pPr>
            <a:r>
              <a:rPr lang="cs-CZ" dirty="0" smtClean="0"/>
              <a:t>K čemu využíváme logické členy? </a:t>
            </a:r>
            <a:endParaRPr lang="cs-CZ" dirty="0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468313" y="2420938"/>
            <a:ext cx="7129462" cy="8636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cs-CZ" dirty="0" smtClean="0"/>
          </a:p>
          <a:p>
            <a:pPr algn="ctr"/>
            <a:r>
              <a:rPr lang="cs-CZ" dirty="0" smtClean="0"/>
              <a:t>Základní logické členy využíváme při realizaci</a:t>
            </a:r>
          </a:p>
          <a:p>
            <a:pPr algn="ctr"/>
            <a:r>
              <a:rPr lang="cs-CZ" dirty="0" smtClean="0"/>
              <a:t> složitých logických obvodů.</a:t>
            </a:r>
          </a:p>
          <a:p>
            <a:pPr algn="ctr"/>
            <a:endParaRPr lang="cs-CZ" dirty="0"/>
          </a:p>
        </p:txBody>
      </p:sp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468313" y="3500438"/>
            <a:ext cx="7129462" cy="8636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 smtClean="0"/>
              <a:t>K řešení složitých obvodů v oblasti analogové elektroniky.</a:t>
            </a:r>
            <a:endParaRPr lang="cs-CZ" dirty="0"/>
          </a:p>
        </p:txBody>
      </p:sp>
      <p:sp>
        <p:nvSpPr>
          <p:cNvPr id="11270" name="Rectangle 6"/>
          <p:cNvSpPr>
            <a:spLocks noChangeArrowheads="1"/>
          </p:cNvSpPr>
          <p:nvPr/>
        </p:nvSpPr>
        <p:spPr bwMode="auto">
          <a:xfrm>
            <a:off x="466725" y="4581525"/>
            <a:ext cx="7129463" cy="8636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cs-CZ" dirty="0" smtClean="0"/>
          </a:p>
          <a:p>
            <a:pPr algn="ctr"/>
            <a:r>
              <a:rPr lang="cs-CZ" dirty="0" smtClean="0"/>
              <a:t>Základní logické členy využíváme při realizaci</a:t>
            </a:r>
          </a:p>
          <a:p>
            <a:pPr algn="ctr"/>
            <a:r>
              <a:rPr lang="cs-CZ" dirty="0" smtClean="0"/>
              <a:t>složitých strojů a přístrojů.</a:t>
            </a:r>
          </a:p>
          <a:p>
            <a:pPr algn="ctr"/>
            <a:endParaRPr lang="cs-CZ" dirty="0"/>
          </a:p>
        </p:txBody>
      </p:sp>
      <p:sp>
        <p:nvSpPr>
          <p:cNvPr id="11271" name="AutoShape 7"/>
          <p:cNvSpPr>
            <a:spLocks noChangeArrowheads="1"/>
          </p:cNvSpPr>
          <p:nvPr/>
        </p:nvSpPr>
        <p:spPr bwMode="auto">
          <a:xfrm>
            <a:off x="7885113" y="2420938"/>
            <a:ext cx="914400" cy="914400"/>
          </a:xfrm>
          <a:prstGeom prst="smileyFace">
            <a:avLst>
              <a:gd name="adj" fmla="val 4653"/>
            </a:avLst>
          </a:prstGeom>
          <a:noFill/>
          <a:ln w="38100">
            <a:solidFill>
              <a:srgbClr val="66FF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1272" name="AutoShape 8"/>
          <p:cNvSpPr>
            <a:spLocks noChangeArrowheads="1"/>
          </p:cNvSpPr>
          <p:nvPr/>
        </p:nvSpPr>
        <p:spPr bwMode="auto">
          <a:xfrm>
            <a:off x="7885113" y="3500438"/>
            <a:ext cx="914400" cy="914400"/>
          </a:xfrm>
          <a:prstGeom prst="smileyFace">
            <a:avLst>
              <a:gd name="adj" fmla="val -4653"/>
            </a:avLst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1273" name="AutoShape 9"/>
          <p:cNvSpPr>
            <a:spLocks noChangeArrowheads="1"/>
          </p:cNvSpPr>
          <p:nvPr/>
        </p:nvSpPr>
        <p:spPr bwMode="auto">
          <a:xfrm>
            <a:off x="7885113" y="4581525"/>
            <a:ext cx="914400" cy="914400"/>
          </a:xfrm>
          <a:prstGeom prst="smileyFace">
            <a:avLst>
              <a:gd name="adj" fmla="val -4653"/>
            </a:avLst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1274" name="AutoShape 10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276600" y="6021388"/>
            <a:ext cx="2016125" cy="836612"/>
          </a:xfrm>
          <a:prstGeom prst="rightArrow">
            <a:avLst>
              <a:gd name="adj1" fmla="val 50000"/>
              <a:gd name="adj2" fmla="val 60247"/>
            </a:avLst>
          </a:prstGeom>
          <a:solidFill>
            <a:srgbClr val="99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/>
              <a:t>Na hrací pole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2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6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2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6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12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20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70"/>
                  </p:tgtEl>
                </p:cond>
              </p:nextCondLst>
            </p:seq>
          </p:childTnLst>
        </p:cTn>
      </p:par>
    </p:tnLst>
    <p:bldLst>
      <p:bldP spid="11271" grpId="0" animBg="1"/>
      <p:bldP spid="11272" grpId="0" animBg="1"/>
      <p:bldP spid="1127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Oblast 1  5000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557338"/>
            <a:ext cx="8229600" cy="4525962"/>
          </a:xfrm>
        </p:spPr>
        <p:txBody>
          <a:bodyPr/>
          <a:lstStyle/>
          <a:p>
            <a:r>
              <a:rPr lang="cs-CZ" dirty="0" smtClean="0"/>
              <a:t>Jakými hradly můžeme nahradit logický člen NAND?</a:t>
            </a:r>
            <a:endParaRPr lang="cs-CZ" dirty="0"/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3265487" y="2679339"/>
            <a:ext cx="2232025" cy="792163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/>
              <a:t>ODPOVĚĎ</a:t>
            </a:r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2257425" y="3813537"/>
            <a:ext cx="4248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dirty="0" smtClean="0"/>
              <a:t>Pomoci hradla NOT a AND</a:t>
            </a:r>
            <a:endParaRPr lang="cs-CZ" dirty="0"/>
          </a:p>
        </p:txBody>
      </p:sp>
      <p:sp>
        <p:nvSpPr>
          <p:cNvPr id="6152" name="AutoShape 8"/>
          <p:cNvSpPr>
            <a:spLocks noChangeArrowheads="1"/>
          </p:cNvSpPr>
          <p:nvPr/>
        </p:nvSpPr>
        <p:spPr bwMode="auto">
          <a:xfrm>
            <a:off x="3924300" y="4797425"/>
            <a:ext cx="914400" cy="914400"/>
          </a:xfrm>
          <a:prstGeom prst="smileyFace">
            <a:avLst>
              <a:gd name="adj" fmla="val 4653"/>
            </a:avLst>
          </a:prstGeom>
          <a:noFill/>
          <a:ln w="38100">
            <a:solidFill>
              <a:srgbClr val="66FF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154" name="AutoShape 10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276600" y="6021388"/>
            <a:ext cx="2016125" cy="836612"/>
          </a:xfrm>
          <a:prstGeom prst="rightArrow">
            <a:avLst>
              <a:gd name="adj1" fmla="val 50000"/>
              <a:gd name="adj2" fmla="val 60247"/>
            </a:avLst>
          </a:prstGeom>
          <a:solidFill>
            <a:srgbClr val="99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/>
              <a:t>Na hrací pole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1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48"/>
                  </p:tgtEl>
                </p:cond>
              </p:nextCondLst>
            </p:seq>
          </p:childTnLst>
        </p:cTn>
      </p:par>
    </p:tnLst>
    <p:bldLst>
      <p:bldP spid="6150" grpId="1"/>
      <p:bldP spid="615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Oblast 2 1000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68413"/>
            <a:ext cx="8229600" cy="4857750"/>
          </a:xfrm>
        </p:spPr>
        <p:txBody>
          <a:bodyPr/>
          <a:lstStyle/>
          <a:p>
            <a:pPr algn="ctr">
              <a:buFontTx/>
              <a:buNone/>
            </a:pPr>
            <a:r>
              <a:rPr lang="cs-CZ" dirty="0" smtClean="0"/>
              <a:t>Pojem pravdivostní tabulka. </a:t>
            </a:r>
            <a:endParaRPr lang="cs-CZ" dirty="0"/>
          </a:p>
        </p:txBody>
      </p:sp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468313" y="2420938"/>
            <a:ext cx="7129462" cy="8636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 smtClean="0"/>
              <a:t>Popisuje funkci logického obvodu, tedy určuje vzájemný vztah </a:t>
            </a:r>
          </a:p>
          <a:p>
            <a:pPr algn="ctr"/>
            <a:r>
              <a:rPr lang="cs-CZ" dirty="0" smtClean="0"/>
              <a:t>vstupů a výstupu.</a:t>
            </a:r>
            <a:endParaRPr lang="cs-CZ" dirty="0"/>
          </a:p>
        </p:txBody>
      </p:sp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468313" y="3500438"/>
            <a:ext cx="7129462" cy="8636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 smtClean="0"/>
              <a:t>Zaznamenává logické nuly a jedničky.</a:t>
            </a:r>
            <a:endParaRPr lang="cs-CZ" dirty="0"/>
          </a:p>
        </p:txBody>
      </p:sp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466725" y="4581525"/>
            <a:ext cx="7129463" cy="8636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 smtClean="0"/>
              <a:t>Pomoci logických pravdivostních tabulek se realizují</a:t>
            </a:r>
          </a:p>
          <a:p>
            <a:pPr algn="ctr"/>
            <a:r>
              <a:rPr lang="cs-CZ" dirty="0" smtClean="0"/>
              <a:t> jednoduché i složité logické matematické funkce.</a:t>
            </a:r>
            <a:endParaRPr lang="cs-CZ" dirty="0"/>
          </a:p>
        </p:txBody>
      </p:sp>
      <p:sp>
        <p:nvSpPr>
          <p:cNvPr id="12295" name="AutoShape 7"/>
          <p:cNvSpPr>
            <a:spLocks noChangeArrowheads="1"/>
          </p:cNvSpPr>
          <p:nvPr/>
        </p:nvSpPr>
        <p:spPr bwMode="auto">
          <a:xfrm>
            <a:off x="7885113" y="2420938"/>
            <a:ext cx="914400" cy="914400"/>
          </a:xfrm>
          <a:prstGeom prst="smileyFace">
            <a:avLst>
              <a:gd name="adj" fmla="val 4653"/>
            </a:avLst>
          </a:prstGeom>
          <a:noFill/>
          <a:ln w="38100">
            <a:solidFill>
              <a:srgbClr val="66FF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2296" name="AutoShape 8"/>
          <p:cNvSpPr>
            <a:spLocks noChangeArrowheads="1"/>
          </p:cNvSpPr>
          <p:nvPr/>
        </p:nvSpPr>
        <p:spPr bwMode="auto">
          <a:xfrm>
            <a:off x="7885113" y="3500438"/>
            <a:ext cx="914400" cy="914400"/>
          </a:xfrm>
          <a:prstGeom prst="smileyFace">
            <a:avLst>
              <a:gd name="adj" fmla="val -4653"/>
            </a:avLst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2297" name="AutoShape 9"/>
          <p:cNvSpPr>
            <a:spLocks noChangeArrowheads="1"/>
          </p:cNvSpPr>
          <p:nvPr/>
        </p:nvSpPr>
        <p:spPr bwMode="auto">
          <a:xfrm>
            <a:off x="7885113" y="4581525"/>
            <a:ext cx="914400" cy="914400"/>
          </a:xfrm>
          <a:prstGeom prst="smileyFace">
            <a:avLst>
              <a:gd name="adj" fmla="val -4653"/>
            </a:avLst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2298" name="AutoShape 10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276600" y="6021388"/>
            <a:ext cx="2016125" cy="836612"/>
          </a:xfrm>
          <a:prstGeom prst="rightArrow">
            <a:avLst>
              <a:gd name="adj1" fmla="val 50000"/>
              <a:gd name="adj2" fmla="val 60247"/>
            </a:avLst>
          </a:prstGeom>
          <a:solidFill>
            <a:srgbClr val="99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/>
              <a:t>Na hrací pole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29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29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2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29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22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20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294"/>
                  </p:tgtEl>
                </p:cond>
              </p:nextCondLst>
            </p:seq>
          </p:childTnLst>
        </p:cTn>
      </p:par>
    </p:tnLst>
    <p:bldLst>
      <p:bldP spid="12295" grpId="0" animBg="1"/>
      <p:bldP spid="12296" grpId="0" animBg="1"/>
      <p:bldP spid="1229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Oblast 2 2000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68413"/>
            <a:ext cx="8229600" cy="4857750"/>
          </a:xfrm>
        </p:spPr>
        <p:txBody>
          <a:bodyPr/>
          <a:lstStyle/>
          <a:p>
            <a:pPr algn="ctr">
              <a:buFontTx/>
              <a:buNone/>
            </a:pPr>
            <a:r>
              <a:rPr lang="cs-CZ" dirty="0" smtClean="0"/>
              <a:t>Pojem </a:t>
            </a:r>
            <a:r>
              <a:rPr lang="cs-CZ" dirty="0" err="1" smtClean="0"/>
              <a:t>Booleová</a:t>
            </a:r>
            <a:r>
              <a:rPr lang="cs-CZ" dirty="0" smtClean="0"/>
              <a:t> algebra. </a:t>
            </a:r>
            <a:endParaRPr lang="cs-CZ" dirty="0"/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455428" y="2403476"/>
            <a:ext cx="7129462" cy="8636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indent="0" algn="ctr" eaLnBrk="1" hangingPunct="1">
              <a:buFont typeface="Arial" charset="0"/>
              <a:buNone/>
            </a:pPr>
            <a:r>
              <a:rPr lang="cs-CZ" dirty="0" smtClean="0"/>
              <a:t>Jsou to zákony umožňující řešit schémata z oblasti</a:t>
            </a:r>
          </a:p>
          <a:p>
            <a:pPr marL="0" indent="0" algn="ctr" eaLnBrk="1" hangingPunct="1">
              <a:buFont typeface="Arial" charset="0"/>
              <a:buNone/>
            </a:pPr>
            <a:r>
              <a:rPr lang="cs-CZ" dirty="0" smtClean="0"/>
              <a:t> číslicové techniky</a:t>
            </a:r>
            <a:endParaRPr lang="cs-CZ" dirty="0" smtClean="0">
              <a:solidFill>
                <a:schemeClr val="bg1"/>
              </a:solidFill>
            </a:endParaRPr>
          </a:p>
        </p:txBody>
      </p:sp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468313" y="3500438"/>
            <a:ext cx="7129462" cy="8636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r>
              <a:rPr lang="cs-CZ" dirty="0" smtClean="0"/>
              <a:t>Souhrn pravidel a zákonů, které umožnuji pracovat s logikou a </a:t>
            </a:r>
          </a:p>
          <a:p>
            <a:pPr algn="ctr" eaLnBrk="1" hangingPunct="1"/>
            <a:r>
              <a:rPr lang="cs-CZ" dirty="0" smtClean="0"/>
              <a:t>logickými  funkcemi pomoci algebraických operací.</a:t>
            </a:r>
          </a:p>
        </p:txBody>
      </p:sp>
      <p:sp>
        <p:nvSpPr>
          <p:cNvPr id="13318" name="Rectangle 6"/>
          <p:cNvSpPr>
            <a:spLocks noChangeArrowheads="1"/>
          </p:cNvSpPr>
          <p:nvPr/>
        </p:nvSpPr>
        <p:spPr bwMode="auto">
          <a:xfrm>
            <a:off x="455249" y="4606925"/>
            <a:ext cx="7129463" cy="8636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 smtClean="0"/>
              <a:t>Popisuje funkci logického obvodu, tedy určuje vzájemný vztah </a:t>
            </a:r>
          </a:p>
          <a:p>
            <a:pPr algn="ctr"/>
            <a:r>
              <a:rPr lang="cs-CZ" dirty="0" smtClean="0"/>
              <a:t>vstupů a výstupu.</a:t>
            </a:r>
            <a:endParaRPr lang="cs-CZ" dirty="0"/>
          </a:p>
        </p:txBody>
      </p:sp>
      <p:sp>
        <p:nvSpPr>
          <p:cNvPr id="13319" name="AutoShape 7"/>
          <p:cNvSpPr>
            <a:spLocks noChangeArrowheads="1"/>
          </p:cNvSpPr>
          <p:nvPr/>
        </p:nvSpPr>
        <p:spPr bwMode="auto">
          <a:xfrm>
            <a:off x="7885113" y="3500438"/>
            <a:ext cx="914400" cy="914400"/>
          </a:xfrm>
          <a:prstGeom prst="smileyFace">
            <a:avLst>
              <a:gd name="adj" fmla="val 4653"/>
            </a:avLst>
          </a:prstGeom>
          <a:noFill/>
          <a:ln w="38100">
            <a:solidFill>
              <a:srgbClr val="66FF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3320" name="AutoShape 8"/>
          <p:cNvSpPr>
            <a:spLocks noChangeArrowheads="1"/>
          </p:cNvSpPr>
          <p:nvPr/>
        </p:nvSpPr>
        <p:spPr bwMode="auto">
          <a:xfrm>
            <a:off x="7885113" y="2420938"/>
            <a:ext cx="914400" cy="914400"/>
          </a:xfrm>
          <a:prstGeom prst="smileyFace">
            <a:avLst>
              <a:gd name="adj" fmla="val -4653"/>
            </a:avLst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3321" name="AutoShape 9"/>
          <p:cNvSpPr>
            <a:spLocks noChangeArrowheads="1"/>
          </p:cNvSpPr>
          <p:nvPr/>
        </p:nvSpPr>
        <p:spPr bwMode="auto">
          <a:xfrm>
            <a:off x="7885113" y="4581525"/>
            <a:ext cx="914400" cy="914400"/>
          </a:xfrm>
          <a:prstGeom prst="smileyFace">
            <a:avLst>
              <a:gd name="adj" fmla="val -4653"/>
            </a:avLst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3322" name="AutoShape 10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276600" y="6021388"/>
            <a:ext cx="2016125" cy="836612"/>
          </a:xfrm>
          <a:prstGeom prst="rightArrow">
            <a:avLst>
              <a:gd name="adj1" fmla="val 50000"/>
              <a:gd name="adj2" fmla="val 60247"/>
            </a:avLst>
          </a:prstGeom>
          <a:solidFill>
            <a:srgbClr val="99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/>
              <a:t>Na hrací pole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3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1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33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1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33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20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18"/>
                  </p:tgtEl>
                </p:cond>
              </p:nextCondLst>
            </p:seq>
          </p:childTnLst>
        </p:cTn>
      </p:par>
    </p:tnLst>
    <p:bldLst>
      <p:bldP spid="13319" grpId="0" animBg="1"/>
      <p:bldP spid="13320" grpId="0" animBg="1"/>
      <p:bldP spid="1332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Oblast 2 3000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412875"/>
            <a:ext cx="8229600" cy="4824413"/>
          </a:xfrm>
        </p:spPr>
        <p:txBody>
          <a:bodyPr/>
          <a:lstStyle/>
          <a:p>
            <a:pPr algn="ctr">
              <a:buNone/>
            </a:pPr>
            <a:r>
              <a:rPr lang="cs-CZ" dirty="0" smtClean="0"/>
              <a:t>Pojem logické obvody.</a:t>
            </a:r>
          </a:p>
          <a:p>
            <a:pPr algn="ctr">
              <a:buFontTx/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468313" y="2420938"/>
            <a:ext cx="7129462" cy="8636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 smtClean="0"/>
              <a:t>Jsou to jednoduché schémata.</a:t>
            </a:r>
            <a:endParaRPr lang="cs-CZ" dirty="0"/>
          </a:p>
        </p:txBody>
      </p:sp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468313" y="3500438"/>
            <a:ext cx="7129462" cy="8636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 smtClean="0"/>
              <a:t>Jsou nižší logikou analogové elektroniky.</a:t>
            </a:r>
            <a:endParaRPr lang="cs-CZ" dirty="0"/>
          </a:p>
        </p:txBody>
      </p:sp>
      <p:sp>
        <p:nvSpPr>
          <p:cNvPr id="14342" name="Rectangle 6"/>
          <p:cNvSpPr>
            <a:spLocks noChangeArrowheads="1"/>
          </p:cNvSpPr>
          <p:nvPr/>
        </p:nvSpPr>
        <p:spPr bwMode="auto">
          <a:xfrm>
            <a:off x="466725" y="4581525"/>
            <a:ext cx="7129463" cy="8636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indent="0" algn="ctr" eaLnBrk="1" hangingPunct="1">
              <a:buFont typeface="Arial" charset="0"/>
              <a:buNone/>
              <a:defRPr/>
            </a:pPr>
            <a:r>
              <a:rPr lang="cs-CZ" dirty="0"/>
              <a:t>Pomoci logických obvodů se realizují jednoduché i </a:t>
            </a:r>
            <a:r>
              <a:rPr lang="cs-CZ" dirty="0" smtClean="0"/>
              <a:t>složité</a:t>
            </a:r>
          </a:p>
          <a:p>
            <a:pPr marL="0" indent="0" algn="ctr" eaLnBrk="1" hangingPunct="1">
              <a:buFont typeface="Arial" charset="0"/>
              <a:buNone/>
              <a:defRPr/>
            </a:pPr>
            <a:r>
              <a:rPr lang="cs-CZ" dirty="0" smtClean="0"/>
              <a:t>logické </a:t>
            </a:r>
            <a:r>
              <a:rPr lang="cs-CZ" dirty="0"/>
              <a:t>matematické funkce. </a:t>
            </a:r>
          </a:p>
        </p:txBody>
      </p:sp>
      <p:sp>
        <p:nvSpPr>
          <p:cNvPr id="14343" name="AutoShape 7"/>
          <p:cNvSpPr>
            <a:spLocks noChangeArrowheads="1"/>
          </p:cNvSpPr>
          <p:nvPr/>
        </p:nvSpPr>
        <p:spPr bwMode="auto">
          <a:xfrm>
            <a:off x="7885113" y="4581525"/>
            <a:ext cx="914400" cy="914400"/>
          </a:xfrm>
          <a:prstGeom prst="smileyFace">
            <a:avLst>
              <a:gd name="adj" fmla="val 4653"/>
            </a:avLst>
          </a:prstGeom>
          <a:noFill/>
          <a:ln w="38100">
            <a:solidFill>
              <a:srgbClr val="66FF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4344" name="AutoShape 8"/>
          <p:cNvSpPr>
            <a:spLocks noChangeArrowheads="1"/>
          </p:cNvSpPr>
          <p:nvPr/>
        </p:nvSpPr>
        <p:spPr bwMode="auto">
          <a:xfrm>
            <a:off x="7885113" y="3500438"/>
            <a:ext cx="914400" cy="914400"/>
          </a:xfrm>
          <a:prstGeom prst="smileyFace">
            <a:avLst>
              <a:gd name="adj" fmla="val -4653"/>
            </a:avLst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4345" name="AutoShape 9"/>
          <p:cNvSpPr>
            <a:spLocks noChangeArrowheads="1"/>
          </p:cNvSpPr>
          <p:nvPr/>
        </p:nvSpPr>
        <p:spPr bwMode="auto">
          <a:xfrm>
            <a:off x="7885113" y="2420938"/>
            <a:ext cx="914400" cy="914400"/>
          </a:xfrm>
          <a:prstGeom prst="smileyFace">
            <a:avLst>
              <a:gd name="adj" fmla="val -4653"/>
            </a:avLst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4346" name="AutoShape 10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276600" y="6021388"/>
            <a:ext cx="2016125" cy="836612"/>
          </a:xfrm>
          <a:prstGeom prst="rightArrow">
            <a:avLst>
              <a:gd name="adj1" fmla="val 50000"/>
              <a:gd name="adj2" fmla="val 60247"/>
            </a:avLst>
          </a:prstGeom>
          <a:solidFill>
            <a:srgbClr val="99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/>
              <a:t>Na hrací pole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3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34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43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34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43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20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342"/>
                  </p:tgtEl>
                </p:cond>
              </p:nextCondLst>
            </p:seq>
          </p:childTnLst>
        </p:cTn>
      </p:par>
    </p:tnLst>
    <p:bldLst>
      <p:bldP spid="14343" grpId="0" animBg="1"/>
      <p:bldP spid="14344" grpId="0" animBg="1"/>
      <p:bldP spid="1434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Oblast 2 4000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412875"/>
            <a:ext cx="8229600" cy="4824413"/>
          </a:xfrm>
        </p:spPr>
        <p:txBody>
          <a:bodyPr/>
          <a:lstStyle/>
          <a:p>
            <a:pPr algn="ctr">
              <a:buFontTx/>
              <a:buNone/>
            </a:pPr>
            <a:r>
              <a:rPr lang="cs-CZ" dirty="0" smtClean="0"/>
              <a:t>Pojem kombinační logický obvod. </a:t>
            </a:r>
            <a:endParaRPr lang="cs-CZ" dirty="0"/>
          </a:p>
        </p:txBody>
      </p:sp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468313" y="2420938"/>
            <a:ext cx="7129462" cy="8636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indent="0" algn="ctr" eaLnBrk="1" hangingPunct="1">
              <a:buFont typeface="Arial" charset="0"/>
              <a:buNone/>
            </a:pPr>
            <a:r>
              <a:rPr lang="cs-CZ" dirty="0" smtClean="0"/>
              <a:t>Je to takový logický obvod, jehož výstup je závislý nejen na </a:t>
            </a:r>
          </a:p>
          <a:p>
            <a:pPr marL="0" indent="0" algn="ctr" eaLnBrk="1" hangingPunct="1">
              <a:buFont typeface="Arial" charset="0"/>
              <a:buNone/>
            </a:pPr>
            <a:r>
              <a:rPr lang="cs-CZ" dirty="0" smtClean="0"/>
              <a:t>okamžitých hodnotách vstupů, ale také na předchozím stavu obvodu.</a:t>
            </a:r>
          </a:p>
        </p:txBody>
      </p:sp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468313" y="3500438"/>
            <a:ext cx="7129462" cy="8636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 smtClean="0"/>
              <a:t>Takový obvod neexistuje.</a:t>
            </a:r>
            <a:endParaRPr lang="cs-CZ" dirty="0"/>
          </a:p>
        </p:txBody>
      </p:sp>
      <p:sp>
        <p:nvSpPr>
          <p:cNvPr id="15366" name="Rectangle 6"/>
          <p:cNvSpPr>
            <a:spLocks noChangeArrowheads="1"/>
          </p:cNvSpPr>
          <p:nvPr/>
        </p:nvSpPr>
        <p:spPr bwMode="auto">
          <a:xfrm>
            <a:off x="466725" y="4581525"/>
            <a:ext cx="7129463" cy="8636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indent="0" algn="ctr" eaLnBrk="1" hangingPunct="1">
              <a:buFont typeface="Arial" charset="0"/>
              <a:buNone/>
            </a:pPr>
            <a:r>
              <a:rPr lang="cs-CZ" dirty="0" smtClean="0"/>
              <a:t>Je to takový logický obvod, jehož výstup je určen </a:t>
            </a:r>
          </a:p>
          <a:p>
            <a:pPr marL="0" indent="0" algn="ctr" eaLnBrk="1" hangingPunct="1">
              <a:buFont typeface="Arial" charset="0"/>
              <a:buNone/>
            </a:pPr>
            <a:r>
              <a:rPr lang="cs-CZ" dirty="0" smtClean="0"/>
              <a:t>pouze okamžitou kombinaci vstupů.</a:t>
            </a:r>
          </a:p>
        </p:txBody>
      </p:sp>
      <p:sp>
        <p:nvSpPr>
          <p:cNvPr id="15367" name="AutoShape 7"/>
          <p:cNvSpPr>
            <a:spLocks noChangeArrowheads="1"/>
          </p:cNvSpPr>
          <p:nvPr/>
        </p:nvSpPr>
        <p:spPr bwMode="auto">
          <a:xfrm>
            <a:off x="7885113" y="4581525"/>
            <a:ext cx="914400" cy="914400"/>
          </a:xfrm>
          <a:prstGeom prst="smileyFace">
            <a:avLst>
              <a:gd name="adj" fmla="val 4653"/>
            </a:avLst>
          </a:prstGeom>
          <a:noFill/>
          <a:ln w="38100">
            <a:solidFill>
              <a:srgbClr val="66FF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5368" name="AutoShape 8"/>
          <p:cNvSpPr>
            <a:spLocks noChangeArrowheads="1"/>
          </p:cNvSpPr>
          <p:nvPr/>
        </p:nvSpPr>
        <p:spPr bwMode="auto">
          <a:xfrm>
            <a:off x="7885113" y="3500438"/>
            <a:ext cx="914400" cy="914400"/>
          </a:xfrm>
          <a:prstGeom prst="smileyFace">
            <a:avLst>
              <a:gd name="adj" fmla="val -4653"/>
            </a:avLst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5369" name="AutoShape 9"/>
          <p:cNvSpPr>
            <a:spLocks noChangeArrowheads="1"/>
          </p:cNvSpPr>
          <p:nvPr/>
        </p:nvSpPr>
        <p:spPr bwMode="auto">
          <a:xfrm>
            <a:off x="7885113" y="2420938"/>
            <a:ext cx="914400" cy="914400"/>
          </a:xfrm>
          <a:prstGeom prst="smileyFace">
            <a:avLst>
              <a:gd name="adj" fmla="val -4653"/>
            </a:avLst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5370" name="AutoShape 10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276600" y="6021388"/>
            <a:ext cx="2016125" cy="836612"/>
          </a:xfrm>
          <a:prstGeom prst="rightArrow">
            <a:avLst>
              <a:gd name="adj1" fmla="val 50000"/>
              <a:gd name="adj2" fmla="val 60247"/>
            </a:avLst>
          </a:prstGeom>
          <a:solidFill>
            <a:srgbClr val="99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/>
              <a:t>Na hrací pole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3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6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53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6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53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20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66"/>
                  </p:tgtEl>
                </p:cond>
              </p:nextCondLst>
            </p:seq>
          </p:childTnLst>
        </p:cTn>
      </p:par>
    </p:tnLst>
    <p:bldLst>
      <p:bldP spid="15367" grpId="0" animBg="1"/>
      <p:bldP spid="15368" grpId="0" animBg="1"/>
      <p:bldP spid="1536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Oblast 2 5000</a:t>
            </a:r>
          </a:p>
        </p:txBody>
      </p:sp>
      <p:sp>
        <p:nvSpPr>
          <p:cNvPr id="30728" name="Rectangle 8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Pojem sekvenční logický obvod.</a:t>
            </a:r>
            <a:endParaRPr lang="cs-CZ" dirty="0"/>
          </a:p>
        </p:txBody>
      </p:sp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3276600" y="2276475"/>
            <a:ext cx="2232025" cy="792163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/>
              <a:t>ODPOVĚĎ</a:t>
            </a:r>
          </a:p>
        </p:txBody>
      </p:sp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954657" y="3768726"/>
            <a:ext cx="6875909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indent="0" algn="just" eaLnBrk="1" hangingPunct="1">
              <a:buFont typeface="Arial" charset="0"/>
              <a:buNone/>
            </a:pPr>
            <a:r>
              <a:rPr lang="cs-CZ" dirty="0" smtClean="0">
                <a:solidFill>
                  <a:srgbClr val="FF0000"/>
                </a:solidFill>
              </a:rPr>
              <a:t>Je to takový logický obvod, jehož výstup je závislý nejen na okamžitých hodnotách vstupů, ale také na předchozím stavu obvodu.</a:t>
            </a:r>
          </a:p>
        </p:txBody>
      </p:sp>
      <p:sp>
        <p:nvSpPr>
          <p:cNvPr id="30726" name="AutoShape 6"/>
          <p:cNvSpPr>
            <a:spLocks noChangeArrowheads="1"/>
          </p:cNvSpPr>
          <p:nvPr/>
        </p:nvSpPr>
        <p:spPr bwMode="auto">
          <a:xfrm>
            <a:off x="3924300" y="4797425"/>
            <a:ext cx="914400" cy="914400"/>
          </a:xfrm>
          <a:prstGeom prst="smileyFace">
            <a:avLst>
              <a:gd name="adj" fmla="val 4653"/>
            </a:avLst>
          </a:prstGeom>
          <a:noFill/>
          <a:ln w="38100">
            <a:solidFill>
              <a:srgbClr val="66FF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0727" name="AutoShape 7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276600" y="6021388"/>
            <a:ext cx="2016125" cy="836612"/>
          </a:xfrm>
          <a:prstGeom prst="rightArrow">
            <a:avLst>
              <a:gd name="adj1" fmla="val 50000"/>
              <a:gd name="adj2" fmla="val 60247"/>
            </a:avLst>
          </a:prstGeom>
          <a:solidFill>
            <a:srgbClr val="99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/>
              <a:t>Na hrací pole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7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24"/>
                  </p:tgtEl>
                </p:cond>
              </p:nextCondLst>
            </p:seq>
          </p:childTnLst>
        </p:cTn>
      </p:par>
    </p:tnLst>
    <p:bldLst>
      <p:bldP spid="30725" grpId="0"/>
      <p:bldP spid="3072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Oblast 3 1000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412875"/>
            <a:ext cx="8229600" cy="4824413"/>
          </a:xfrm>
        </p:spPr>
        <p:txBody>
          <a:bodyPr/>
          <a:lstStyle/>
          <a:p>
            <a:pPr algn="ctr">
              <a:buFontTx/>
              <a:buNone/>
            </a:pPr>
            <a:r>
              <a:rPr lang="cs-CZ" dirty="0" smtClean="0"/>
              <a:t>Co znamená minimalizace logické funkce? </a:t>
            </a:r>
            <a:endParaRPr lang="cs-CZ" dirty="0"/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468313" y="2420938"/>
            <a:ext cx="7129462" cy="8636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 smtClean="0"/>
              <a:t>Převod konkrétní logické funkce do obecné podoby.</a:t>
            </a:r>
            <a:endParaRPr lang="cs-CZ" dirty="0"/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468313" y="3500438"/>
            <a:ext cx="7129462" cy="8636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 smtClean="0"/>
              <a:t>Realizace logické funkce.</a:t>
            </a:r>
            <a:endParaRPr lang="cs-CZ" dirty="0"/>
          </a:p>
        </p:txBody>
      </p:sp>
      <p:sp>
        <p:nvSpPr>
          <p:cNvPr id="16390" name="Rectangle 6"/>
          <p:cNvSpPr>
            <a:spLocks noChangeArrowheads="1"/>
          </p:cNvSpPr>
          <p:nvPr/>
        </p:nvSpPr>
        <p:spPr bwMode="auto">
          <a:xfrm>
            <a:off x="466725" y="4581525"/>
            <a:ext cx="7129463" cy="8636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 smtClean="0"/>
              <a:t>Zjednodušení logické funkce.</a:t>
            </a:r>
            <a:endParaRPr lang="cs-CZ" dirty="0"/>
          </a:p>
        </p:txBody>
      </p:sp>
      <p:sp>
        <p:nvSpPr>
          <p:cNvPr id="16391" name="AutoShape 7"/>
          <p:cNvSpPr>
            <a:spLocks noChangeArrowheads="1"/>
          </p:cNvSpPr>
          <p:nvPr/>
        </p:nvSpPr>
        <p:spPr bwMode="auto">
          <a:xfrm>
            <a:off x="7885113" y="4581525"/>
            <a:ext cx="914400" cy="914400"/>
          </a:xfrm>
          <a:prstGeom prst="smileyFace">
            <a:avLst>
              <a:gd name="adj" fmla="val 4653"/>
            </a:avLst>
          </a:prstGeom>
          <a:noFill/>
          <a:ln w="38100">
            <a:solidFill>
              <a:srgbClr val="66FF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6392" name="AutoShape 8"/>
          <p:cNvSpPr>
            <a:spLocks noChangeArrowheads="1"/>
          </p:cNvSpPr>
          <p:nvPr/>
        </p:nvSpPr>
        <p:spPr bwMode="auto">
          <a:xfrm>
            <a:off x="7885113" y="3500438"/>
            <a:ext cx="914400" cy="914400"/>
          </a:xfrm>
          <a:prstGeom prst="smileyFace">
            <a:avLst>
              <a:gd name="adj" fmla="val -4653"/>
            </a:avLst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6393" name="AutoShape 9"/>
          <p:cNvSpPr>
            <a:spLocks noChangeArrowheads="1"/>
          </p:cNvSpPr>
          <p:nvPr/>
        </p:nvSpPr>
        <p:spPr bwMode="auto">
          <a:xfrm>
            <a:off x="7885113" y="2420938"/>
            <a:ext cx="914400" cy="914400"/>
          </a:xfrm>
          <a:prstGeom prst="smileyFace">
            <a:avLst>
              <a:gd name="adj" fmla="val -4653"/>
            </a:avLst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6394" name="AutoShape 10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276600" y="6021388"/>
            <a:ext cx="2016125" cy="836612"/>
          </a:xfrm>
          <a:prstGeom prst="rightArrow">
            <a:avLst>
              <a:gd name="adj1" fmla="val 50000"/>
              <a:gd name="adj2" fmla="val 60247"/>
            </a:avLst>
          </a:prstGeom>
          <a:solidFill>
            <a:srgbClr val="99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/>
              <a:t>Na hrací pole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3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38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63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38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63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2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390"/>
                  </p:tgtEl>
                </p:cond>
              </p:nextCondLst>
            </p:seq>
          </p:childTnLst>
        </p:cTn>
      </p:par>
    </p:tnLst>
    <p:bldLst>
      <p:bldP spid="16391" grpId="0" animBg="1"/>
      <p:bldP spid="16392" grpId="0" animBg="1"/>
      <p:bldP spid="1639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Oblast 3 2000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68413"/>
            <a:ext cx="8229600" cy="4857750"/>
          </a:xfrm>
        </p:spPr>
        <p:txBody>
          <a:bodyPr/>
          <a:lstStyle/>
          <a:p>
            <a:pPr algn="ctr">
              <a:buFontTx/>
              <a:buNone/>
            </a:pPr>
            <a:r>
              <a:rPr lang="cs-CZ" dirty="0" smtClean="0"/>
              <a:t>Jaké nástroje pro minimalizaci log. f-</a:t>
            </a:r>
            <a:r>
              <a:rPr lang="cs-CZ" dirty="0" err="1" smtClean="0"/>
              <a:t>ce</a:t>
            </a:r>
            <a:r>
              <a:rPr lang="cs-CZ" dirty="0" smtClean="0"/>
              <a:t> známe?</a:t>
            </a:r>
            <a:endParaRPr lang="cs-CZ" dirty="0"/>
          </a:p>
        </p:txBody>
      </p:sp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468313" y="2420938"/>
            <a:ext cx="7129462" cy="8636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 err="1" smtClean="0"/>
              <a:t>Booleova</a:t>
            </a:r>
            <a:r>
              <a:rPr lang="cs-CZ" dirty="0" smtClean="0"/>
              <a:t> pravidla, </a:t>
            </a:r>
            <a:r>
              <a:rPr lang="cs-CZ" dirty="0" err="1"/>
              <a:t>K</a:t>
            </a:r>
            <a:r>
              <a:rPr lang="cs-CZ" dirty="0" err="1" smtClean="0"/>
              <a:t>arnaughovy</a:t>
            </a:r>
            <a:r>
              <a:rPr lang="cs-CZ" dirty="0" smtClean="0"/>
              <a:t> mapy, MC – </a:t>
            </a:r>
            <a:r>
              <a:rPr lang="cs-CZ" dirty="0" err="1" smtClean="0"/>
              <a:t>Cluskey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468313" y="3500438"/>
            <a:ext cx="7129462" cy="8636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 smtClean="0"/>
              <a:t>Pouze </a:t>
            </a:r>
            <a:r>
              <a:rPr lang="cs-CZ" dirty="0" err="1" smtClean="0"/>
              <a:t>Karnaughovy</a:t>
            </a:r>
            <a:r>
              <a:rPr lang="cs-CZ" dirty="0" smtClean="0"/>
              <a:t> mapy.</a:t>
            </a:r>
            <a:endParaRPr lang="cs-CZ" dirty="0"/>
          </a:p>
        </p:txBody>
      </p:sp>
      <p:sp>
        <p:nvSpPr>
          <p:cNvPr id="17414" name="Rectangle 6"/>
          <p:cNvSpPr>
            <a:spLocks noChangeArrowheads="1"/>
          </p:cNvSpPr>
          <p:nvPr/>
        </p:nvSpPr>
        <p:spPr bwMode="auto">
          <a:xfrm>
            <a:off x="466725" y="4581525"/>
            <a:ext cx="7129463" cy="8636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 err="1" smtClean="0"/>
              <a:t>Booleova</a:t>
            </a:r>
            <a:r>
              <a:rPr lang="cs-CZ" dirty="0" smtClean="0"/>
              <a:t> pravidla, </a:t>
            </a:r>
            <a:r>
              <a:rPr lang="cs-CZ" dirty="0" err="1" smtClean="0"/>
              <a:t>Karnaughovy</a:t>
            </a:r>
            <a:r>
              <a:rPr lang="cs-CZ" dirty="0" smtClean="0"/>
              <a:t> mapy, sekvenční úprava.</a:t>
            </a:r>
            <a:endParaRPr lang="cs-CZ" dirty="0"/>
          </a:p>
        </p:txBody>
      </p:sp>
      <p:sp>
        <p:nvSpPr>
          <p:cNvPr id="17415" name="AutoShape 7"/>
          <p:cNvSpPr>
            <a:spLocks noChangeArrowheads="1"/>
          </p:cNvSpPr>
          <p:nvPr/>
        </p:nvSpPr>
        <p:spPr bwMode="auto">
          <a:xfrm>
            <a:off x="7885113" y="2420938"/>
            <a:ext cx="914400" cy="914400"/>
          </a:xfrm>
          <a:prstGeom prst="smileyFace">
            <a:avLst>
              <a:gd name="adj" fmla="val 4653"/>
            </a:avLst>
          </a:prstGeom>
          <a:noFill/>
          <a:ln w="38100">
            <a:solidFill>
              <a:srgbClr val="66FF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7416" name="AutoShape 8"/>
          <p:cNvSpPr>
            <a:spLocks noChangeArrowheads="1"/>
          </p:cNvSpPr>
          <p:nvPr/>
        </p:nvSpPr>
        <p:spPr bwMode="auto">
          <a:xfrm>
            <a:off x="7885113" y="3500438"/>
            <a:ext cx="914400" cy="914400"/>
          </a:xfrm>
          <a:prstGeom prst="smileyFace">
            <a:avLst>
              <a:gd name="adj" fmla="val -4653"/>
            </a:avLst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7417" name="AutoShape 9"/>
          <p:cNvSpPr>
            <a:spLocks noChangeArrowheads="1"/>
          </p:cNvSpPr>
          <p:nvPr/>
        </p:nvSpPr>
        <p:spPr bwMode="auto">
          <a:xfrm>
            <a:off x="7885113" y="4581525"/>
            <a:ext cx="914400" cy="914400"/>
          </a:xfrm>
          <a:prstGeom prst="smileyFace">
            <a:avLst>
              <a:gd name="adj" fmla="val -4653"/>
            </a:avLst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7418" name="AutoShape 10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276600" y="6021388"/>
            <a:ext cx="2016125" cy="836612"/>
          </a:xfrm>
          <a:prstGeom prst="rightArrow">
            <a:avLst>
              <a:gd name="adj1" fmla="val 50000"/>
              <a:gd name="adj2" fmla="val 60247"/>
            </a:avLst>
          </a:prstGeom>
          <a:solidFill>
            <a:srgbClr val="99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/>
              <a:t>Na hrací pole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4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41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74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41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74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20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414"/>
                  </p:tgtEl>
                </p:cond>
              </p:nextCondLst>
            </p:seq>
          </p:childTnLst>
        </p:cTn>
      </p:par>
    </p:tnLst>
    <p:bldLst>
      <p:bldP spid="17415" grpId="0" animBg="1"/>
      <p:bldP spid="17416" grpId="0" animBg="1"/>
      <p:bldP spid="1741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Oblast 3 3000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68413"/>
            <a:ext cx="8229600" cy="4857750"/>
          </a:xfrm>
        </p:spPr>
        <p:txBody>
          <a:bodyPr/>
          <a:lstStyle/>
          <a:p>
            <a:pPr algn="ctr">
              <a:buFontTx/>
              <a:buNone/>
            </a:pPr>
            <a:r>
              <a:rPr lang="cs-CZ" dirty="0" smtClean="0"/>
              <a:t>Do kolika vstupních proměnných lze použít (je efektivní) KM? </a:t>
            </a:r>
            <a:endParaRPr lang="cs-CZ" dirty="0"/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468313" y="2420938"/>
            <a:ext cx="7129462" cy="8636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 smtClean="0"/>
              <a:t>Do 3 vstupních proměnných.</a:t>
            </a:r>
            <a:endParaRPr lang="cs-CZ" dirty="0"/>
          </a:p>
        </p:txBody>
      </p:sp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468313" y="3500438"/>
            <a:ext cx="7129462" cy="8636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 smtClean="0"/>
              <a:t>Do 5 vstupních proměnných.</a:t>
            </a:r>
            <a:endParaRPr lang="cs-CZ" dirty="0"/>
          </a:p>
        </p:txBody>
      </p:sp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466725" y="4581525"/>
            <a:ext cx="7129463" cy="8636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 smtClean="0"/>
              <a:t>Do 6 vstupních proměnných.</a:t>
            </a:r>
            <a:endParaRPr lang="cs-CZ" dirty="0"/>
          </a:p>
        </p:txBody>
      </p:sp>
      <p:sp>
        <p:nvSpPr>
          <p:cNvPr id="19463" name="AutoShape 7"/>
          <p:cNvSpPr>
            <a:spLocks noChangeArrowheads="1"/>
          </p:cNvSpPr>
          <p:nvPr/>
        </p:nvSpPr>
        <p:spPr bwMode="auto">
          <a:xfrm>
            <a:off x="7885113" y="3500438"/>
            <a:ext cx="914400" cy="914400"/>
          </a:xfrm>
          <a:prstGeom prst="smileyFace">
            <a:avLst>
              <a:gd name="adj" fmla="val 4653"/>
            </a:avLst>
          </a:prstGeom>
          <a:noFill/>
          <a:ln w="38100">
            <a:solidFill>
              <a:srgbClr val="66FF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9464" name="AutoShape 8"/>
          <p:cNvSpPr>
            <a:spLocks noChangeArrowheads="1"/>
          </p:cNvSpPr>
          <p:nvPr/>
        </p:nvSpPr>
        <p:spPr bwMode="auto">
          <a:xfrm>
            <a:off x="7885113" y="2420938"/>
            <a:ext cx="914400" cy="914400"/>
          </a:xfrm>
          <a:prstGeom prst="smileyFace">
            <a:avLst>
              <a:gd name="adj" fmla="val -4653"/>
            </a:avLst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9465" name="AutoShape 9"/>
          <p:cNvSpPr>
            <a:spLocks noChangeArrowheads="1"/>
          </p:cNvSpPr>
          <p:nvPr/>
        </p:nvSpPr>
        <p:spPr bwMode="auto">
          <a:xfrm>
            <a:off x="7885113" y="4581525"/>
            <a:ext cx="914400" cy="914400"/>
          </a:xfrm>
          <a:prstGeom prst="smileyFace">
            <a:avLst>
              <a:gd name="adj" fmla="val -4653"/>
            </a:avLst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9466" name="AutoShape 10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276600" y="6021388"/>
            <a:ext cx="2016125" cy="836612"/>
          </a:xfrm>
          <a:prstGeom prst="rightArrow">
            <a:avLst>
              <a:gd name="adj1" fmla="val 50000"/>
              <a:gd name="adj2" fmla="val 60247"/>
            </a:avLst>
          </a:prstGeom>
          <a:solidFill>
            <a:srgbClr val="99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/>
              <a:t>Na hrací pole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4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6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4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6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94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20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62"/>
                  </p:tgtEl>
                </p:cond>
              </p:nextCondLst>
            </p:seq>
          </p:childTnLst>
        </p:cTn>
      </p:par>
    </p:tnLst>
    <p:bldLst>
      <p:bldP spid="19463" grpId="0" animBg="1"/>
      <p:bldP spid="19464" grpId="0" animBg="1"/>
      <p:bldP spid="1946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Oblast 3 4000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68413"/>
            <a:ext cx="8229600" cy="4857750"/>
          </a:xfrm>
        </p:spPr>
        <p:txBody>
          <a:bodyPr/>
          <a:lstStyle/>
          <a:p>
            <a:pPr algn="ctr">
              <a:buFontTx/>
              <a:buNone/>
            </a:pPr>
            <a:r>
              <a:rPr lang="cs-CZ" dirty="0" smtClean="0"/>
              <a:t>Velikost KM může být.</a:t>
            </a:r>
            <a:endParaRPr lang="cs-CZ" dirty="0"/>
          </a:p>
        </p:txBody>
      </p:sp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468313" y="2420938"/>
            <a:ext cx="7129462" cy="8636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 smtClean="0"/>
              <a:t>2x2, 2x4, 4x4, 4x8.</a:t>
            </a:r>
            <a:endParaRPr lang="cs-CZ" dirty="0"/>
          </a:p>
        </p:txBody>
      </p:sp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468313" y="3500438"/>
            <a:ext cx="7129462" cy="8636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 smtClean="0"/>
              <a:t>Neomezená.</a:t>
            </a:r>
            <a:endParaRPr lang="cs-CZ" dirty="0"/>
          </a:p>
        </p:txBody>
      </p:sp>
      <p:sp>
        <p:nvSpPr>
          <p:cNvPr id="18438" name="Rectangle 6"/>
          <p:cNvSpPr>
            <a:spLocks noChangeArrowheads="1"/>
          </p:cNvSpPr>
          <p:nvPr/>
        </p:nvSpPr>
        <p:spPr bwMode="auto">
          <a:xfrm>
            <a:off x="466725" y="4581525"/>
            <a:ext cx="7129463" cy="8636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 smtClean="0"/>
              <a:t>Pouze 2x2, 4x4.</a:t>
            </a:r>
            <a:endParaRPr lang="cs-CZ" dirty="0"/>
          </a:p>
        </p:txBody>
      </p:sp>
      <p:sp>
        <p:nvSpPr>
          <p:cNvPr id="18439" name="AutoShape 7"/>
          <p:cNvSpPr>
            <a:spLocks noChangeArrowheads="1"/>
          </p:cNvSpPr>
          <p:nvPr/>
        </p:nvSpPr>
        <p:spPr bwMode="auto">
          <a:xfrm>
            <a:off x="7885113" y="2420938"/>
            <a:ext cx="914400" cy="914400"/>
          </a:xfrm>
          <a:prstGeom prst="smileyFace">
            <a:avLst>
              <a:gd name="adj" fmla="val 4653"/>
            </a:avLst>
          </a:prstGeom>
          <a:noFill/>
          <a:ln w="38100">
            <a:solidFill>
              <a:srgbClr val="66FF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8440" name="AutoShape 8"/>
          <p:cNvSpPr>
            <a:spLocks noChangeArrowheads="1"/>
          </p:cNvSpPr>
          <p:nvPr/>
        </p:nvSpPr>
        <p:spPr bwMode="auto">
          <a:xfrm>
            <a:off x="7885113" y="3500438"/>
            <a:ext cx="914400" cy="914400"/>
          </a:xfrm>
          <a:prstGeom prst="smileyFace">
            <a:avLst>
              <a:gd name="adj" fmla="val -4653"/>
            </a:avLst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8441" name="AutoShape 9"/>
          <p:cNvSpPr>
            <a:spLocks noChangeArrowheads="1"/>
          </p:cNvSpPr>
          <p:nvPr/>
        </p:nvSpPr>
        <p:spPr bwMode="auto">
          <a:xfrm>
            <a:off x="7885113" y="4581525"/>
            <a:ext cx="914400" cy="914400"/>
          </a:xfrm>
          <a:prstGeom prst="smileyFace">
            <a:avLst>
              <a:gd name="adj" fmla="val -4653"/>
            </a:avLst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8442" name="AutoShape 10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276600" y="6021388"/>
            <a:ext cx="2016125" cy="836612"/>
          </a:xfrm>
          <a:prstGeom prst="rightArrow">
            <a:avLst>
              <a:gd name="adj1" fmla="val 50000"/>
              <a:gd name="adj2" fmla="val 60247"/>
            </a:avLst>
          </a:prstGeom>
          <a:solidFill>
            <a:srgbClr val="99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/>
              <a:t>Na hrací pole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4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3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84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3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84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2000"/>
                                        <p:tgtEl>
                                          <p:spTgt spid="18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38"/>
                  </p:tgtEl>
                </p:cond>
              </p:nextCondLst>
            </p:seq>
          </p:childTnLst>
        </p:cTn>
      </p:par>
    </p:tnLst>
    <p:bldLst>
      <p:bldP spid="18439" grpId="0" animBg="1"/>
      <p:bldP spid="18440" grpId="0" animBg="1"/>
      <p:bldP spid="1844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Oblast 3 5000</a:t>
            </a:r>
          </a:p>
        </p:txBody>
      </p:sp>
      <p:sp>
        <p:nvSpPr>
          <p:cNvPr id="31752" name="Rectangle 8"/>
          <p:cNvSpPr>
            <a:spLocks noGrp="1" noChangeArrowheads="1"/>
          </p:cNvSpPr>
          <p:nvPr>
            <p:ph type="body" idx="1"/>
          </p:nvPr>
        </p:nvSpPr>
        <p:spPr>
          <a:xfrm>
            <a:off x="539552" y="1508991"/>
            <a:ext cx="8229600" cy="4525963"/>
          </a:xfrm>
        </p:spPr>
        <p:txBody>
          <a:bodyPr/>
          <a:lstStyle/>
          <a:p>
            <a:r>
              <a:rPr lang="cs-CZ" dirty="0" smtClean="0"/>
              <a:t>Jaké jsou kroky při minimalizaci logické funkce pomoci KM?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31748" name="Rectangle 4"/>
          <p:cNvSpPr>
            <a:spLocks noChangeArrowheads="1"/>
          </p:cNvSpPr>
          <p:nvPr/>
        </p:nvSpPr>
        <p:spPr bwMode="auto">
          <a:xfrm>
            <a:off x="3265487" y="2751651"/>
            <a:ext cx="2232025" cy="792163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/>
              <a:t>ODPOVĚĎ</a:t>
            </a:r>
          </a:p>
        </p:txBody>
      </p:sp>
      <p:sp>
        <p:nvSpPr>
          <p:cNvPr id="31749" name="Text Box 5"/>
          <p:cNvSpPr txBox="1">
            <a:spLocks noChangeArrowheads="1"/>
          </p:cNvSpPr>
          <p:nvPr/>
        </p:nvSpPr>
        <p:spPr bwMode="auto">
          <a:xfrm>
            <a:off x="611560" y="3933056"/>
            <a:ext cx="8136904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dirty="0" smtClean="0"/>
              <a:t>Zápis funkce do pravdivostní tabulky, sestavení KM, vytvoření smyček, řešení smyček a psaní výsledné zjednodušené logické funkce.</a:t>
            </a:r>
            <a:endParaRPr lang="cs-CZ" sz="2000" dirty="0"/>
          </a:p>
        </p:txBody>
      </p:sp>
      <p:sp>
        <p:nvSpPr>
          <p:cNvPr id="31750" name="AutoShape 6"/>
          <p:cNvSpPr>
            <a:spLocks noChangeArrowheads="1"/>
          </p:cNvSpPr>
          <p:nvPr/>
        </p:nvSpPr>
        <p:spPr bwMode="auto">
          <a:xfrm>
            <a:off x="3924300" y="4797425"/>
            <a:ext cx="914400" cy="914400"/>
          </a:xfrm>
          <a:prstGeom prst="smileyFace">
            <a:avLst>
              <a:gd name="adj" fmla="val 4653"/>
            </a:avLst>
          </a:prstGeom>
          <a:noFill/>
          <a:ln w="38100">
            <a:solidFill>
              <a:srgbClr val="66FF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1751" name="AutoShape 7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276600" y="6021388"/>
            <a:ext cx="2016125" cy="836612"/>
          </a:xfrm>
          <a:prstGeom prst="rightArrow">
            <a:avLst>
              <a:gd name="adj1" fmla="val 50000"/>
              <a:gd name="adj2" fmla="val 60247"/>
            </a:avLst>
          </a:prstGeom>
          <a:solidFill>
            <a:srgbClr val="99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/>
              <a:t>Na hrací pole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7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748"/>
                  </p:tgtEl>
                </p:cond>
              </p:nextCondLst>
            </p:seq>
          </p:childTnLst>
        </p:cTn>
      </p:par>
    </p:tnLst>
    <p:bldLst>
      <p:bldP spid="31749" grpId="0"/>
      <p:bldP spid="3175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Oblast 4 1000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412875"/>
            <a:ext cx="8229600" cy="4824413"/>
          </a:xfrm>
        </p:spPr>
        <p:txBody>
          <a:bodyPr/>
          <a:lstStyle/>
          <a:p>
            <a:pPr algn="ctr">
              <a:buFontTx/>
              <a:buNone/>
            </a:pPr>
            <a:r>
              <a:rPr lang="cs-CZ" dirty="0" smtClean="0"/>
              <a:t>Co znamená zkratka TTL? </a:t>
            </a:r>
            <a:endParaRPr lang="cs-CZ" dirty="0"/>
          </a:p>
        </p:txBody>
      </p:sp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468313" y="2420938"/>
            <a:ext cx="7129462" cy="8636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 smtClean="0"/>
              <a:t>Turbo tranzistor logika.</a:t>
            </a:r>
            <a:endParaRPr lang="cs-CZ" dirty="0"/>
          </a:p>
        </p:txBody>
      </p:sp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468313" y="3500438"/>
            <a:ext cx="7129462" cy="8636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 smtClean="0"/>
              <a:t>Telekomunikační </a:t>
            </a:r>
            <a:r>
              <a:rPr lang="cs-CZ" dirty="0" err="1" smtClean="0"/>
              <a:t>trimrová</a:t>
            </a:r>
            <a:r>
              <a:rPr lang="cs-CZ" dirty="0"/>
              <a:t> </a:t>
            </a:r>
            <a:r>
              <a:rPr lang="cs-CZ" dirty="0" smtClean="0"/>
              <a:t>logika.</a:t>
            </a:r>
            <a:endParaRPr lang="cs-CZ" dirty="0"/>
          </a:p>
        </p:txBody>
      </p:sp>
      <p:sp>
        <p:nvSpPr>
          <p:cNvPr id="20486" name="Rectangle 6"/>
          <p:cNvSpPr>
            <a:spLocks noChangeArrowheads="1"/>
          </p:cNvSpPr>
          <p:nvPr/>
        </p:nvSpPr>
        <p:spPr bwMode="auto">
          <a:xfrm>
            <a:off x="466725" y="4581525"/>
            <a:ext cx="7129463" cy="8636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 smtClean="0"/>
              <a:t>Tranzistor </a:t>
            </a:r>
            <a:r>
              <a:rPr lang="cs-CZ" dirty="0" err="1" smtClean="0"/>
              <a:t>tranzistor</a:t>
            </a:r>
            <a:r>
              <a:rPr lang="cs-CZ" dirty="0" smtClean="0"/>
              <a:t> logika.</a:t>
            </a:r>
            <a:endParaRPr lang="cs-CZ" dirty="0"/>
          </a:p>
        </p:txBody>
      </p:sp>
      <p:sp>
        <p:nvSpPr>
          <p:cNvPr id="20487" name="AutoShape 7"/>
          <p:cNvSpPr>
            <a:spLocks noChangeArrowheads="1"/>
          </p:cNvSpPr>
          <p:nvPr/>
        </p:nvSpPr>
        <p:spPr bwMode="auto">
          <a:xfrm>
            <a:off x="7885113" y="4581525"/>
            <a:ext cx="914400" cy="914400"/>
          </a:xfrm>
          <a:prstGeom prst="smileyFace">
            <a:avLst>
              <a:gd name="adj" fmla="val 4653"/>
            </a:avLst>
          </a:prstGeom>
          <a:noFill/>
          <a:ln w="38100">
            <a:solidFill>
              <a:srgbClr val="66FF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0488" name="AutoShape 8"/>
          <p:cNvSpPr>
            <a:spLocks noChangeArrowheads="1"/>
          </p:cNvSpPr>
          <p:nvPr/>
        </p:nvSpPr>
        <p:spPr bwMode="auto">
          <a:xfrm>
            <a:off x="7885113" y="3500438"/>
            <a:ext cx="914400" cy="914400"/>
          </a:xfrm>
          <a:prstGeom prst="smileyFace">
            <a:avLst>
              <a:gd name="adj" fmla="val -4653"/>
            </a:avLst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0489" name="AutoShape 9"/>
          <p:cNvSpPr>
            <a:spLocks noChangeArrowheads="1"/>
          </p:cNvSpPr>
          <p:nvPr/>
        </p:nvSpPr>
        <p:spPr bwMode="auto">
          <a:xfrm>
            <a:off x="7885113" y="2420938"/>
            <a:ext cx="914400" cy="914400"/>
          </a:xfrm>
          <a:prstGeom prst="smileyFace">
            <a:avLst>
              <a:gd name="adj" fmla="val -4653"/>
            </a:avLst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0490" name="AutoShape 10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276600" y="6021388"/>
            <a:ext cx="2016125" cy="836612"/>
          </a:xfrm>
          <a:prstGeom prst="rightArrow">
            <a:avLst>
              <a:gd name="adj1" fmla="val 50000"/>
              <a:gd name="adj2" fmla="val 60247"/>
            </a:avLst>
          </a:prstGeom>
          <a:solidFill>
            <a:srgbClr val="99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/>
              <a:t>Na hrací pole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4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0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48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04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48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04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20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486"/>
                  </p:tgtEl>
                </p:cond>
              </p:nextCondLst>
            </p:seq>
          </p:childTnLst>
        </p:cTn>
      </p:par>
    </p:tnLst>
    <p:bldLst>
      <p:bldP spid="20487" grpId="0" animBg="1"/>
      <p:bldP spid="20488" grpId="0" animBg="1"/>
      <p:bldP spid="2048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Oblast 4 2000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68413"/>
            <a:ext cx="8229600" cy="4857750"/>
          </a:xfrm>
        </p:spPr>
        <p:txBody>
          <a:bodyPr/>
          <a:lstStyle/>
          <a:p>
            <a:pPr algn="ctr">
              <a:buNone/>
            </a:pPr>
            <a:r>
              <a:rPr lang="cs-CZ" dirty="0" smtClean="0"/>
              <a:t>Logické členy mohou být realizovány dvěma základními „směry“ TTL a ?</a:t>
            </a:r>
          </a:p>
          <a:p>
            <a:pPr algn="ctr">
              <a:buFontTx/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466725" y="2419640"/>
            <a:ext cx="7129462" cy="8636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 smtClean="0"/>
              <a:t>Pomoci vysoké impedance.</a:t>
            </a:r>
            <a:endParaRPr lang="cs-CZ" dirty="0"/>
          </a:p>
        </p:txBody>
      </p:sp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468313" y="3500438"/>
            <a:ext cx="7129462" cy="8636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 smtClean="0"/>
              <a:t>CMOS</a:t>
            </a:r>
            <a:endParaRPr lang="cs-CZ" dirty="0"/>
          </a:p>
        </p:txBody>
      </p:sp>
      <p:sp>
        <p:nvSpPr>
          <p:cNvPr id="21510" name="Rectangle 6"/>
          <p:cNvSpPr>
            <a:spLocks noChangeArrowheads="1"/>
          </p:cNvSpPr>
          <p:nvPr/>
        </p:nvSpPr>
        <p:spPr bwMode="auto">
          <a:xfrm>
            <a:off x="442626" y="4606925"/>
            <a:ext cx="7129463" cy="8636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 smtClean="0"/>
              <a:t>FETMOS</a:t>
            </a:r>
            <a:endParaRPr lang="cs-CZ" dirty="0"/>
          </a:p>
        </p:txBody>
      </p:sp>
      <p:sp>
        <p:nvSpPr>
          <p:cNvPr id="21511" name="AutoShape 7"/>
          <p:cNvSpPr>
            <a:spLocks noChangeArrowheads="1"/>
          </p:cNvSpPr>
          <p:nvPr/>
        </p:nvSpPr>
        <p:spPr bwMode="auto">
          <a:xfrm>
            <a:off x="7885113" y="3500438"/>
            <a:ext cx="914400" cy="914400"/>
          </a:xfrm>
          <a:prstGeom prst="smileyFace">
            <a:avLst>
              <a:gd name="adj" fmla="val 4653"/>
            </a:avLst>
          </a:prstGeom>
          <a:noFill/>
          <a:ln w="38100">
            <a:solidFill>
              <a:srgbClr val="66FF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1512" name="AutoShape 8"/>
          <p:cNvSpPr>
            <a:spLocks noChangeArrowheads="1"/>
          </p:cNvSpPr>
          <p:nvPr/>
        </p:nvSpPr>
        <p:spPr bwMode="auto">
          <a:xfrm>
            <a:off x="7885113" y="2420938"/>
            <a:ext cx="914400" cy="914400"/>
          </a:xfrm>
          <a:prstGeom prst="smileyFace">
            <a:avLst>
              <a:gd name="adj" fmla="val -4653"/>
            </a:avLst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1513" name="AutoShape 9"/>
          <p:cNvSpPr>
            <a:spLocks noChangeArrowheads="1"/>
          </p:cNvSpPr>
          <p:nvPr/>
        </p:nvSpPr>
        <p:spPr bwMode="auto">
          <a:xfrm>
            <a:off x="7885113" y="4581525"/>
            <a:ext cx="914400" cy="914400"/>
          </a:xfrm>
          <a:prstGeom prst="smileyFace">
            <a:avLst>
              <a:gd name="adj" fmla="val -4653"/>
            </a:avLst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1514" name="AutoShape 10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276600" y="6021388"/>
            <a:ext cx="2016125" cy="836612"/>
          </a:xfrm>
          <a:prstGeom prst="rightArrow">
            <a:avLst>
              <a:gd name="adj1" fmla="val 50000"/>
              <a:gd name="adj2" fmla="val 60247"/>
            </a:avLst>
          </a:prstGeom>
          <a:solidFill>
            <a:srgbClr val="99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/>
              <a:t>Na hrací pole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150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50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15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50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15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2000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510"/>
                  </p:tgtEl>
                </p:cond>
              </p:nextCondLst>
            </p:seq>
          </p:childTnLst>
        </p:cTn>
      </p:par>
    </p:tnLst>
    <p:bldLst>
      <p:bldP spid="21511" grpId="0" animBg="1"/>
      <p:bldP spid="21512" grpId="0" animBg="1"/>
      <p:bldP spid="2151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Oblast 4 3000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68413"/>
            <a:ext cx="8229600" cy="4857750"/>
          </a:xfrm>
        </p:spPr>
        <p:txBody>
          <a:bodyPr/>
          <a:lstStyle/>
          <a:p>
            <a:pPr algn="ctr">
              <a:buFontTx/>
              <a:buNone/>
            </a:pPr>
            <a:r>
              <a:rPr lang="cs-CZ" dirty="0" smtClean="0"/>
              <a:t>Co udává parametr zisk? </a:t>
            </a:r>
            <a:endParaRPr lang="cs-CZ" dirty="0"/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468313" y="2420938"/>
            <a:ext cx="7129462" cy="8636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 smtClean="0"/>
              <a:t>Logický zisk udává kolik vstupů je možno připojit k jednomu</a:t>
            </a:r>
          </a:p>
          <a:p>
            <a:pPr algn="ctr"/>
            <a:r>
              <a:rPr lang="cs-CZ" dirty="0" smtClean="0"/>
              <a:t> výstupu logického členu.</a:t>
            </a:r>
          </a:p>
        </p:txBody>
      </p:sp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466725" y="3500438"/>
            <a:ext cx="7129462" cy="8636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 smtClean="0"/>
              <a:t>Logický zisk udává kolik vstupů je možno připojit k jednomu</a:t>
            </a:r>
          </a:p>
          <a:p>
            <a:pPr algn="ctr"/>
            <a:r>
              <a:rPr lang="cs-CZ" dirty="0" smtClean="0"/>
              <a:t> tranzistoru.</a:t>
            </a:r>
          </a:p>
        </p:txBody>
      </p:sp>
      <p:sp>
        <p:nvSpPr>
          <p:cNvPr id="23558" name="Rectangle 6"/>
          <p:cNvSpPr>
            <a:spLocks noChangeArrowheads="1"/>
          </p:cNvSpPr>
          <p:nvPr/>
        </p:nvSpPr>
        <p:spPr bwMode="auto">
          <a:xfrm>
            <a:off x="466725" y="4581525"/>
            <a:ext cx="7129463" cy="8636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 smtClean="0"/>
              <a:t>Logický zisk udává kolik výstupu lze připojit na vstup hradla.</a:t>
            </a:r>
          </a:p>
        </p:txBody>
      </p:sp>
      <p:sp>
        <p:nvSpPr>
          <p:cNvPr id="23559" name="AutoShape 7"/>
          <p:cNvSpPr>
            <a:spLocks noChangeArrowheads="1"/>
          </p:cNvSpPr>
          <p:nvPr/>
        </p:nvSpPr>
        <p:spPr bwMode="auto">
          <a:xfrm>
            <a:off x="7885113" y="2420938"/>
            <a:ext cx="914400" cy="914400"/>
          </a:xfrm>
          <a:prstGeom prst="smileyFace">
            <a:avLst>
              <a:gd name="adj" fmla="val 4653"/>
            </a:avLst>
          </a:prstGeom>
          <a:noFill/>
          <a:ln w="38100">
            <a:solidFill>
              <a:srgbClr val="66FF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3560" name="AutoShape 8"/>
          <p:cNvSpPr>
            <a:spLocks noChangeArrowheads="1"/>
          </p:cNvSpPr>
          <p:nvPr/>
        </p:nvSpPr>
        <p:spPr bwMode="auto">
          <a:xfrm>
            <a:off x="7885113" y="3500438"/>
            <a:ext cx="914400" cy="914400"/>
          </a:xfrm>
          <a:prstGeom prst="smileyFace">
            <a:avLst>
              <a:gd name="adj" fmla="val -4653"/>
            </a:avLst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3561" name="AutoShape 9"/>
          <p:cNvSpPr>
            <a:spLocks noChangeArrowheads="1"/>
          </p:cNvSpPr>
          <p:nvPr/>
        </p:nvSpPr>
        <p:spPr bwMode="auto">
          <a:xfrm>
            <a:off x="7885113" y="4581525"/>
            <a:ext cx="914400" cy="914400"/>
          </a:xfrm>
          <a:prstGeom prst="smileyFace">
            <a:avLst>
              <a:gd name="adj" fmla="val -4653"/>
            </a:avLst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3562" name="AutoShape 10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276600" y="6021388"/>
            <a:ext cx="2016125" cy="836612"/>
          </a:xfrm>
          <a:prstGeom prst="rightArrow">
            <a:avLst>
              <a:gd name="adj1" fmla="val 50000"/>
              <a:gd name="adj2" fmla="val 60247"/>
            </a:avLst>
          </a:prstGeom>
          <a:solidFill>
            <a:srgbClr val="99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/>
              <a:t>Na hrací pole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5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55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35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55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35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2000"/>
                                        <p:tgtEl>
                                          <p:spTgt spid="23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558"/>
                  </p:tgtEl>
                </p:cond>
              </p:nextCondLst>
            </p:seq>
          </p:childTnLst>
        </p:cTn>
      </p:par>
    </p:tnLst>
    <p:bldLst>
      <p:bldP spid="23559" grpId="0" animBg="1"/>
      <p:bldP spid="23560" grpId="0" animBg="1"/>
      <p:bldP spid="2356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Oblast 4 4000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68413"/>
            <a:ext cx="8229600" cy="4857750"/>
          </a:xfrm>
        </p:spPr>
        <p:txBody>
          <a:bodyPr/>
          <a:lstStyle/>
          <a:p>
            <a:pPr algn="ctr">
              <a:buFontTx/>
              <a:buNone/>
            </a:pPr>
            <a:r>
              <a:rPr lang="cs-CZ" dirty="0"/>
              <a:t>J</a:t>
            </a:r>
            <a:r>
              <a:rPr lang="cs-CZ" dirty="0" smtClean="0"/>
              <a:t>aké vlastnosti mají LTTL obvody? </a:t>
            </a:r>
            <a:endParaRPr lang="cs-CZ" dirty="0"/>
          </a:p>
        </p:txBody>
      </p:sp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468313" y="2420938"/>
            <a:ext cx="7129462" cy="8636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 smtClean="0"/>
              <a:t>Jsou to velmi rychlé obvody.</a:t>
            </a:r>
            <a:endParaRPr lang="cs-CZ" dirty="0"/>
          </a:p>
        </p:txBody>
      </p:sp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468313" y="3500438"/>
            <a:ext cx="7129462" cy="8636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>
              <a:lnSpc>
                <a:spcPct val="150000"/>
              </a:lnSpc>
              <a:defRPr/>
            </a:pPr>
            <a:r>
              <a:rPr lang="cs-CZ" dirty="0"/>
              <a:t>Jsou to obvody s </a:t>
            </a:r>
            <a:r>
              <a:rPr lang="cs-CZ" dirty="0" smtClean="0"/>
              <a:t>malou spotřebou</a:t>
            </a:r>
            <a:r>
              <a:rPr lang="cs-CZ" dirty="0"/>
              <a:t> </a:t>
            </a:r>
            <a:r>
              <a:rPr lang="cs-CZ" dirty="0" smtClean="0"/>
              <a:t>a nižší rychlostí.</a:t>
            </a:r>
            <a:endParaRPr lang="cs-CZ" dirty="0"/>
          </a:p>
        </p:txBody>
      </p:sp>
      <p:sp>
        <p:nvSpPr>
          <p:cNvPr id="22534" name="Rectangle 6"/>
          <p:cNvSpPr>
            <a:spLocks noChangeArrowheads="1"/>
          </p:cNvSpPr>
          <p:nvPr/>
        </p:nvSpPr>
        <p:spPr bwMode="auto">
          <a:xfrm>
            <a:off x="466725" y="4581525"/>
            <a:ext cx="7129463" cy="8636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cs-CZ" dirty="0"/>
              <a:t>Jsou to obvody se </a:t>
            </a:r>
            <a:r>
              <a:rPr lang="cs-CZ" dirty="0" err="1"/>
              <a:t>Schottkyho</a:t>
            </a:r>
            <a:r>
              <a:rPr lang="cs-CZ" dirty="0"/>
              <a:t> diodami v struktuře </a:t>
            </a:r>
            <a:endParaRPr lang="cs-CZ" dirty="0" smtClean="0"/>
          </a:p>
          <a:p>
            <a:pPr algn="ctr">
              <a:defRPr/>
            </a:pPr>
            <a:r>
              <a:rPr lang="cs-CZ" dirty="0" smtClean="0"/>
              <a:t>některých tranzistorů a vyznačují </a:t>
            </a:r>
            <a:r>
              <a:rPr lang="cs-CZ" dirty="0"/>
              <a:t>se </a:t>
            </a:r>
            <a:r>
              <a:rPr lang="cs-CZ" dirty="0" smtClean="0"/>
              <a:t>pomalou </a:t>
            </a:r>
            <a:r>
              <a:rPr lang="cs-CZ" dirty="0"/>
              <a:t>rychlostí.</a:t>
            </a:r>
          </a:p>
        </p:txBody>
      </p:sp>
      <p:sp>
        <p:nvSpPr>
          <p:cNvPr id="22535" name="AutoShape 7"/>
          <p:cNvSpPr>
            <a:spLocks noChangeArrowheads="1"/>
          </p:cNvSpPr>
          <p:nvPr/>
        </p:nvSpPr>
        <p:spPr bwMode="auto">
          <a:xfrm>
            <a:off x="7885113" y="3500438"/>
            <a:ext cx="914400" cy="914400"/>
          </a:xfrm>
          <a:prstGeom prst="smileyFace">
            <a:avLst>
              <a:gd name="adj" fmla="val 4653"/>
            </a:avLst>
          </a:prstGeom>
          <a:noFill/>
          <a:ln w="38100">
            <a:solidFill>
              <a:srgbClr val="66FF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2536" name="AutoShape 8"/>
          <p:cNvSpPr>
            <a:spLocks noChangeArrowheads="1"/>
          </p:cNvSpPr>
          <p:nvPr/>
        </p:nvSpPr>
        <p:spPr bwMode="auto">
          <a:xfrm>
            <a:off x="7885113" y="2420938"/>
            <a:ext cx="914400" cy="914400"/>
          </a:xfrm>
          <a:prstGeom prst="smileyFace">
            <a:avLst>
              <a:gd name="adj" fmla="val -4653"/>
            </a:avLst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2537" name="AutoShape 9"/>
          <p:cNvSpPr>
            <a:spLocks noChangeArrowheads="1"/>
          </p:cNvSpPr>
          <p:nvPr/>
        </p:nvSpPr>
        <p:spPr bwMode="auto">
          <a:xfrm>
            <a:off x="7885113" y="4581525"/>
            <a:ext cx="914400" cy="914400"/>
          </a:xfrm>
          <a:prstGeom prst="smileyFace">
            <a:avLst>
              <a:gd name="adj" fmla="val -4653"/>
            </a:avLst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2538" name="AutoShape 10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276600" y="6021388"/>
            <a:ext cx="2016125" cy="836612"/>
          </a:xfrm>
          <a:prstGeom prst="rightArrow">
            <a:avLst>
              <a:gd name="adj1" fmla="val 50000"/>
              <a:gd name="adj2" fmla="val 60247"/>
            </a:avLst>
          </a:prstGeom>
          <a:solidFill>
            <a:srgbClr val="99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/>
              <a:t>Na hrací pole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5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53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25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53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25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2000"/>
                                        <p:tgtEl>
                                          <p:spTgt spid="22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534"/>
                  </p:tgtEl>
                </p:cond>
              </p:nextCondLst>
            </p:seq>
          </p:childTnLst>
        </p:cTn>
      </p:par>
    </p:tnLst>
    <p:bldLst>
      <p:bldP spid="22535" grpId="0" animBg="1"/>
      <p:bldP spid="22536" grpId="0" animBg="1"/>
      <p:bldP spid="2253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Oblast 4 5000</a:t>
            </a:r>
          </a:p>
        </p:txBody>
      </p:sp>
      <p:sp>
        <p:nvSpPr>
          <p:cNvPr id="32776" name="Rectangle 8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Rozeznáváme tři možné struktury realizace logických členů TTL technologii, jaké?</a:t>
            </a:r>
          </a:p>
        </p:txBody>
      </p:sp>
      <p:sp>
        <p:nvSpPr>
          <p:cNvPr id="32772" name="Rectangle 4"/>
          <p:cNvSpPr>
            <a:spLocks noChangeArrowheads="1"/>
          </p:cNvSpPr>
          <p:nvPr/>
        </p:nvSpPr>
        <p:spPr bwMode="auto">
          <a:xfrm>
            <a:off x="3276600" y="2852936"/>
            <a:ext cx="2232025" cy="792163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/>
              <a:t>ODPOVĚĎ</a:t>
            </a:r>
          </a:p>
        </p:txBody>
      </p:sp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899592" y="3789363"/>
            <a:ext cx="756084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2000" dirty="0" smtClean="0"/>
              <a:t>Logický člen s aktivním výstupem (s uzavřeným kolektorem)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000" dirty="0" smtClean="0"/>
              <a:t>Logický člen s otevřeným kolektorem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000" dirty="0" smtClean="0"/>
              <a:t>Logický člen vysoké impedance (třístavový)</a:t>
            </a:r>
            <a:endParaRPr lang="cs-CZ" sz="2000" dirty="0"/>
          </a:p>
        </p:txBody>
      </p:sp>
      <p:sp>
        <p:nvSpPr>
          <p:cNvPr id="32774" name="AutoShape 6"/>
          <p:cNvSpPr>
            <a:spLocks noChangeArrowheads="1"/>
          </p:cNvSpPr>
          <p:nvPr/>
        </p:nvSpPr>
        <p:spPr bwMode="auto">
          <a:xfrm>
            <a:off x="3924300" y="5082402"/>
            <a:ext cx="914400" cy="914400"/>
          </a:xfrm>
          <a:prstGeom prst="smileyFace">
            <a:avLst>
              <a:gd name="adj" fmla="val 4653"/>
            </a:avLst>
          </a:prstGeom>
          <a:noFill/>
          <a:ln w="38100">
            <a:solidFill>
              <a:srgbClr val="66FF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2775" name="AutoShape 7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276600" y="6021388"/>
            <a:ext cx="2016125" cy="836612"/>
          </a:xfrm>
          <a:prstGeom prst="rightArrow">
            <a:avLst>
              <a:gd name="adj1" fmla="val 50000"/>
              <a:gd name="adj2" fmla="val 60247"/>
            </a:avLst>
          </a:prstGeom>
          <a:solidFill>
            <a:srgbClr val="99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/>
              <a:t>Na hrací pole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7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32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772"/>
                  </p:tgtEl>
                </p:cond>
              </p:nextCondLst>
            </p:seq>
          </p:childTnLst>
        </p:cTn>
      </p:par>
    </p:tnLst>
    <p:bldLst>
      <p:bldP spid="32773" grpId="0"/>
      <p:bldP spid="3277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Oblast 5 1000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68413"/>
            <a:ext cx="8229600" cy="4857750"/>
          </a:xfrm>
        </p:spPr>
        <p:txBody>
          <a:bodyPr/>
          <a:lstStyle/>
          <a:p>
            <a:pPr algn="ctr">
              <a:buNone/>
            </a:pPr>
            <a:r>
              <a:rPr lang="cs-CZ" dirty="0" smtClean="0"/>
              <a:t>Bonusová otázka </a:t>
            </a:r>
          </a:p>
          <a:p>
            <a:pPr algn="ctr">
              <a:buFontTx/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468313" y="2420938"/>
            <a:ext cx="7129462" cy="8636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</a:pPr>
            <a:r>
              <a:rPr lang="cs-CZ" dirty="0" smtClean="0"/>
              <a:t>Bonusová odpověď </a:t>
            </a:r>
            <a:endParaRPr lang="cs-CZ" dirty="0"/>
          </a:p>
        </p:txBody>
      </p:sp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468313" y="3500438"/>
            <a:ext cx="7129462" cy="8636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/>
              <a:t>Chybná odpověď</a:t>
            </a:r>
          </a:p>
        </p:txBody>
      </p:sp>
      <p:sp>
        <p:nvSpPr>
          <p:cNvPr id="26630" name="Rectangle 6"/>
          <p:cNvSpPr>
            <a:spLocks noChangeArrowheads="1"/>
          </p:cNvSpPr>
          <p:nvPr/>
        </p:nvSpPr>
        <p:spPr bwMode="auto">
          <a:xfrm>
            <a:off x="466725" y="4581525"/>
            <a:ext cx="7129463" cy="8636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/>
              <a:t>Chybná odpověď</a:t>
            </a:r>
          </a:p>
        </p:txBody>
      </p:sp>
      <p:sp>
        <p:nvSpPr>
          <p:cNvPr id="26631" name="AutoShape 7"/>
          <p:cNvSpPr>
            <a:spLocks noChangeArrowheads="1"/>
          </p:cNvSpPr>
          <p:nvPr/>
        </p:nvSpPr>
        <p:spPr bwMode="auto">
          <a:xfrm>
            <a:off x="7885113" y="2420938"/>
            <a:ext cx="914400" cy="914400"/>
          </a:xfrm>
          <a:prstGeom prst="smileyFace">
            <a:avLst>
              <a:gd name="adj" fmla="val 4653"/>
            </a:avLst>
          </a:prstGeom>
          <a:noFill/>
          <a:ln w="38100">
            <a:solidFill>
              <a:srgbClr val="66FF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6632" name="AutoShape 8"/>
          <p:cNvSpPr>
            <a:spLocks noChangeArrowheads="1"/>
          </p:cNvSpPr>
          <p:nvPr/>
        </p:nvSpPr>
        <p:spPr bwMode="auto">
          <a:xfrm>
            <a:off x="7885113" y="3500438"/>
            <a:ext cx="914400" cy="914400"/>
          </a:xfrm>
          <a:prstGeom prst="smileyFace">
            <a:avLst>
              <a:gd name="adj" fmla="val -4653"/>
            </a:avLst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6633" name="AutoShape 9"/>
          <p:cNvSpPr>
            <a:spLocks noChangeArrowheads="1"/>
          </p:cNvSpPr>
          <p:nvPr/>
        </p:nvSpPr>
        <p:spPr bwMode="auto">
          <a:xfrm>
            <a:off x="7885113" y="4581525"/>
            <a:ext cx="914400" cy="914400"/>
          </a:xfrm>
          <a:prstGeom prst="smileyFace">
            <a:avLst>
              <a:gd name="adj" fmla="val -4653"/>
            </a:avLst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6634" name="AutoShape 10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276600" y="6021388"/>
            <a:ext cx="2016125" cy="836612"/>
          </a:xfrm>
          <a:prstGeom prst="rightArrow">
            <a:avLst>
              <a:gd name="adj1" fmla="val 50000"/>
              <a:gd name="adj2" fmla="val 60247"/>
            </a:avLst>
          </a:prstGeom>
          <a:solidFill>
            <a:srgbClr val="99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/>
              <a:t>Na hrací pole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66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62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66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62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66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20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630"/>
                  </p:tgtEl>
                </p:cond>
              </p:nextCondLst>
            </p:seq>
          </p:childTnLst>
        </p:cTn>
      </p:par>
    </p:tnLst>
    <p:bldLst>
      <p:bldP spid="26631" grpId="0" animBg="1"/>
      <p:bldP spid="26632" grpId="0" animBg="1"/>
      <p:bldP spid="2663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Oblast 5 2000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68413"/>
            <a:ext cx="8229600" cy="4857750"/>
          </a:xfrm>
        </p:spPr>
        <p:txBody>
          <a:bodyPr/>
          <a:lstStyle/>
          <a:p>
            <a:pPr algn="ctr">
              <a:buFontTx/>
              <a:buNone/>
            </a:pPr>
            <a:r>
              <a:rPr lang="cs-CZ" dirty="0" smtClean="0"/>
              <a:t>K čemu slouží binární komparátor?</a:t>
            </a:r>
            <a:endParaRPr lang="cs-CZ" dirty="0"/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468313" y="2420938"/>
            <a:ext cx="7129462" cy="8636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r>
              <a:rPr lang="cs-CZ" dirty="0" smtClean="0"/>
              <a:t>Umožňuje sčítání bitů.</a:t>
            </a:r>
          </a:p>
        </p:txBody>
      </p:sp>
      <p:sp>
        <p:nvSpPr>
          <p:cNvPr id="27653" name="Rectangle 5"/>
          <p:cNvSpPr>
            <a:spLocks noChangeArrowheads="1"/>
          </p:cNvSpPr>
          <p:nvPr/>
        </p:nvSpPr>
        <p:spPr bwMode="auto">
          <a:xfrm>
            <a:off x="468313" y="3500438"/>
            <a:ext cx="7129462" cy="8636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 smtClean="0"/>
              <a:t>Porovnává dvě paralelní dvojková slova.</a:t>
            </a:r>
            <a:endParaRPr lang="cs-CZ" dirty="0"/>
          </a:p>
        </p:txBody>
      </p:sp>
      <p:sp>
        <p:nvSpPr>
          <p:cNvPr id="27654" name="Rectangle 6"/>
          <p:cNvSpPr>
            <a:spLocks noChangeArrowheads="1"/>
          </p:cNvSpPr>
          <p:nvPr/>
        </p:nvSpPr>
        <p:spPr bwMode="auto">
          <a:xfrm>
            <a:off x="466725" y="4581525"/>
            <a:ext cx="7129463" cy="8636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 smtClean="0"/>
              <a:t>Je schopen rozpoznat chybu v binárním slově.</a:t>
            </a:r>
            <a:endParaRPr lang="cs-CZ" dirty="0"/>
          </a:p>
        </p:txBody>
      </p:sp>
      <p:sp>
        <p:nvSpPr>
          <p:cNvPr id="27655" name="AutoShape 7"/>
          <p:cNvSpPr>
            <a:spLocks noChangeArrowheads="1"/>
          </p:cNvSpPr>
          <p:nvPr/>
        </p:nvSpPr>
        <p:spPr bwMode="auto">
          <a:xfrm>
            <a:off x="7885113" y="3500438"/>
            <a:ext cx="914400" cy="914400"/>
          </a:xfrm>
          <a:prstGeom prst="smileyFace">
            <a:avLst>
              <a:gd name="adj" fmla="val 4653"/>
            </a:avLst>
          </a:prstGeom>
          <a:noFill/>
          <a:ln w="38100">
            <a:solidFill>
              <a:srgbClr val="66FF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7656" name="AutoShape 8"/>
          <p:cNvSpPr>
            <a:spLocks noChangeArrowheads="1"/>
          </p:cNvSpPr>
          <p:nvPr/>
        </p:nvSpPr>
        <p:spPr bwMode="auto">
          <a:xfrm>
            <a:off x="7885113" y="2420938"/>
            <a:ext cx="914400" cy="914400"/>
          </a:xfrm>
          <a:prstGeom prst="smileyFace">
            <a:avLst>
              <a:gd name="adj" fmla="val -4653"/>
            </a:avLst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7657" name="AutoShape 9"/>
          <p:cNvSpPr>
            <a:spLocks noChangeArrowheads="1"/>
          </p:cNvSpPr>
          <p:nvPr/>
        </p:nvSpPr>
        <p:spPr bwMode="auto">
          <a:xfrm>
            <a:off x="7885113" y="4581525"/>
            <a:ext cx="914400" cy="914400"/>
          </a:xfrm>
          <a:prstGeom prst="smileyFace">
            <a:avLst>
              <a:gd name="adj" fmla="val -4653"/>
            </a:avLst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7658" name="AutoShape 10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276600" y="6021388"/>
            <a:ext cx="2016125" cy="836612"/>
          </a:xfrm>
          <a:prstGeom prst="rightArrow">
            <a:avLst>
              <a:gd name="adj1" fmla="val 50000"/>
              <a:gd name="adj2" fmla="val 60247"/>
            </a:avLst>
          </a:prstGeom>
          <a:solidFill>
            <a:srgbClr val="99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/>
              <a:t>Na hrací pole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6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65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76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27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65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76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2000"/>
                                        <p:tgtEl>
                                          <p:spTgt spid="27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654"/>
                  </p:tgtEl>
                </p:cond>
              </p:nextCondLst>
            </p:seq>
          </p:childTnLst>
        </p:cTn>
      </p:par>
    </p:tnLst>
    <p:bldLst>
      <p:bldP spid="27655" grpId="0" animBg="1"/>
      <p:bldP spid="27656" grpId="0" animBg="1"/>
      <p:bldP spid="2765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Oblast 5 3000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68413"/>
            <a:ext cx="8229600" cy="4857750"/>
          </a:xfrm>
        </p:spPr>
        <p:txBody>
          <a:bodyPr/>
          <a:lstStyle/>
          <a:p>
            <a:pPr algn="ctr">
              <a:buFontTx/>
              <a:buNone/>
            </a:pPr>
            <a:r>
              <a:rPr lang="cs-CZ" dirty="0" smtClean="0"/>
              <a:t>Bonusová otázka </a:t>
            </a:r>
            <a:endParaRPr lang="cs-CZ" dirty="0"/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468313" y="2420938"/>
            <a:ext cx="7129462" cy="8636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/>
              <a:t>Chybná odpověď</a:t>
            </a:r>
          </a:p>
        </p:txBody>
      </p:sp>
      <p:sp>
        <p:nvSpPr>
          <p:cNvPr id="28677" name="Rectangle 5"/>
          <p:cNvSpPr>
            <a:spLocks noChangeArrowheads="1"/>
          </p:cNvSpPr>
          <p:nvPr/>
        </p:nvSpPr>
        <p:spPr bwMode="auto">
          <a:xfrm>
            <a:off x="468313" y="3500438"/>
            <a:ext cx="7129462" cy="8636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 smtClean="0"/>
              <a:t>Bonusová odpověď</a:t>
            </a:r>
            <a:endParaRPr lang="cs-CZ" dirty="0"/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466725" y="4581525"/>
            <a:ext cx="7129463" cy="8636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/>
              <a:t>Chybná odpověď</a:t>
            </a:r>
          </a:p>
        </p:txBody>
      </p:sp>
      <p:sp>
        <p:nvSpPr>
          <p:cNvPr id="28679" name="AutoShape 7"/>
          <p:cNvSpPr>
            <a:spLocks noChangeArrowheads="1"/>
          </p:cNvSpPr>
          <p:nvPr/>
        </p:nvSpPr>
        <p:spPr bwMode="auto">
          <a:xfrm>
            <a:off x="7885113" y="3500438"/>
            <a:ext cx="914400" cy="914400"/>
          </a:xfrm>
          <a:prstGeom prst="smileyFace">
            <a:avLst>
              <a:gd name="adj" fmla="val 4653"/>
            </a:avLst>
          </a:prstGeom>
          <a:noFill/>
          <a:ln w="38100">
            <a:solidFill>
              <a:srgbClr val="66FF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8680" name="AutoShape 8"/>
          <p:cNvSpPr>
            <a:spLocks noChangeArrowheads="1"/>
          </p:cNvSpPr>
          <p:nvPr/>
        </p:nvSpPr>
        <p:spPr bwMode="auto">
          <a:xfrm>
            <a:off x="7885113" y="2420938"/>
            <a:ext cx="914400" cy="914400"/>
          </a:xfrm>
          <a:prstGeom prst="smileyFace">
            <a:avLst>
              <a:gd name="adj" fmla="val -4653"/>
            </a:avLst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8681" name="AutoShape 9"/>
          <p:cNvSpPr>
            <a:spLocks noChangeArrowheads="1"/>
          </p:cNvSpPr>
          <p:nvPr/>
        </p:nvSpPr>
        <p:spPr bwMode="auto">
          <a:xfrm>
            <a:off x="7885113" y="4581525"/>
            <a:ext cx="914400" cy="914400"/>
          </a:xfrm>
          <a:prstGeom prst="smileyFace">
            <a:avLst>
              <a:gd name="adj" fmla="val -4653"/>
            </a:avLst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8682" name="AutoShape 10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276600" y="6021388"/>
            <a:ext cx="2016125" cy="836612"/>
          </a:xfrm>
          <a:prstGeom prst="rightArrow">
            <a:avLst>
              <a:gd name="adj1" fmla="val 50000"/>
              <a:gd name="adj2" fmla="val 60247"/>
            </a:avLst>
          </a:prstGeom>
          <a:solidFill>
            <a:srgbClr val="99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/>
              <a:t>Na hrací pole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86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67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86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28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67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86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2000"/>
                                        <p:tgtEl>
                                          <p:spTgt spid="28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678"/>
                  </p:tgtEl>
                </p:cond>
              </p:nextCondLst>
            </p:seq>
          </p:childTnLst>
        </p:cTn>
      </p:par>
    </p:tnLst>
    <p:bldLst>
      <p:bldP spid="28679" grpId="0" animBg="1"/>
      <p:bldP spid="28680" grpId="0" animBg="1"/>
      <p:bldP spid="2868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Oblast 5 4000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412875"/>
            <a:ext cx="8229600" cy="4824413"/>
          </a:xfrm>
        </p:spPr>
        <p:txBody>
          <a:bodyPr/>
          <a:lstStyle/>
          <a:p>
            <a:pPr algn="ctr">
              <a:buFontTx/>
              <a:buNone/>
            </a:pPr>
            <a:r>
              <a:rPr lang="cs-CZ" dirty="0" smtClean="0"/>
              <a:t>K čemu slouží generátor parity? </a:t>
            </a:r>
            <a:endParaRPr lang="cs-CZ" dirty="0"/>
          </a:p>
        </p:txBody>
      </p:sp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468313" y="2420938"/>
            <a:ext cx="7129462" cy="8636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r>
              <a:rPr lang="cs-CZ" dirty="0" smtClean="0"/>
              <a:t>Umožňuje sčítání bitů.</a:t>
            </a:r>
          </a:p>
        </p:txBody>
      </p:sp>
      <p:sp>
        <p:nvSpPr>
          <p:cNvPr id="29701" name="Rectangle 5"/>
          <p:cNvSpPr>
            <a:spLocks noChangeArrowheads="1"/>
          </p:cNvSpPr>
          <p:nvPr/>
        </p:nvSpPr>
        <p:spPr bwMode="auto">
          <a:xfrm>
            <a:off x="468313" y="3500438"/>
            <a:ext cx="7129462" cy="8636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 smtClean="0"/>
              <a:t>Porovnává dvě paralelní dvojková slova.</a:t>
            </a:r>
            <a:endParaRPr lang="cs-CZ" dirty="0"/>
          </a:p>
        </p:txBody>
      </p:sp>
      <p:sp>
        <p:nvSpPr>
          <p:cNvPr id="29702" name="Rectangle 6"/>
          <p:cNvSpPr>
            <a:spLocks noChangeArrowheads="1"/>
          </p:cNvSpPr>
          <p:nvPr/>
        </p:nvSpPr>
        <p:spPr bwMode="auto">
          <a:xfrm>
            <a:off x="466725" y="4581525"/>
            <a:ext cx="7129463" cy="8636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 smtClean="0"/>
              <a:t>Je schopen rozpoznat chybu v binárním slově.</a:t>
            </a:r>
            <a:endParaRPr lang="cs-CZ" dirty="0"/>
          </a:p>
        </p:txBody>
      </p:sp>
      <p:sp>
        <p:nvSpPr>
          <p:cNvPr id="29703" name="AutoShape 7"/>
          <p:cNvSpPr>
            <a:spLocks noChangeArrowheads="1"/>
          </p:cNvSpPr>
          <p:nvPr/>
        </p:nvSpPr>
        <p:spPr bwMode="auto">
          <a:xfrm>
            <a:off x="7885113" y="4581525"/>
            <a:ext cx="914400" cy="914400"/>
          </a:xfrm>
          <a:prstGeom prst="smileyFace">
            <a:avLst>
              <a:gd name="adj" fmla="val 4653"/>
            </a:avLst>
          </a:prstGeom>
          <a:noFill/>
          <a:ln w="38100">
            <a:solidFill>
              <a:srgbClr val="66FF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9704" name="AutoShape 8"/>
          <p:cNvSpPr>
            <a:spLocks noChangeArrowheads="1"/>
          </p:cNvSpPr>
          <p:nvPr/>
        </p:nvSpPr>
        <p:spPr bwMode="auto">
          <a:xfrm>
            <a:off x="7885113" y="3500438"/>
            <a:ext cx="914400" cy="914400"/>
          </a:xfrm>
          <a:prstGeom prst="smileyFace">
            <a:avLst>
              <a:gd name="adj" fmla="val -4653"/>
            </a:avLst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9705" name="AutoShape 9"/>
          <p:cNvSpPr>
            <a:spLocks noChangeArrowheads="1"/>
          </p:cNvSpPr>
          <p:nvPr/>
        </p:nvSpPr>
        <p:spPr bwMode="auto">
          <a:xfrm>
            <a:off x="7885113" y="2420938"/>
            <a:ext cx="914400" cy="914400"/>
          </a:xfrm>
          <a:prstGeom prst="smileyFace">
            <a:avLst>
              <a:gd name="adj" fmla="val -4653"/>
            </a:avLst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9706" name="AutoShape 10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276600" y="6021388"/>
            <a:ext cx="2016125" cy="836612"/>
          </a:xfrm>
          <a:prstGeom prst="rightArrow">
            <a:avLst>
              <a:gd name="adj1" fmla="val 50000"/>
              <a:gd name="adj2" fmla="val 60247"/>
            </a:avLst>
          </a:prstGeom>
          <a:solidFill>
            <a:srgbClr val="99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/>
              <a:t>Na hrací pole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97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9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70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97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29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70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97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2000"/>
                                        <p:tgtEl>
                                          <p:spTgt spid="2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702"/>
                  </p:tgtEl>
                </p:cond>
              </p:nextCondLst>
            </p:seq>
          </p:childTnLst>
        </p:cTn>
      </p:par>
    </p:tnLst>
    <p:bldLst>
      <p:bldP spid="29703" grpId="0" animBg="1"/>
      <p:bldP spid="29704" grpId="0" animBg="1"/>
      <p:bldP spid="2970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Oblast 5 5000</a:t>
            </a:r>
          </a:p>
        </p:txBody>
      </p:sp>
      <p:sp>
        <p:nvSpPr>
          <p:cNvPr id="33800" name="Rectangle 8"/>
          <p:cNvSpPr>
            <a:spLocks noGrp="1" noChangeArrowheads="1"/>
          </p:cNvSpPr>
          <p:nvPr>
            <p:ph type="body" idx="1"/>
          </p:nvPr>
        </p:nvSpPr>
        <p:spPr>
          <a:xfrm>
            <a:off x="482813" y="1512402"/>
            <a:ext cx="8229600" cy="4525963"/>
          </a:xfrm>
        </p:spPr>
        <p:txBody>
          <a:bodyPr/>
          <a:lstStyle/>
          <a:p>
            <a:r>
              <a:rPr lang="cs-CZ" dirty="0" smtClean="0"/>
              <a:t>Jaké sčítačky rozeznáváme?</a:t>
            </a:r>
            <a:endParaRPr lang="cs-CZ" dirty="0"/>
          </a:p>
        </p:txBody>
      </p:sp>
      <p:sp>
        <p:nvSpPr>
          <p:cNvPr id="33796" name="Rectangle 4"/>
          <p:cNvSpPr>
            <a:spLocks noChangeArrowheads="1"/>
          </p:cNvSpPr>
          <p:nvPr/>
        </p:nvSpPr>
        <p:spPr bwMode="auto">
          <a:xfrm>
            <a:off x="3276600" y="2276475"/>
            <a:ext cx="2232025" cy="792163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/>
              <a:t>ODPOVĚĎ</a:t>
            </a:r>
          </a:p>
        </p:txBody>
      </p:sp>
      <p:sp>
        <p:nvSpPr>
          <p:cNvPr id="33797" name="Text Box 5"/>
          <p:cNvSpPr txBox="1">
            <a:spLocks noChangeArrowheads="1"/>
          </p:cNvSpPr>
          <p:nvPr/>
        </p:nvSpPr>
        <p:spPr bwMode="auto">
          <a:xfrm>
            <a:off x="385145" y="3212976"/>
            <a:ext cx="8424936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514350" indent="-514350" eaLnBrk="1" hangingPunct="1">
              <a:buFont typeface="+mj-lt"/>
              <a:buAutoNum type="arabicPeriod"/>
            </a:pPr>
            <a:r>
              <a:rPr lang="cs-CZ" sz="2000" dirty="0" smtClean="0"/>
              <a:t>XOR – sám o sobě umí sčítat, nedokáže však generovat přenos. (dovede pouze 1+1=0)</a:t>
            </a:r>
          </a:p>
          <a:p>
            <a:pPr marL="514350" indent="-514350" eaLnBrk="1" hangingPunct="1">
              <a:buFont typeface="+mj-lt"/>
              <a:buAutoNum type="arabicPeriod"/>
            </a:pPr>
            <a:r>
              <a:rPr lang="cs-CZ" sz="2000" dirty="0" smtClean="0"/>
              <a:t>Poloviční sčítačka – sčítá a generuje přenos, nedovede však přijímat přenos z nižších řádů.</a:t>
            </a:r>
          </a:p>
          <a:p>
            <a:pPr marL="514350" indent="-514350" eaLnBrk="1" hangingPunct="1">
              <a:buFont typeface="+mj-lt"/>
              <a:buAutoNum type="arabicPeriod"/>
            </a:pPr>
            <a:r>
              <a:rPr lang="cs-CZ" sz="2000" dirty="0" smtClean="0"/>
              <a:t>Úplná sčítačka – sčítá, generuje přenos, dovede přijímat přenos z nižších řádů.</a:t>
            </a:r>
          </a:p>
        </p:txBody>
      </p:sp>
      <p:sp>
        <p:nvSpPr>
          <p:cNvPr id="33798" name="AutoShape 6"/>
          <p:cNvSpPr>
            <a:spLocks noChangeArrowheads="1"/>
          </p:cNvSpPr>
          <p:nvPr/>
        </p:nvSpPr>
        <p:spPr bwMode="auto">
          <a:xfrm>
            <a:off x="3683213" y="5106988"/>
            <a:ext cx="914400" cy="914400"/>
          </a:xfrm>
          <a:prstGeom prst="smileyFace">
            <a:avLst>
              <a:gd name="adj" fmla="val 4653"/>
            </a:avLst>
          </a:prstGeom>
          <a:noFill/>
          <a:ln w="38100">
            <a:solidFill>
              <a:srgbClr val="66FF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3799" name="AutoShape 7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276600" y="6021388"/>
            <a:ext cx="2016125" cy="836612"/>
          </a:xfrm>
          <a:prstGeom prst="rightArrow">
            <a:avLst>
              <a:gd name="adj1" fmla="val 50000"/>
              <a:gd name="adj2" fmla="val 60247"/>
            </a:avLst>
          </a:prstGeom>
          <a:solidFill>
            <a:srgbClr val="99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/>
              <a:t>Na hrací pole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37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796"/>
                  </p:tgtEl>
                </p:cond>
              </p:nextCondLst>
            </p:seq>
          </p:childTnLst>
        </p:cTn>
      </p:par>
    </p:tnLst>
    <p:bldLst>
      <p:bldP spid="33797" grpId="0"/>
      <p:bldP spid="33798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cs-CZ" b="1">
                <a:solidFill>
                  <a:schemeClr val="accent2"/>
                </a:solidFill>
              </a:rPr>
              <a:t>POUŽITÁ LITERATURA</a:t>
            </a:r>
          </a:p>
        </p:txBody>
      </p:sp>
      <p:sp>
        <p:nvSpPr>
          <p:cNvPr id="39939" name="Obdélník 4"/>
          <p:cNvSpPr>
            <a:spLocks noChangeArrowheads="1"/>
          </p:cNvSpPr>
          <p:nvPr/>
        </p:nvSpPr>
        <p:spPr bwMode="auto">
          <a:xfrm>
            <a:off x="251520" y="1858963"/>
            <a:ext cx="8496944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endParaRPr lang="cs-CZ" dirty="0">
              <a:latin typeface="Calibri" pitchFamily="34" charset="0"/>
            </a:endParaRPr>
          </a:p>
          <a:p>
            <a:pPr>
              <a:buFontTx/>
              <a:buAutoNum type="arabicPeriod"/>
            </a:pPr>
            <a:r>
              <a:rPr lang="cs-CZ" dirty="0" smtClean="0">
                <a:latin typeface="Calibri" pitchFamily="34" charset="0"/>
              </a:rPr>
              <a:t>Grafická úprava, obrázky: Tvorba Ing. Milada </a:t>
            </a:r>
            <a:r>
              <a:rPr lang="cs-CZ" dirty="0" err="1" smtClean="0">
                <a:latin typeface="Calibri" pitchFamily="34" charset="0"/>
              </a:rPr>
              <a:t>Tomalová</a:t>
            </a:r>
            <a:r>
              <a:rPr lang="cs-CZ" dirty="0" smtClean="0">
                <a:latin typeface="Calibri" pitchFamily="34" charset="0"/>
              </a:rPr>
              <a:t> v programu </a:t>
            </a:r>
            <a:r>
              <a:rPr lang="cs-CZ" smtClean="0">
                <a:latin typeface="Calibri" pitchFamily="34" charset="0"/>
              </a:rPr>
              <a:t>MS </a:t>
            </a:r>
            <a:r>
              <a:rPr lang="cs-CZ" smtClean="0">
                <a:latin typeface="Calibri" pitchFamily="34" charset="0"/>
              </a:rPr>
              <a:t>PowerPoint</a:t>
            </a:r>
            <a:endParaRPr lang="cs-CZ" dirty="0" smtClean="0">
              <a:latin typeface="Calibri" pitchFamily="34" charset="0"/>
            </a:endParaRPr>
          </a:p>
          <a:p>
            <a:pPr>
              <a:buFontTx/>
              <a:buAutoNum type="arabicPeriod"/>
            </a:pPr>
            <a:endParaRPr lang="cs-CZ" dirty="0">
              <a:latin typeface="Calibri" pitchFamily="34" charset="0"/>
            </a:endParaRPr>
          </a:p>
          <a:p>
            <a:pPr>
              <a:buFontTx/>
              <a:buAutoNum type="arabicPeriod"/>
            </a:pPr>
            <a:r>
              <a:rPr lang="cs-CZ" dirty="0" smtClean="0">
                <a:latin typeface="Calibri" pitchFamily="34" charset="0"/>
              </a:rPr>
              <a:t>Tvorba pravidel: Ing. Milada </a:t>
            </a:r>
            <a:r>
              <a:rPr lang="cs-CZ" dirty="0" err="1" smtClean="0">
                <a:latin typeface="Calibri" pitchFamily="34" charset="0"/>
              </a:rPr>
              <a:t>Tomalová</a:t>
            </a:r>
            <a:endParaRPr lang="cs-CZ" dirty="0">
              <a:latin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Šablona Risk">
  <a:themeElements>
    <a:clrScheme name="Šablona Risk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Šablona Ris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Šablona Ris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Šablona Risk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Šablona Risk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Šablona Risk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Šablona Risk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Šablona Risk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ablona Risk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ablona Risk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ablona Risk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ablona Risk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ablona Risk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ablona Risk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Šablona Risk</Template>
  <TotalTime>167</TotalTime>
  <Words>1052</Words>
  <Application>Microsoft Office PowerPoint</Application>
  <PresentationFormat>Předvádění na obrazovce (4:3)</PresentationFormat>
  <Paragraphs>230</Paragraphs>
  <Slides>31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2" baseType="lpstr">
      <vt:lpstr>Šablona Risk</vt:lpstr>
      <vt:lpstr>Logické funkce a obvody</vt:lpstr>
      <vt:lpstr>Anotace</vt:lpstr>
      <vt:lpstr>Risk</vt:lpstr>
      <vt:lpstr>Pravidla hry</vt:lpstr>
      <vt:lpstr>Snímek 5</vt:lpstr>
      <vt:lpstr>Oblast 1 1000</vt:lpstr>
      <vt:lpstr>Oblast 1 2000</vt:lpstr>
      <vt:lpstr>Oblast 1 3000</vt:lpstr>
      <vt:lpstr>Oblast 1  4000 </vt:lpstr>
      <vt:lpstr>Oblast 1  5000</vt:lpstr>
      <vt:lpstr>Oblast 2 1000</vt:lpstr>
      <vt:lpstr>Oblast 2 2000</vt:lpstr>
      <vt:lpstr>Oblast 2 3000</vt:lpstr>
      <vt:lpstr>Oblast 2 4000</vt:lpstr>
      <vt:lpstr>Oblast 2 5000</vt:lpstr>
      <vt:lpstr>Oblast 3 1000</vt:lpstr>
      <vt:lpstr>Oblast 3 2000</vt:lpstr>
      <vt:lpstr>Oblast 3 3000</vt:lpstr>
      <vt:lpstr>Oblast 3 4000</vt:lpstr>
      <vt:lpstr>Oblast 3 5000</vt:lpstr>
      <vt:lpstr>Oblast 4 1000</vt:lpstr>
      <vt:lpstr>Oblast 4 2000</vt:lpstr>
      <vt:lpstr>Oblast 4 3000</vt:lpstr>
      <vt:lpstr>Oblast 4 4000</vt:lpstr>
      <vt:lpstr>Oblast 4 5000</vt:lpstr>
      <vt:lpstr>Oblast 5 1000</vt:lpstr>
      <vt:lpstr>Oblast 5 2000</vt:lpstr>
      <vt:lpstr>Oblast 5 3000</vt:lpstr>
      <vt:lpstr>Oblast 5 4000</vt:lpstr>
      <vt:lpstr>Oblast 5 5000</vt:lpstr>
      <vt:lpstr>POUŽITÁ LITERATURA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sady</dc:title>
  <dc:creator>Magdalena</dc:creator>
  <cp:lastModifiedBy>Dum</cp:lastModifiedBy>
  <cp:revision>14</cp:revision>
  <dcterms:created xsi:type="dcterms:W3CDTF">2013-05-02T12:12:31Z</dcterms:created>
  <dcterms:modified xsi:type="dcterms:W3CDTF">2013-06-27T11:19:41Z</dcterms:modified>
</cp:coreProperties>
</file>