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8" r:id="rId2"/>
    <p:sldId id="272" r:id="rId3"/>
    <p:sldId id="269" r:id="rId4"/>
    <p:sldId id="257" r:id="rId5"/>
    <p:sldId id="258" r:id="rId6"/>
    <p:sldId id="273" r:id="rId7"/>
    <p:sldId id="274" r:id="rId8"/>
    <p:sldId id="275" r:id="rId9"/>
    <p:sldId id="276" r:id="rId10"/>
    <p:sldId id="278" r:id="rId11"/>
    <p:sldId id="277" r:id="rId12"/>
    <p:sldId id="280" r:id="rId13"/>
    <p:sldId id="279" r:id="rId14"/>
    <p:sldId id="281" r:id="rId15"/>
    <p:sldId id="270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696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E08CC-E072-423C-9C53-30F7F28749BB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A7206-BEA3-44F2-99FB-8DB3B811E2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747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Http://cs.wikipedia.org.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29.1.2007 [cit. 2012-10-30]. Dostupné z: http://cs.wikipedia.org/wiki/Kaprovit_C3</a:t>
            </a:r>
            <a:r>
              <a:rPr lang="cs-CZ" baseline="0" dirty="0" smtClean="0"/>
              <a:t>_</a:t>
            </a:r>
            <a:r>
              <a:rPr lang="cs-CZ" dirty="0" smtClean="0"/>
              <a:t>AD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Http://cs.wikipedia.org.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3.11.2005 [cit. 2012-10-30]. Dostupné z: http://cs.wikipedia.org/wiki/Soubor:Oncorhynchus_mykiss_mid_res_150dpi.jpg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Http://cs.wikipedia.org.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24.1.2006 [cit. 2012-10-30]. Dostupné z: http://cs.wikipedia.org/wiki/Soubor:EuropeseMeervalLucasVanDerGeest.jpg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Soubor:</a:t>
            </a:r>
            <a:r>
              <a:rPr lang="cs-CZ" dirty="0" err="1" smtClean="0"/>
              <a:t>Hecht.jpg</a:t>
            </a:r>
            <a:r>
              <a:rPr lang="cs-CZ" dirty="0" smtClean="0"/>
              <a:t>. </a:t>
            </a:r>
            <a:r>
              <a:rPr lang="cs-CZ" i="1" dirty="0" err="1" smtClean="0"/>
              <a:t>Wikipedie</a:t>
            </a:r>
            <a:r>
              <a:rPr lang="cs-CZ" i="1" dirty="0" smtClean="0"/>
              <a:t>, Otevřená encyklopedie</a:t>
            </a:r>
            <a:r>
              <a:rPr lang="cs-CZ" dirty="0" smtClean="0"/>
              <a:t> [online]. 27.8.2006 [cit. 2012-10-31]. Dostupné z: http://cs.wikipedia.org/wiki/Soubor:Hecht.jpg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Soubor:Peflu u0.gif. </a:t>
            </a:r>
            <a:r>
              <a:rPr lang="nl-NL" i="1" dirty="0" smtClean="0"/>
              <a:t>Wikipedie, Otevřená encyklopedie</a:t>
            </a:r>
            <a:r>
              <a:rPr lang="nl-NL" dirty="0" smtClean="0"/>
              <a:t> [online]. 2.6.2005 [cit. 2012-10-31]. Dostupné z: http://cs.wikipedia.org/wiki/Soubor:Hecht.jpg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Soubor:Anguilla </a:t>
            </a:r>
            <a:r>
              <a:rPr lang="cs-CZ" dirty="0" err="1" smtClean="0"/>
              <a:t>anguilla.jpg</a:t>
            </a:r>
            <a:r>
              <a:rPr lang="cs-CZ" dirty="0" smtClean="0"/>
              <a:t>. </a:t>
            </a:r>
            <a:r>
              <a:rPr lang="cs-CZ" i="1" dirty="0" err="1" smtClean="0"/>
              <a:t>Wikipedie</a:t>
            </a:r>
            <a:r>
              <a:rPr lang="cs-CZ" i="1" dirty="0" smtClean="0"/>
              <a:t>, Otevřená encyklopedie</a:t>
            </a:r>
            <a:r>
              <a:rPr lang="cs-CZ" dirty="0" smtClean="0"/>
              <a:t> [online]. 21.8.2005 [cit. 2012-10-31]. Dostupné z: http://cs.wikipedia.org/wiki/Soubor:Anguilla_anguilla.jpg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Soubor:</a:t>
            </a:r>
            <a:r>
              <a:rPr lang="cs-CZ" dirty="0" err="1" smtClean="0"/>
              <a:t>Scomber</a:t>
            </a:r>
            <a:r>
              <a:rPr lang="cs-CZ" dirty="0" smtClean="0"/>
              <a:t> </a:t>
            </a:r>
            <a:r>
              <a:rPr lang="cs-CZ" dirty="0" err="1" smtClean="0"/>
              <a:t>scombrus.jpg</a:t>
            </a:r>
            <a:r>
              <a:rPr lang="cs-CZ" dirty="0" smtClean="0"/>
              <a:t>. </a:t>
            </a:r>
            <a:r>
              <a:rPr lang="cs-CZ" i="1" dirty="0" err="1" smtClean="0"/>
              <a:t>Wikipedie</a:t>
            </a:r>
            <a:r>
              <a:rPr lang="cs-CZ" i="1" dirty="0" smtClean="0"/>
              <a:t>, Otevřená encyklopedie</a:t>
            </a:r>
            <a:r>
              <a:rPr lang="cs-CZ" dirty="0" smtClean="0"/>
              <a:t> [online]. 18.10.2008 [cit. 2012-10-31]. Dostupné z: http://cs.wikipedia.org/wiki/Makrela_obecn_C3_A1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Soubor:</a:t>
            </a:r>
            <a:r>
              <a:rPr lang="cs-CZ" dirty="0" err="1" smtClean="0"/>
              <a:t>Grass</a:t>
            </a:r>
            <a:r>
              <a:rPr lang="cs-CZ" dirty="0" smtClean="0"/>
              <a:t> </a:t>
            </a:r>
            <a:r>
              <a:rPr lang="cs-CZ" dirty="0" err="1" smtClean="0"/>
              <a:t>carp</a:t>
            </a:r>
            <a:r>
              <a:rPr lang="cs-CZ" dirty="0" smtClean="0"/>
              <a:t> </a:t>
            </a:r>
            <a:r>
              <a:rPr lang="cs-CZ" dirty="0" err="1" smtClean="0"/>
              <a:t>fexx.jpg</a:t>
            </a:r>
            <a:r>
              <a:rPr lang="cs-CZ" dirty="0" smtClean="0"/>
              <a:t>. </a:t>
            </a:r>
            <a:r>
              <a:rPr lang="cs-CZ" i="1" dirty="0" err="1" smtClean="0"/>
              <a:t>Wikipedie</a:t>
            </a:r>
            <a:r>
              <a:rPr lang="cs-CZ" i="1" dirty="0" smtClean="0"/>
              <a:t>, Otevřená encyklopedie</a:t>
            </a:r>
            <a:r>
              <a:rPr lang="cs-CZ" dirty="0" smtClean="0"/>
              <a:t> [online]. 24.5.2005 [cit. 2012-10-31]. Dostupné z: http://cs.wikipedia.org/wiki/Amur_b_C3_ADl_C3_BD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Soubor:</a:t>
            </a:r>
            <a:r>
              <a:rPr lang="cs-CZ" dirty="0" err="1" smtClean="0"/>
              <a:t>Gös</a:t>
            </a:r>
            <a:r>
              <a:rPr lang="cs-CZ" dirty="0" smtClean="0"/>
              <a:t>, </a:t>
            </a:r>
            <a:r>
              <a:rPr lang="cs-CZ" dirty="0" err="1" smtClean="0"/>
              <a:t>Iduns</a:t>
            </a:r>
            <a:r>
              <a:rPr lang="cs-CZ" dirty="0" smtClean="0"/>
              <a:t> </a:t>
            </a:r>
            <a:r>
              <a:rPr lang="cs-CZ" dirty="0" err="1" smtClean="0"/>
              <a:t>kokbok.jpg</a:t>
            </a:r>
            <a:r>
              <a:rPr lang="cs-CZ" dirty="0" smtClean="0"/>
              <a:t>. </a:t>
            </a:r>
            <a:r>
              <a:rPr lang="cs-CZ" i="1" dirty="0" err="1" smtClean="0"/>
              <a:t>Wikipedie</a:t>
            </a:r>
            <a:r>
              <a:rPr lang="cs-CZ" i="1" dirty="0" smtClean="0"/>
              <a:t>, Otevřená encyklopedie</a:t>
            </a:r>
            <a:r>
              <a:rPr lang="cs-CZ" dirty="0" smtClean="0"/>
              <a:t> [online]. 21.4.2005 [cit. 2012-10-31]. Dostupné z: http://cs.wikipedia.org/wiki/Cand_C3_A1t_obecn_C3_BD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Soubor:Lipan podhorní na </a:t>
            </a:r>
            <a:r>
              <a:rPr lang="cs-CZ" dirty="0" err="1" smtClean="0"/>
              <a:t>mošce.jpg</a:t>
            </a:r>
            <a:r>
              <a:rPr lang="cs-CZ" dirty="0" smtClean="0"/>
              <a:t>. </a:t>
            </a:r>
            <a:r>
              <a:rPr lang="cs-CZ" i="1" dirty="0" err="1" smtClean="0"/>
              <a:t>Wikipedie</a:t>
            </a:r>
            <a:r>
              <a:rPr lang="cs-CZ" i="1" dirty="0" smtClean="0"/>
              <a:t>, Otevřená encyklopedie</a:t>
            </a:r>
            <a:r>
              <a:rPr lang="cs-CZ" dirty="0" smtClean="0"/>
              <a:t> [online]. 8.10.2009 [cit. 2012-10-31]. Dostupné z: http://cs.wikipedia.org/wiki/Lipan_podhorn_C3_D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Soubor:</a:t>
            </a:r>
            <a:r>
              <a:rPr lang="cs-CZ" dirty="0" err="1" smtClean="0"/>
              <a:t>Salmo</a:t>
            </a:r>
            <a:r>
              <a:rPr lang="cs-CZ" dirty="0" smtClean="0"/>
              <a:t> </a:t>
            </a:r>
            <a:r>
              <a:rPr lang="cs-CZ" dirty="0" err="1" smtClean="0"/>
              <a:t>salar</a:t>
            </a:r>
            <a:r>
              <a:rPr lang="cs-CZ" dirty="0" smtClean="0"/>
              <a:t> GLERL 1.jpg. </a:t>
            </a:r>
            <a:r>
              <a:rPr lang="cs-CZ" i="1" dirty="0" err="1" smtClean="0"/>
              <a:t>Wikipedie</a:t>
            </a:r>
            <a:r>
              <a:rPr lang="cs-CZ" i="1" dirty="0" smtClean="0"/>
              <a:t>, Otevřená encyklopedie</a:t>
            </a:r>
            <a:r>
              <a:rPr lang="cs-CZ" dirty="0" smtClean="0"/>
              <a:t> [online]. 23.5.2007 [cit. 2012-10-31]. Dostupné z: http://cs.wikipedia.org/wiki/Losos_obecn_C3_BD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407CF22-EFBE-49D0-BA08-AF086CF60541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698994"/>
              </p:ext>
            </p:extLst>
          </p:nvPr>
        </p:nvGraphicFramePr>
        <p:xfrm>
          <a:off x="1647825" y="404813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Lumír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Novák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VY_52_Inovace_Přírodopis_1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Určování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řádů paprskoploutvých ryb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79" name="Obrázek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8488" y="5516563"/>
            <a:ext cx="5407025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Obrázek 5" descr="znak škol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8978" y="2917485"/>
            <a:ext cx="2628900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Řády paprskoploutvých ryb</a:t>
            </a:r>
            <a:endParaRPr lang="cs-CZ" dirty="0"/>
          </a:p>
        </p:txBody>
      </p:sp>
      <p:pic>
        <p:nvPicPr>
          <p:cNvPr id="1026" name="Picture 2" descr="C:\Documents and Settings\Lumča\Dokumenty\Obrázky\Kapr obecný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19602"/>
            <a:ext cx="7846645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b="1" dirty="0" smtClean="0"/>
              <a:t>žáci si procvičí systematické zařazování paprskoploutvých ryb do jednotlivých řádů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žáci si procvičí poznávání paprskoploutvých ryb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žáci nejprve shlédnou prezentaci, následně vyplní tabulku řádů ryb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Kapr obecný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07704" y="148478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27884" y="530120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Řád - Máloostní</a:t>
            </a:r>
            <a:endParaRPr lang="cs-CZ" b="1" dirty="0"/>
          </a:p>
        </p:txBody>
      </p:sp>
      <p:pic>
        <p:nvPicPr>
          <p:cNvPr id="6" name="Picture 2" descr="C:\Documents and Settings\Lumča\Dokumenty\Obrázky\Kapr obecn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76" y="1669450"/>
            <a:ext cx="7846645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63688" y="262389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cap="all" dirty="0" smtClean="0"/>
              <a:t>Pstruh duhový</a:t>
            </a:r>
            <a:endParaRPr lang="cs-CZ" sz="3600" b="1" cap="all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501317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Řád- Lososi</a:t>
            </a:r>
            <a:endParaRPr lang="cs-CZ" b="1" dirty="0"/>
          </a:p>
        </p:txBody>
      </p:sp>
      <p:pic>
        <p:nvPicPr>
          <p:cNvPr id="2050" name="Picture 2" descr="C:\Documents and Settings\Lumča\Dokumenty\Obrázky\pstruh duhov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79" y="1531891"/>
            <a:ext cx="8368034" cy="3116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3095836" y="609329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Řád - Sumci</a:t>
            </a:r>
            <a:endParaRPr lang="cs-CZ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599" y="188640"/>
            <a:ext cx="8686800" cy="841248"/>
          </a:xfrm>
        </p:spPr>
        <p:txBody>
          <a:bodyPr/>
          <a:lstStyle/>
          <a:p>
            <a:pPr algn="ctr"/>
            <a:r>
              <a:rPr lang="cs-CZ" b="1" dirty="0" smtClean="0"/>
              <a:t>Sumec velký</a:t>
            </a:r>
            <a:endParaRPr lang="cs-CZ" b="1" dirty="0"/>
          </a:p>
        </p:txBody>
      </p:sp>
      <p:pic>
        <p:nvPicPr>
          <p:cNvPr id="3074" name="Picture 2" descr="C:\Documents and Settings\Lumča\Dokumenty\Obrázky\sumec velk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614" y="1268760"/>
            <a:ext cx="6264771" cy="4695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704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843808" y="594928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Řád - Štiky </a:t>
            </a:r>
            <a:endParaRPr lang="cs-CZ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Štika obecná</a:t>
            </a:r>
            <a:endParaRPr lang="cs-CZ" b="1" dirty="0"/>
          </a:p>
        </p:txBody>
      </p:sp>
      <p:pic>
        <p:nvPicPr>
          <p:cNvPr id="4" name="Obrázek 3" descr="štika obecná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268760"/>
            <a:ext cx="7459477" cy="4604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490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3131840" y="6165304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Řád - Ostnoploutví</a:t>
            </a:r>
            <a:endParaRPr lang="cs-CZ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404664"/>
            <a:ext cx="8686800" cy="841248"/>
          </a:xfrm>
        </p:spPr>
        <p:txBody>
          <a:bodyPr/>
          <a:lstStyle/>
          <a:p>
            <a:pPr algn="ctr"/>
            <a:r>
              <a:rPr lang="cs-CZ" b="1" dirty="0" smtClean="0"/>
              <a:t>Okoun říční</a:t>
            </a:r>
            <a:endParaRPr lang="cs-CZ" b="1" dirty="0"/>
          </a:p>
        </p:txBody>
      </p:sp>
      <p:pic>
        <p:nvPicPr>
          <p:cNvPr id="4" name="Obrázek 3" descr="Okou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1196752"/>
            <a:ext cx="6096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490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3131840" y="602128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Řád - </a:t>
            </a:r>
            <a:r>
              <a:rPr lang="cs-CZ" b="1" dirty="0" err="1" smtClean="0"/>
              <a:t>Holobřiší</a:t>
            </a:r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841248"/>
          </a:xfrm>
        </p:spPr>
        <p:txBody>
          <a:bodyPr/>
          <a:lstStyle/>
          <a:p>
            <a:pPr algn="ctr"/>
            <a:r>
              <a:rPr lang="cs-CZ" b="1" dirty="0" smtClean="0"/>
              <a:t>Úhoř říční</a:t>
            </a:r>
            <a:endParaRPr lang="cs-CZ" b="1" dirty="0"/>
          </a:p>
        </p:txBody>
      </p:sp>
      <p:pic>
        <p:nvPicPr>
          <p:cNvPr id="4" name="Obrázek 3" descr="úhoř říční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1196752"/>
            <a:ext cx="7064936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490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41248"/>
          </a:xfrm>
        </p:spPr>
        <p:txBody>
          <a:bodyPr/>
          <a:lstStyle/>
          <a:p>
            <a:pPr algn="ctr"/>
            <a:r>
              <a:rPr lang="cs-CZ" b="1" dirty="0" smtClean="0"/>
              <a:t>Makrela obecná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630932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Řád  - Ostnoploutví</a:t>
            </a:r>
            <a:endParaRPr lang="cs-CZ" b="1" dirty="0"/>
          </a:p>
        </p:txBody>
      </p:sp>
      <p:pic>
        <p:nvPicPr>
          <p:cNvPr id="5" name="Obrázek 4" descr="Makrela obecná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268760"/>
            <a:ext cx="6552728" cy="49145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41248"/>
          </a:xfrm>
        </p:spPr>
        <p:txBody>
          <a:bodyPr/>
          <a:lstStyle/>
          <a:p>
            <a:pPr algn="ctr"/>
            <a:r>
              <a:rPr lang="cs-CZ" b="1" dirty="0" smtClean="0"/>
              <a:t>Amur bílý</a:t>
            </a:r>
            <a:endParaRPr lang="cs-CZ" b="1" dirty="0"/>
          </a:p>
        </p:txBody>
      </p:sp>
      <p:pic>
        <p:nvPicPr>
          <p:cNvPr id="3" name="Obrázek 2" descr="Amur bílý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1196752"/>
            <a:ext cx="6673136" cy="4999687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491880" y="6309320"/>
            <a:ext cx="1762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Řád  - </a:t>
            </a:r>
            <a:r>
              <a:rPr lang="cs-CZ" b="1" dirty="0" err="1" smtClean="0"/>
              <a:t>Máloostní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41248"/>
          </a:xfrm>
        </p:spPr>
        <p:txBody>
          <a:bodyPr/>
          <a:lstStyle/>
          <a:p>
            <a:pPr algn="ctr"/>
            <a:r>
              <a:rPr lang="cs-CZ" b="1" dirty="0" smtClean="0"/>
              <a:t>Candát obecný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63888" y="5517232"/>
            <a:ext cx="2079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Řád  - Ostnoploutví </a:t>
            </a:r>
            <a:endParaRPr lang="cs-CZ" b="1" dirty="0"/>
          </a:p>
        </p:txBody>
      </p:sp>
      <p:pic>
        <p:nvPicPr>
          <p:cNvPr id="5" name="Obrázek 4" descr="candát obecný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916832"/>
            <a:ext cx="8281367" cy="32297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41248"/>
          </a:xfrm>
        </p:spPr>
        <p:txBody>
          <a:bodyPr/>
          <a:lstStyle/>
          <a:p>
            <a:pPr algn="ctr"/>
            <a:r>
              <a:rPr lang="cs-CZ" b="1" dirty="0" smtClean="0"/>
              <a:t>Lipan podhorní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630932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Řád  - Lososi</a:t>
            </a:r>
            <a:endParaRPr lang="cs-CZ" b="1" dirty="0"/>
          </a:p>
        </p:txBody>
      </p:sp>
      <p:pic>
        <p:nvPicPr>
          <p:cNvPr id="5" name="Obrázek 4" descr="Lipan podhorní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1196752"/>
            <a:ext cx="6712520" cy="50343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41248"/>
          </a:xfrm>
        </p:spPr>
        <p:txBody>
          <a:bodyPr/>
          <a:lstStyle/>
          <a:p>
            <a:pPr algn="ctr"/>
            <a:r>
              <a:rPr lang="cs-CZ" b="1" dirty="0" smtClean="0"/>
              <a:t>Losos obecný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630932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Řád  - Lososi</a:t>
            </a:r>
            <a:endParaRPr lang="cs-CZ" b="1" dirty="0"/>
          </a:p>
        </p:txBody>
      </p:sp>
      <p:pic>
        <p:nvPicPr>
          <p:cNvPr id="6" name="Obrázek 5" descr="Losos obecný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700808"/>
            <a:ext cx="8226787" cy="34038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899592" y="692696"/>
          <a:ext cx="7320135" cy="55577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40045"/>
                <a:gridCol w="2440045"/>
                <a:gridCol w="2440045"/>
              </a:tblGrid>
              <a:tr h="464779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Název </a:t>
                      </a:r>
                      <a:r>
                        <a:rPr lang="cs-CZ" b="1" baseline="0" dirty="0" smtClean="0"/>
                        <a:t> ryby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Třída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Řád</a:t>
                      </a:r>
                      <a:endParaRPr lang="cs-CZ" b="1" dirty="0"/>
                    </a:p>
                  </a:txBody>
                  <a:tcPr/>
                </a:tc>
              </a:tr>
              <a:tr h="464779">
                <a:tc>
                  <a:txBody>
                    <a:bodyPr/>
                    <a:lstStyle/>
                    <a:p>
                      <a:r>
                        <a:rPr lang="cs-CZ" dirty="0" smtClean="0"/>
                        <a:t>Kapr</a:t>
                      </a:r>
                      <a:r>
                        <a:rPr lang="cs-CZ" baseline="0" dirty="0" smtClean="0"/>
                        <a:t> obecný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64779">
                <a:tc>
                  <a:txBody>
                    <a:bodyPr/>
                    <a:lstStyle/>
                    <a:p>
                      <a:r>
                        <a:rPr lang="cs-CZ" dirty="0" smtClean="0"/>
                        <a:t>…………………..duhový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64779">
                <a:tc>
                  <a:txBody>
                    <a:bodyPr/>
                    <a:lstStyle/>
                    <a:p>
                      <a:r>
                        <a:rPr lang="cs-CZ" dirty="0" smtClean="0"/>
                        <a:t>Sumec</a:t>
                      </a:r>
                      <a:r>
                        <a:rPr lang="cs-CZ" baseline="0" dirty="0" smtClean="0"/>
                        <a:t>  </a:t>
                      </a:r>
                      <a:r>
                        <a:rPr lang="cs-CZ" dirty="0" smtClean="0"/>
                        <a:t>…………………….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51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Štiky</a:t>
                      </a:r>
                      <a:endParaRPr lang="cs-CZ" dirty="0"/>
                    </a:p>
                  </a:txBody>
                  <a:tcPr/>
                </a:tc>
              </a:tr>
              <a:tr h="464779">
                <a:tc>
                  <a:txBody>
                    <a:bodyPr/>
                    <a:lstStyle/>
                    <a:p>
                      <a:r>
                        <a:rPr lang="cs-CZ" dirty="0" smtClean="0"/>
                        <a:t>Okoun říční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64779">
                <a:tc>
                  <a:txBody>
                    <a:bodyPr/>
                    <a:lstStyle/>
                    <a:p>
                      <a:r>
                        <a:rPr lang="cs-CZ" dirty="0" smtClean="0"/>
                        <a:t>Ú…………………….říční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Holobřiší</a:t>
                      </a:r>
                      <a:endParaRPr lang="cs-CZ" dirty="0"/>
                    </a:p>
                  </a:txBody>
                  <a:tcPr/>
                </a:tc>
              </a:tr>
              <a:tr h="464779">
                <a:tc>
                  <a:txBody>
                    <a:bodyPr/>
                    <a:lstStyle/>
                    <a:p>
                      <a:r>
                        <a:rPr lang="cs-CZ" dirty="0" smtClean="0"/>
                        <a:t>M……………….   .obecná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64779">
                <a:tc>
                  <a:txBody>
                    <a:bodyPr/>
                    <a:lstStyle/>
                    <a:p>
                      <a:r>
                        <a:rPr lang="cs-CZ" dirty="0" smtClean="0"/>
                        <a:t>……………………..bílý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64779">
                <a:tc>
                  <a:txBody>
                    <a:bodyPr/>
                    <a:lstStyle/>
                    <a:p>
                      <a:r>
                        <a:rPr lang="cs-CZ" dirty="0" smtClean="0"/>
                        <a:t>C……………………</a:t>
                      </a:r>
                      <a:r>
                        <a:rPr lang="cs-CZ" baseline="0" dirty="0" smtClean="0"/>
                        <a:t> obecný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64779">
                <a:tc>
                  <a:txBody>
                    <a:bodyPr/>
                    <a:lstStyle/>
                    <a:p>
                      <a:r>
                        <a:rPr lang="cs-CZ" dirty="0" smtClean="0"/>
                        <a:t>L………………..podhorní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Lososi</a:t>
                      </a:r>
                      <a:endParaRPr lang="cs-CZ" dirty="0"/>
                    </a:p>
                  </a:txBody>
                  <a:tcPr/>
                </a:tc>
              </a:tr>
              <a:tr h="464779">
                <a:tc>
                  <a:txBody>
                    <a:bodyPr/>
                    <a:lstStyle/>
                    <a:p>
                      <a:r>
                        <a:rPr lang="cs-CZ" dirty="0" smtClean="0"/>
                        <a:t>Losos ……………………..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827584" y="188640"/>
            <a:ext cx="1599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Doplň tabulku: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504056"/>
          </a:xfrm>
        </p:spPr>
        <p:txBody>
          <a:bodyPr>
            <a:normAutofit/>
          </a:bodyPr>
          <a:lstStyle/>
          <a:p>
            <a:r>
              <a:rPr lang="cs-CZ" sz="1800" b="1" dirty="0" smtClean="0"/>
              <a:t>Použité zdroje:</a:t>
            </a:r>
            <a:endParaRPr lang="cs-CZ" sz="18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rmAutofit fontScale="92500" lnSpcReduction="10000"/>
          </a:bodyPr>
          <a:lstStyle/>
          <a:p>
            <a:r>
              <a:rPr lang="cs-CZ" sz="1600" dirty="0" smtClean="0"/>
              <a:t>Http://cs.wikipedia.org. </a:t>
            </a:r>
            <a:r>
              <a:rPr lang="cs-CZ" sz="1600" i="1" dirty="0" err="1" smtClean="0"/>
              <a:t>Wikipedie</a:t>
            </a:r>
            <a:r>
              <a:rPr lang="cs-CZ" sz="1600" i="1" dirty="0" smtClean="0"/>
              <a:t>, Otevřená encyklopedie</a:t>
            </a:r>
            <a:r>
              <a:rPr lang="cs-CZ" sz="1600" dirty="0" smtClean="0"/>
              <a:t> [online]. 29.1.2007 [cit. 2012-10-30]. Dostupné z: http://cs.wikipedia.org/wiki/Kaprovit_C3_AD </a:t>
            </a:r>
          </a:p>
          <a:p>
            <a:r>
              <a:rPr lang="cs-CZ" sz="1600" dirty="0" smtClean="0"/>
              <a:t>Http://cs.wikipedia.org. </a:t>
            </a:r>
            <a:r>
              <a:rPr lang="cs-CZ" sz="1600" i="1" dirty="0" err="1" smtClean="0"/>
              <a:t>Wikipedie</a:t>
            </a:r>
            <a:r>
              <a:rPr lang="cs-CZ" sz="1600" i="1" dirty="0" smtClean="0"/>
              <a:t>, Otevřená encyklopedie</a:t>
            </a:r>
            <a:r>
              <a:rPr lang="cs-CZ" sz="1600" dirty="0" smtClean="0"/>
              <a:t> [online]. 3.11.2005 [cit. 2012-10-30]. Dostupné z: http://cs.wikipedia.org/wiki/Soubor:Oncorhynchus_mykiss_mid_res_150dpi.jpg </a:t>
            </a:r>
          </a:p>
          <a:p>
            <a:r>
              <a:rPr lang="cs-CZ" sz="1600" dirty="0" smtClean="0"/>
              <a:t>Http://cs.wikipedia.org. </a:t>
            </a:r>
            <a:r>
              <a:rPr lang="cs-CZ" sz="1600" i="1" dirty="0" err="1" smtClean="0"/>
              <a:t>Wikipedie</a:t>
            </a:r>
            <a:r>
              <a:rPr lang="cs-CZ" sz="1600" i="1" dirty="0" smtClean="0"/>
              <a:t>, Otevřená encyklopedie</a:t>
            </a:r>
            <a:r>
              <a:rPr lang="cs-CZ" sz="1600" dirty="0" smtClean="0"/>
              <a:t> [online]. 24.1.2006 [cit. 2012-10-30]. Dostupné z: http://cs.wikipedia.org/wiki/Soubor:EuropeseMeervalLucasVanDerGeest.jpg </a:t>
            </a:r>
          </a:p>
          <a:p>
            <a:r>
              <a:rPr lang="cs-CZ" sz="1600" dirty="0" smtClean="0"/>
              <a:t>Soubor:</a:t>
            </a:r>
            <a:r>
              <a:rPr lang="cs-CZ" sz="1600" dirty="0" err="1" smtClean="0"/>
              <a:t>Hecht.jpg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Wikipedie</a:t>
            </a:r>
            <a:r>
              <a:rPr lang="cs-CZ" sz="1600" i="1" dirty="0" smtClean="0"/>
              <a:t>, Otevřená encyklopedie</a:t>
            </a:r>
            <a:r>
              <a:rPr lang="cs-CZ" sz="1600" dirty="0" smtClean="0"/>
              <a:t> [online]. 27.8.2006 [cit. 2012-10-31]. Dostupné z: http://cs.wikipedia.org/wiki/Soubor:Hecht.jpg </a:t>
            </a:r>
          </a:p>
          <a:p>
            <a:r>
              <a:rPr lang="nl-NL" sz="1600" dirty="0" smtClean="0"/>
              <a:t>Soubor:Peflu u0.gif. </a:t>
            </a:r>
            <a:r>
              <a:rPr lang="nl-NL" sz="1600" i="1" dirty="0" smtClean="0"/>
              <a:t>Wikipedie, Otevřená encyklopedie</a:t>
            </a:r>
            <a:r>
              <a:rPr lang="nl-NL" sz="1600" dirty="0" smtClean="0"/>
              <a:t> [online]. 2.6.2005 [cit. 2012-10-31]. Dostupné z: http://cs.wikipedia.org/wiki/Soubor:Hecht.jpg </a:t>
            </a:r>
            <a:endParaRPr lang="cs-CZ" sz="1600" dirty="0" smtClean="0"/>
          </a:p>
          <a:p>
            <a:r>
              <a:rPr lang="cs-CZ" sz="1600" dirty="0" smtClean="0"/>
              <a:t>Soubor:Anguilla </a:t>
            </a:r>
            <a:r>
              <a:rPr lang="cs-CZ" sz="1600" dirty="0" err="1" smtClean="0"/>
              <a:t>anguilla.jpg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Wikipedie</a:t>
            </a:r>
            <a:r>
              <a:rPr lang="cs-CZ" sz="1600" i="1" dirty="0" smtClean="0"/>
              <a:t>, Otevřená encyklopedie</a:t>
            </a:r>
            <a:r>
              <a:rPr lang="cs-CZ" sz="1600" dirty="0" smtClean="0"/>
              <a:t> [online]. 21.8.2005 [cit. 2012-10-31]. Dostupné z: http://cs.wikipedia.org/wiki/Soubor:Anguilla_anguilla.jpg </a:t>
            </a:r>
          </a:p>
          <a:p>
            <a:r>
              <a:rPr lang="cs-CZ" sz="1600" dirty="0" smtClean="0"/>
              <a:t>Soubor:</a:t>
            </a:r>
            <a:r>
              <a:rPr lang="cs-CZ" sz="1600" dirty="0" err="1" smtClean="0"/>
              <a:t>Scomber</a:t>
            </a:r>
            <a:r>
              <a:rPr lang="cs-CZ" sz="1600" dirty="0" smtClean="0"/>
              <a:t> </a:t>
            </a:r>
            <a:r>
              <a:rPr lang="cs-CZ" sz="1600" dirty="0" err="1" smtClean="0"/>
              <a:t>scombrus.jpg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Wikipedie</a:t>
            </a:r>
            <a:r>
              <a:rPr lang="cs-CZ" sz="1600" i="1" dirty="0" smtClean="0"/>
              <a:t>, Otevřená encyklopedie</a:t>
            </a:r>
            <a:r>
              <a:rPr lang="cs-CZ" sz="1600" dirty="0" smtClean="0"/>
              <a:t> [online]. 18.10.2008 [cit. 2012-10-31]. Dostupné z: http://cs.wikipedia.org/wiki/Makrela_obecn_C3_A1 </a:t>
            </a:r>
          </a:p>
          <a:p>
            <a:r>
              <a:rPr lang="cs-CZ" sz="1600" dirty="0" smtClean="0"/>
              <a:t>Soubor:</a:t>
            </a:r>
            <a:r>
              <a:rPr lang="cs-CZ" sz="1600" dirty="0" err="1" smtClean="0"/>
              <a:t>Grass</a:t>
            </a:r>
            <a:r>
              <a:rPr lang="cs-CZ" sz="1600" dirty="0" smtClean="0"/>
              <a:t> </a:t>
            </a:r>
            <a:r>
              <a:rPr lang="cs-CZ" sz="1600" dirty="0" err="1" smtClean="0"/>
              <a:t>carp</a:t>
            </a:r>
            <a:r>
              <a:rPr lang="cs-CZ" sz="1600" dirty="0" smtClean="0"/>
              <a:t> </a:t>
            </a:r>
            <a:r>
              <a:rPr lang="cs-CZ" sz="1600" dirty="0" err="1" smtClean="0"/>
              <a:t>fexx.jpg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Wikipedie</a:t>
            </a:r>
            <a:r>
              <a:rPr lang="cs-CZ" sz="1600" i="1" dirty="0" smtClean="0"/>
              <a:t>, Otevřená encyklopedie</a:t>
            </a:r>
            <a:r>
              <a:rPr lang="cs-CZ" sz="1600" dirty="0" smtClean="0"/>
              <a:t> [online]. 24.5.2005 [cit. 2012-10-31]. Dostupné z: http://cs.wikipedia.org/wiki/Amur_b_C3_ADl_C3_BD </a:t>
            </a:r>
          </a:p>
          <a:p>
            <a:r>
              <a:rPr lang="cs-CZ" sz="1600" dirty="0" smtClean="0"/>
              <a:t>Soubor:</a:t>
            </a:r>
            <a:r>
              <a:rPr lang="cs-CZ" sz="1600" dirty="0" err="1" smtClean="0"/>
              <a:t>Gös</a:t>
            </a:r>
            <a:r>
              <a:rPr lang="cs-CZ" sz="1600" dirty="0" smtClean="0"/>
              <a:t>, </a:t>
            </a:r>
            <a:r>
              <a:rPr lang="cs-CZ" sz="1600" dirty="0" err="1" smtClean="0"/>
              <a:t>Iduns</a:t>
            </a:r>
            <a:r>
              <a:rPr lang="cs-CZ" sz="1600" dirty="0" smtClean="0"/>
              <a:t> </a:t>
            </a:r>
            <a:r>
              <a:rPr lang="cs-CZ" sz="1600" dirty="0" err="1" smtClean="0"/>
              <a:t>kokbok.jpg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Wikipedie</a:t>
            </a:r>
            <a:r>
              <a:rPr lang="cs-CZ" sz="1600" i="1" dirty="0" smtClean="0"/>
              <a:t>, Otevřená encyklopedie</a:t>
            </a:r>
            <a:r>
              <a:rPr lang="cs-CZ" sz="1600" dirty="0" smtClean="0"/>
              <a:t> [online]. 21.4.2005 [cit. 2012-10-31]. Dostupné z: http://cs.wikipedia.org/wiki/Cand_C3_A1t_obecn_C3_BD </a:t>
            </a:r>
          </a:p>
          <a:p>
            <a:r>
              <a:rPr lang="cs-CZ" sz="1600" dirty="0" smtClean="0"/>
              <a:t>Soubor:Lipan podhorní na </a:t>
            </a:r>
            <a:r>
              <a:rPr lang="cs-CZ" sz="1600" dirty="0" err="1" smtClean="0"/>
              <a:t>mošce.jpg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Wikipedie</a:t>
            </a:r>
            <a:r>
              <a:rPr lang="cs-CZ" sz="1600" i="1" dirty="0" smtClean="0"/>
              <a:t>, Otevřená encyklopedie</a:t>
            </a:r>
            <a:r>
              <a:rPr lang="cs-CZ" sz="1600" dirty="0" smtClean="0"/>
              <a:t> [online]. 8.10.2009 [cit. 2012-10-31]. Dostupné z: http://cs.wikipedia.org/wiki/Lipan_podhorn_C3_D </a:t>
            </a:r>
          </a:p>
          <a:p>
            <a:r>
              <a:rPr lang="cs-CZ" sz="1600" dirty="0" smtClean="0"/>
              <a:t>Soubor:</a:t>
            </a:r>
            <a:r>
              <a:rPr lang="cs-CZ" sz="1600" dirty="0" err="1" smtClean="0"/>
              <a:t>Salmo</a:t>
            </a:r>
            <a:r>
              <a:rPr lang="cs-CZ" sz="1600" dirty="0" smtClean="0"/>
              <a:t> </a:t>
            </a:r>
            <a:r>
              <a:rPr lang="cs-CZ" sz="1600" dirty="0" err="1" smtClean="0"/>
              <a:t>salar</a:t>
            </a:r>
            <a:r>
              <a:rPr lang="cs-CZ" sz="1600" dirty="0" smtClean="0"/>
              <a:t> GLERL 1.jpg. </a:t>
            </a:r>
            <a:r>
              <a:rPr lang="cs-CZ" sz="1600" i="1" dirty="0" err="1" smtClean="0"/>
              <a:t>Wikipedie</a:t>
            </a:r>
            <a:r>
              <a:rPr lang="cs-CZ" sz="1600" i="1" dirty="0" smtClean="0"/>
              <a:t>, Otevřená encyklopedie</a:t>
            </a:r>
            <a:r>
              <a:rPr lang="cs-CZ" sz="1600" dirty="0" smtClean="0"/>
              <a:t> [online]. 23.5.2007 [cit. 2012-10-31]. Dostupné z: http://cs.wikipedia.org/wiki/Losos_obecn_C3_BD </a:t>
            </a:r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666</TotalTime>
  <Words>679</Words>
  <Application>Microsoft Office PowerPoint</Application>
  <PresentationFormat>Předvádění na obrazovce (4:3)</PresentationFormat>
  <Paragraphs>94</Paragraphs>
  <Slides>16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Cesta</vt:lpstr>
      <vt:lpstr>Prezentace aplikace PowerPoint</vt:lpstr>
      <vt:lpstr>Řády paprskoploutvých ryb</vt:lpstr>
      <vt:lpstr>Anotace</vt:lpstr>
      <vt:lpstr>Kapr obecný</vt:lpstr>
      <vt:lpstr>Prezentace aplikace PowerPoint</vt:lpstr>
      <vt:lpstr>Sumec velký</vt:lpstr>
      <vt:lpstr>Štika obecná</vt:lpstr>
      <vt:lpstr>Okoun říční</vt:lpstr>
      <vt:lpstr>Úhoř říční</vt:lpstr>
      <vt:lpstr>Makrela obecná</vt:lpstr>
      <vt:lpstr>Amur bílý</vt:lpstr>
      <vt:lpstr>Candát obecný</vt:lpstr>
      <vt:lpstr>Lipan podhorní</vt:lpstr>
      <vt:lpstr>Losos obecný</vt:lpstr>
      <vt:lpstr>Prezentace aplikace PowerPoint</vt:lpstr>
      <vt:lpstr>Použité zdroje:</vt:lpstr>
    </vt:vector>
  </TitlesOfParts>
  <Company>MZŠ Melč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Ploštěnka mléčná </dc:title>
  <dc:creator>rybat</dc:creator>
  <cp:lastModifiedBy>Lumír Novák</cp:lastModifiedBy>
  <cp:revision>70</cp:revision>
  <dcterms:created xsi:type="dcterms:W3CDTF">2012-03-02T07:29:25Z</dcterms:created>
  <dcterms:modified xsi:type="dcterms:W3CDTF">2012-11-06T20:07:42Z</dcterms:modified>
</cp:coreProperties>
</file>