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7" r:id="rId4"/>
    <p:sldId id="258" r:id="rId5"/>
    <p:sldId id="273" r:id="rId6"/>
    <p:sldId id="277" r:id="rId7"/>
    <p:sldId id="278" r:id="rId8"/>
    <p:sldId id="279" r:id="rId9"/>
    <p:sldId id="280" r:id="rId10"/>
    <p:sldId id="281" r:id="rId11"/>
    <p:sldId id="276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Soubor:Male</a:t>
            </a:r>
            <a:r>
              <a:rPr lang="cs-CZ" dirty="0" smtClean="0"/>
              <a:t> </a:t>
            </a:r>
            <a:r>
              <a:rPr lang="cs-CZ" dirty="0" err="1" smtClean="0"/>
              <a:t>lion</a:t>
            </a:r>
            <a:r>
              <a:rPr lang="cs-CZ" dirty="0" smtClean="0"/>
              <a:t> on savanna.jpg Skočit na: Navigace, Hledání.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3.1.2007 [cit. 2012-11-01]. Dostupné z: http://cs.wikipedia.org/wiki/Ekosyst%C3%A9m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Soubor:Rikugien3.jpg.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11.11.2006 [cit. 2012-11-01]. Dostupné z: http://cs.wikipedia.org/wiki/Zahrada </a:t>
            </a:r>
          </a:p>
          <a:p>
            <a:r>
              <a:rPr lang="cs-CZ" dirty="0" err="1" smtClean="0"/>
              <a:t>Soubor:Padle</a:t>
            </a:r>
            <a:r>
              <a:rPr lang="cs-CZ" dirty="0" smtClean="0"/>
              <a:t> kmeny prales polom.jpg.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14.4.2007 [cit. 2012-11-05]. Dostupné z: http://cs.wikipedia.org/wiki/Prales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Soubor:Diversity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image </a:t>
            </a:r>
            <a:r>
              <a:rPr lang="cs-CZ" dirty="0" err="1" smtClean="0"/>
              <a:t>version</a:t>
            </a:r>
            <a:r>
              <a:rPr lang="cs-CZ" dirty="0" smtClean="0"/>
              <a:t> 3.png.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29.12.2007 [cit. 2012-11-01]. Dostupné z: http://cs.wikipedia.org/wiki/Rostlina </a:t>
            </a:r>
          </a:p>
          <a:p>
            <a:r>
              <a:rPr lang="cs-CZ" dirty="0" err="1" smtClean="0"/>
              <a:t>Soubor:Leaf</a:t>
            </a:r>
            <a:r>
              <a:rPr lang="cs-CZ" dirty="0" smtClean="0"/>
              <a:t> 1 web.jpg.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27.11.2004 [cit. 2012-11-03]. Dostupné z: http://cs.wikipedia.org/wiki/Fotosynt%C3%A9za </a:t>
            </a:r>
          </a:p>
          <a:p>
            <a:r>
              <a:rPr lang="cs-CZ" dirty="0" err="1" smtClean="0"/>
              <a:t>Soubor:Leaf</a:t>
            </a:r>
            <a:r>
              <a:rPr lang="cs-CZ" dirty="0" smtClean="0"/>
              <a:t> 1 web.jpg.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27.11.2004 [cit. 2012-11-01]. Dostupné z: http://cs.wikipedia.org/wiki/Fotosynt%C3%A9za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Soubor:Feldhase.jpg</a:t>
            </a:r>
            <a:r>
              <a:rPr lang="cs-CZ" dirty="0" smtClean="0"/>
              <a:t> Skočit na: Navigace, Hledání.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13.8.2005 [cit. 2012-11-03]. Dostupné z: http://cs.wikipedia.org/wiki/Zaj%C3%ADc </a:t>
            </a:r>
          </a:p>
          <a:p>
            <a:r>
              <a:rPr lang="cs-CZ" dirty="0" err="1" smtClean="0"/>
              <a:t>Soubor:Lion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in Namibia.jpg.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4.5.2006 [cit. 2012-11-03]. Dostupné z: http://cs.wikipedia.org/wiki/Lev </a:t>
            </a:r>
          </a:p>
          <a:p>
            <a:r>
              <a:rPr lang="cs-CZ" dirty="0" err="1" smtClean="0"/>
              <a:t>Soubor:Dzik</a:t>
            </a:r>
            <a:r>
              <a:rPr lang="cs-CZ" dirty="0" smtClean="0"/>
              <a:t> w </a:t>
            </a:r>
            <a:r>
              <a:rPr lang="cs-CZ" dirty="0" err="1" smtClean="0"/>
              <a:t>Rezerwacie</a:t>
            </a:r>
            <a:r>
              <a:rPr lang="cs-CZ" dirty="0" smtClean="0"/>
              <a:t> </a:t>
            </a:r>
            <a:r>
              <a:rPr lang="cs-CZ" dirty="0" err="1" smtClean="0"/>
              <a:t>Pokazowym</a:t>
            </a:r>
            <a:r>
              <a:rPr lang="cs-CZ" dirty="0" smtClean="0"/>
              <a:t> </a:t>
            </a:r>
            <a:r>
              <a:rPr lang="cs-CZ" dirty="0" err="1" smtClean="0"/>
              <a:t>Żubrów</a:t>
            </a:r>
            <a:r>
              <a:rPr lang="cs-CZ" dirty="0" smtClean="0"/>
              <a:t> w </a:t>
            </a:r>
            <a:r>
              <a:rPr lang="cs-CZ" dirty="0" err="1" smtClean="0"/>
              <a:t>Białowieży</a:t>
            </a:r>
            <a:r>
              <a:rPr lang="cs-CZ" dirty="0" smtClean="0"/>
              <a:t> 04.jpg.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8.5.2007 [cit. 2012-11-03]. Dostupné z: http://cs.wikipedia.org/wiki/Prase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89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Soubor:Carpet</a:t>
            </a:r>
            <a:r>
              <a:rPr lang="cs-CZ" dirty="0" smtClean="0"/>
              <a:t> Grass.JPG.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23.2.2012 [cit. 2012-11-03]. Dostupné z: http://cs.wikipedia.org/wiki/Tr%C3%A1va </a:t>
            </a:r>
          </a:p>
          <a:p>
            <a:r>
              <a:rPr lang="cs-CZ" dirty="0" err="1" smtClean="0"/>
              <a:t>Soubor:Apodemus</a:t>
            </a:r>
            <a:r>
              <a:rPr lang="cs-CZ" dirty="0" smtClean="0"/>
              <a:t> </a:t>
            </a:r>
            <a:r>
              <a:rPr lang="cs-CZ" dirty="0" err="1" smtClean="0"/>
              <a:t>flavicollis</a:t>
            </a:r>
            <a:r>
              <a:rPr lang="cs-CZ" dirty="0" smtClean="0"/>
              <a:t> (</a:t>
            </a:r>
            <a:r>
              <a:rPr lang="cs-CZ" dirty="0" err="1" smtClean="0"/>
              <a:t>Ratiborice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12.8.2012 [cit. 2012-11-03]. Dostupné z: http://cs.wikipedia.org/wiki/My%C5%A1ice_lesn%C3%AD </a:t>
            </a:r>
          </a:p>
          <a:p>
            <a:r>
              <a:rPr lang="cs-CZ" dirty="0" err="1" smtClean="0"/>
              <a:t>Soubor:Buteo</a:t>
            </a:r>
            <a:r>
              <a:rPr lang="cs-CZ" dirty="0" smtClean="0"/>
              <a:t> </a:t>
            </a:r>
            <a:r>
              <a:rPr lang="cs-CZ" dirty="0" err="1" smtClean="0"/>
              <a:t>buteo</a:t>
            </a:r>
            <a:r>
              <a:rPr lang="cs-CZ" dirty="0" smtClean="0"/>
              <a:t> 1 (Lukasz </a:t>
            </a:r>
            <a:r>
              <a:rPr lang="cs-CZ" dirty="0" err="1" smtClean="0"/>
              <a:t>Lukasik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27.5.2006 [cit. 2012-11-03]. Dostupné z: http://cs.wikipedia.org/wiki/K%C3%A1n%C4%9B_lesn%C3%AD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1710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72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Soubor:CulexPipiens.jpg</a:t>
            </a:r>
            <a:r>
              <a:rPr lang="cs-CZ" dirty="0" smtClean="0"/>
              <a:t> Skočit na: Navigace, Hledání.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28.7.2008 [cit. 2012-11-03]. Dostupné z: http://cs.wikipedia.org/wiki/Kom%C3%A1r_pisklav%C3%BD </a:t>
            </a:r>
          </a:p>
          <a:p>
            <a:r>
              <a:rPr lang="cs-CZ" dirty="0" err="1" smtClean="0"/>
              <a:t>Soubor:Cow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calf.jpg.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2.9.2005 [cit. 2012-11-03]. Dostupné z: http://cs.wikipedia.org/wiki/Tur_dom%C3%A1c%C3%AD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5239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Soubor:Common</a:t>
            </a:r>
            <a:r>
              <a:rPr lang="cs-CZ" dirty="0" smtClean="0"/>
              <a:t> clownfish.jpg Skočit na: Navigace, Hledání.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1.3.2007 [cit. 2012-11-03]. Dostupné z: http://cs.wikipedia.org/wiki/Symbi%C3%B3za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074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2493253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Potravní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vztahy organizmů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potravními vztahy </a:t>
            </a:r>
            <a:r>
              <a:rPr lang="cs-CZ" b="1" dirty="0" err="1" smtClean="0">
                <a:solidFill>
                  <a:schemeClr val="tx1"/>
                </a:solidFill>
              </a:rPr>
              <a:t>oganismů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si objasní pojmy: ekosystém, potravní řetězec, potravní pyramida, producent, konzument, rozkladač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si objasní zvláštní potravní vztahy: symbióza, parazitizmus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458200" cy="72008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Potravní vztahy organizmů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95536" y="1268760"/>
            <a:ext cx="8458200" cy="554360"/>
          </a:xfrm>
        </p:spPr>
        <p:txBody>
          <a:bodyPr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EKOSYSTÉM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7540" y="6309320"/>
            <a:ext cx="3528392" cy="3693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Ekosystém = živá + neživá příroda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60848"/>
            <a:ext cx="7740352" cy="40153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64807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dělení ekosystémů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412776"/>
            <a:ext cx="4343400" cy="3554230"/>
          </a:xfrm>
        </p:spPr>
      </p:pic>
      <p:sp>
        <p:nvSpPr>
          <p:cNvPr id="7" name="TextovéPole 6"/>
          <p:cNvSpPr txBox="1"/>
          <p:nvPr/>
        </p:nvSpPr>
        <p:spPr>
          <a:xfrm>
            <a:off x="971600" y="4869160"/>
            <a:ext cx="25780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/>
              <a:t>Přírodní ekosystémy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vytvořila „příroda“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bez zásahu člověka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poušť, prales, moře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16043" y="5329466"/>
            <a:ext cx="3029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u="sng" dirty="0" smtClean="0"/>
              <a:t>Umělé ekosystém</a:t>
            </a:r>
            <a:r>
              <a:rPr lang="cs-CZ" sz="2000" b="1" dirty="0" smtClean="0"/>
              <a:t>y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byly vytvořeny člověkem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zahrada, sad, pole</a:t>
            </a:r>
            <a:endParaRPr lang="cs-CZ" sz="2000" b="1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4191000" cy="31432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Producenti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08275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zelené rostliny</a:t>
            </a:r>
            <a:r>
              <a:rPr lang="cs-CZ" b="1" dirty="0" smtClean="0">
                <a:solidFill>
                  <a:schemeClr val="tx1"/>
                </a:solidFill>
              </a:rPr>
              <a:t>, které si </a:t>
            </a:r>
            <a:r>
              <a:rPr lang="cs-CZ" b="1" dirty="0" smtClean="0">
                <a:solidFill>
                  <a:srgbClr val="00B050"/>
                </a:solidFill>
              </a:rPr>
              <a:t>fotosyntézou</a:t>
            </a:r>
            <a:r>
              <a:rPr lang="cs-CZ" b="1" dirty="0" smtClean="0">
                <a:solidFill>
                  <a:schemeClr val="tx1"/>
                </a:solidFill>
              </a:rPr>
              <a:t> vyrábějí (PRODUKUJÍ) </a:t>
            </a:r>
            <a:r>
              <a:rPr lang="cs-CZ" b="1" u="sng" dirty="0" smtClean="0">
                <a:solidFill>
                  <a:schemeClr val="tx1"/>
                </a:solidFill>
              </a:rPr>
              <a:t>cukry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Lumča\Dokumenty\Obrázky\Rostliny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2871309" cy="426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Lumča\Dokumenty\Obrázky\lis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4204725" cy="315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Konzumenti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309897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živočichové</a:t>
            </a:r>
            <a:r>
              <a:rPr lang="cs-CZ" b="1" dirty="0" smtClean="0">
                <a:solidFill>
                  <a:schemeClr val="tx1"/>
                </a:solidFill>
              </a:rPr>
              <a:t>. Látky potřebné k životu si neumějí vyrobit, proto je </a:t>
            </a:r>
            <a:r>
              <a:rPr lang="cs-CZ" b="1" u="sng" dirty="0" smtClean="0">
                <a:solidFill>
                  <a:schemeClr val="tx1"/>
                </a:solidFill>
              </a:rPr>
              <a:t>KONZUMUJÍ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lvl="1"/>
            <a:r>
              <a:rPr lang="cs-CZ" b="1" u="sng" dirty="0">
                <a:solidFill>
                  <a:schemeClr val="tx1"/>
                </a:solidFill>
              </a:rPr>
              <a:t>b</a:t>
            </a:r>
            <a:r>
              <a:rPr lang="cs-CZ" b="1" u="sng" dirty="0" smtClean="0">
                <a:solidFill>
                  <a:schemeClr val="tx1"/>
                </a:solidFill>
              </a:rPr>
              <a:t>ýložravci </a:t>
            </a:r>
            <a:r>
              <a:rPr lang="cs-CZ" b="1" dirty="0" smtClean="0">
                <a:solidFill>
                  <a:schemeClr val="tx1"/>
                </a:solidFill>
              </a:rPr>
              <a:t>– živí se rostlinami (kráva, jelen, zajíc)</a:t>
            </a:r>
          </a:p>
          <a:p>
            <a:pPr lvl="1"/>
            <a:r>
              <a:rPr lang="cs-CZ" b="1" u="sng" dirty="0">
                <a:solidFill>
                  <a:schemeClr val="tx1"/>
                </a:solidFill>
              </a:rPr>
              <a:t>m</a:t>
            </a:r>
            <a:r>
              <a:rPr lang="cs-CZ" b="1" u="sng" dirty="0" smtClean="0">
                <a:solidFill>
                  <a:schemeClr val="tx1"/>
                </a:solidFill>
              </a:rPr>
              <a:t>asožravci </a:t>
            </a:r>
            <a:r>
              <a:rPr lang="cs-CZ" b="1" dirty="0" smtClean="0">
                <a:solidFill>
                  <a:schemeClr val="tx1"/>
                </a:solidFill>
              </a:rPr>
              <a:t>(predátoři) – živí se masem (lev, tygr)</a:t>
            </a:r>
          </a:p>
          <a:p>
            <a:pPr lvl="1"/>
            <a:r>
              <a:rPr lang="cs-CZ" b="1" u="sng" dirty="0">
                <a:solidFill>
                  <a:schemeClr val="tx1"/>
                </a:solidFill>
              </a:rPr>
              <a:t>v</a:t>
            </a:r>
            <a:r>
              <a:rPr lang="cs-CZ" b="1" u="sng" dirty="0" smtClean="0">
                <a:solidFill>
                  <a:schemeClr val="tx1"/>
                </a:solidFill>
              </a:rPr>
              <a:t>šežravci </a:t>
            </a:r>
            <a:r>
              <a:rPr lang="cs-CZ" b="1" dirty="0" smtClean="0">
                <a:solidFill>
                  <a:schemeClr val="tx1"/>
                </a:solidFill>
              </a:rPr>
              <a:t>– živí se rostlinnou i živočišnou potravou  (prase, člověk, bažant)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5" t="10282" r="20732"/>
          <a:stretch/>
        </p:blipFill>
        <p:spPr>
          <a:xfrm>
            <a:off x="179512" y="4549090"/>
            <a:ext cx="2053652" cy="21719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0" t="15399" r="12082" b="18149"/>
          <a:stretch/>
        </p:blipFill>
        <p:spPr>
          <a:xfrm>
            <a:off x="2411760" y="4380266"/>
            <a:ext cx="3285436" cy="23063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0876" y="4384060"/>
            <a:ext cx="3070011" cy="2302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14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Potravní řetězec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08275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Znázorňuje předávání živin mezi producenty, konzumenty a rozkladači.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528797"/>
            <a:ext cx="1671960" cy="938388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1943708" y="4025780"/>
            <a:ext cx="46805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895559"/>
            <a:ext cx="2836925" cy="2204864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5557122" y="4051685"/>
            <a:ext cx="46805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77" r="40237"/>
          <a:stretch/>
        </p:blipFill>
        <p:spPr>
          <a:xfrm>
            <a:off x="6300192" y="2792414"/>
            <a:ext cx="2575433" cy="251854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19448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tráva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87992" y="5232807"/>
            <a:ext cx="13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myšice lesní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96239" y="5548590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káně lesní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7319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Potravní pyramida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7207"/>
            <a:ext cx="8686800" cy="108275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Znázorňuje početní vztahy mezi jedinci v potravních řetězcích.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979712" y="1944903"/>
            <a:ext cx="5400600" cy="4392488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771800" y="5013176"/>
            <a:ext cx="38164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83768" y="5589240"/>
            <a:ext cx="4389131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Rostliny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4507" y="4304849"/>
            <a:ext cx="26642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Konzumenti - býložravci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6595" y="2919443"/>
            <a:ext cx="1080120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Konzumenti – masožravci, všežravci</a:t>
            </a:r>
            <a:endParaRPr lang="cs-CZ" sz="1200" b="1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3491880" y="378904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91367" y="6478647"/>
            <a:ext cx="14688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PRODUCENTI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 rot="3520279">
            <a:off x="5468421" y="3535745"/>
            <a:ext cx="15145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ONZUMENTI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 rot="18164315">
            <a:off x="1004914" y="3829989"/>
            <a:ext cx="386336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ROZKLADAČI – baktérie, houby, žížaly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3314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10" grpId="0" animBg="1"/>
      <p:bldP spid="11" grpId="0" animBg="1"/>
      <p:bldP spid="12" grpId="0" animBg="1"/>
      <p:bldP spid="20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Zvláštní potravní vztah - parazitizmus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230688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Organizmus – </a:t>
            </a:r>
            <a:r>
              <a:rPr lang="cs-CZ" b="1" u="sng" dirty="0" smtClean="0">
                <a:solidFill>
                  <a:srgbClr val="FF0000"/>
                </a:solidFill>
              </a:rPr>
              <a:t>parazit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žije na úkor svého </a:t>
            </a:r>
            <a:r>
              <a:rPr lang="cs-CZ" b="1" u="sng" dirty="0" smtClean="0">
                <a:solidFill>
                  <a:schemeClr val="tx1"/>
                </a:solidFill>
              </a:rPr>
              <a:t>hostitele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Vnější parazité</a:t>
            </a:r>
            <a:r>
              <a:rPr lang="cs-CZ" b="1" dirty="0" smtClean="0">
                <a:solidFill>
                  <a:schemeClr val="tx1"/>
                </a:solidFill>
              </a:rPr>
              <a:t>: klíště, komár, veš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Vnitřní parazité</a:t>
            </a:r>
            <a:r>
              <a:rPr lang="cs-CZ" b="1" dirty="0" smtClean="0">
                <a:solidFill>
                  <a:schemeClr val="tx1"/>
                </a:solidFill>
              </a:rPr>
              <a:t>: tasemnice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3606319"/>
            <a:ext cx="3523536" cy="26716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27903" y="6462628"/>
            <a:ext cx="983346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PARAZIT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4" t="8203" r="14775" b="8607"/>
          <a:stretch/>
        </p:blipFill>
        <p:spPr>
          <a:xfrm>
            <a:off x="4582209" y="3606319"/>
            <a:ext cx="3377215" cy="26135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85039" y="6439299"/>
            <a:ext cx="112902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HOSTITEL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6838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symbióza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1874838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Vzájemně výhodné soužití organizmů.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Například soužití klauna očkatého se sasankou velkolepou. Sasanka chrání rybu svými chapadly. Ryba svým pohybem víří vodu a tím sasance přináší potravu.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939853"/>
            <a:ext cx="5112568" cy="383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26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Co je to ekosystém?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Propojení živé a neživé přírody.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dělíme ekosystémy?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Přirozené a umělé ekosystémy.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nazývají všechny zelené rostliny z hlediska příjmu látek?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Producenti.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dělíme konzumenty?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Býložravci, masožravci, všežravci.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Co vyjadřuje předávání živin mezi producenty, konzumenty a rozkladači?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Potravní řetězec.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nazývá organizmus, který žije na úkor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svéhohostitele</a:t>
            </a:r>
            <a:r>
              <a:rPr lang="cs-CZ" sz="2800" b="1" u="sng" dirty="0" smtClean="0">
                <a:solidFill>
                  <a:schemeClr val="tx1"/>
                </a:solidFill>
              </a:rPr>
              <a:t>? Uveď příklad.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Parazit. Komár pisklavý.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nazývá oboustranně výhodné soužití dvou organizmů?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Symbióza.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err="1"/>
              <a:t>Soubor:Male</a:t>
            </a:r>
            <a:r>
              <a:rPr lang="cs-CZ" sz="1600" dirty="0"/>
              <a:t> </a:t>
            </a:r>
            <a:r>
              <a:rPr lang="cs-CZ" sz="1600" dirty="0" err="1"/>
              <a:t>lion</a:t>
            </a:r>
            <a:r>
              <a:rPr lang="cs-CZ" sz="1600" dirty="0"/>
              <a:t> on savanna.jpg Skočit na: Navigace, Hledání.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3.1.2007 [cit. 2012-11-01]. Dostupné z: http://cs.wikipedia.org/wiki/Ekosyst%C3%A9m </a:t>
            </a:r>
            <a:endParaRPr lang="cs-CZ" sz="1600" dirty="0" smtClean="0"/>
          </a:p>
          <a:p>
            <a:r>
              <a:rPr lang="cs-CZ" sz="1600" dirty="0" err="1"/>
              <a:t>Soubor:Padle</a:t>
            </a:r>
            <a:r>
              <a:rPr lang="cs-CZ" sz="1600" dirty="0"/>
              <a:t> kmeny prales polom.jpg.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14.4.2007 [cit. 2012-11-05]. Dostupné z: http://cs.wikipedia.org/wiki/Prales </a:t>
            </a:r>
            <a:endParaRPr lang="cs-CZ" sz="1600" dirty="0" smtClean="0"/>
          </a:p>
          <a:p>
            <a:r>
              <a:rPr lang="cs-CZ" sz="1600" dirty="0" smtClean="0"/>
              <a:t>Soubor:Rikugien3.jpg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11.11.2006 [cit. 2012-11-01]. Dostupné z: http://cs.wikipedia.org/wiki/Zahrada </a:t>
            </a:r>
          </a:p>
          <a:p>
            <a:r>
              <a:rPr lang="cs-CZ" sz="1600" dirty="0" err="1"/>
              <a:t>Soubor:Diversity</a:t>
            </a:r>
            <a:r>
              <a:rPr lang="cs-CZ" sz="1600" dirty="0"/>
              <a:t>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plants</a:t>
            </a:r>
            <a:r>
              <a:rPr lang="cs-CZ" sz="1600" dirty="0"/>
              <a:t> image </a:t>
            </a:r>
            <a:r>
              <a:rPr lang="cs-CZ" sz="1600" dirty="0" err="1"/>
              <a:t>version</a:t>
            </a:r>
            <a:r>
              <a:rPr lang="cs-CZ" sz="1600" dirty="0"/>
              <a:t> 3.png.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29.12.2007 [cit. 2012-11-01]. Dostupné z: http://cs.wikipedia.org/wiki/Rostlina </a:t>
            </a:r>
          </a:p>
          <a:p>
            <a:r>
              <a:rPr lang="cs-CZ" sz="1600" dirty="0" err="1"/>
              <a:t>Soubor:Leaf</a:t>
            </a:r>
            <a:r>
              <a:rPr lang="cs-CZ" sz="1600" dirty="0"/>
              <a:t> 1 web.jpg.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27.11.2004 [cit. 2012-11-03]. Dostupné z: http://cs.wikipedia.org/wiki/Fotosynt%C3%A9za </a:t>
            </a:r>
          </a:p>
          <a:p>
            <a:r>
              <a:rPr lang="cs-CZ" sz="1600" dirty="0" err="1"/>
              <a:t>Soubor:Leaf</a:t>
            </a:r>
            <a:r>
              <a:rPr lang="cs-CZ" sz="1600" dirty="0"/>
              <a:t> 1 web.jpg.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27.11.2004 [cit. 2012-11-01]. Dostupné z: http://cs.wikipedia.org/wiki/Fotosynt%C3%A9za </a:t>
            </a:r>
          </a:p>
          <a:p>
            <a:r>
              <a:rPr lang="cs-CZ" sz="1600" dirty="0" err="1"/>
              <a:t>Soubor:Feldhase.jpg</a:t>
            </a:r>
            <a:r>
              <a:rPr lang="cs-CZ" sz="1600" dirty="0"/>
              <a:t> Skočit na: Navigace, Hledání.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13.8.2005 [cit. 2012-11-03]. Dostupné z: http://cs.wikipedia.org/wiki/Zaj%C3%ADc </a:t>
            </a:r>
          </a:p>
          <a:p>
            <a:r>
              <a:rPr lang="cs-CZ" sz="1600" dirty="0" err="1"/>
              <a:t>Soubor:Lion</a:t>
            </a:r>
            <a:r>
              <a:rPr lang="cs-CZ" sz="1600" dirty="0"/>
              <a:t> </a:t>
            </a:r>
            <a:r>
              <a:rPr lang="cs-CZ" sz="1600" dirty="0" err="1"/>
              <a:t>waiting</a:t>
            </a:r>
            <a:r>
              <a:rPr lang="cs-CZ" sz="1600" dirty="0"/>
              <a:t> in Namibia.jpg.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4.5.2006 [cit. 2012-11-03]. Dostupné z: http://cs.wikipedia.org/wiki/Lev </a:t>
            </a:r>
          </a:p>
          <a:p>
            <a:r>
              <a:rPr lang="cs-CZ" sz="1600" dirty="0" err="1"/>
              <a:t>Soubor:Dzik</a:t>
            </a:r>
            <a:r>
              <a:rPr lang="cs-CZ" sz="1600" dirty="0"/>
              <a:t> w </a:t>
            </a:r>
            <a:r>
              <a:rPr lang="cs-CZ" sz="1600" dirty="0" err="1"/>
              <a:t>Rezerwacie</a:t>
            </a:r>
            <a:r>
              <a:rPr lang="cs-CZ" sz="1600" dirty="0"/>
              <a:t> </a:t>
            </a:r>
            <a:r>
              <a:rPr lang="cs-CZ" sz="1600" dirty="0" err="1"/>
              <a:t>Pokazowym</a:t>
            </a:r>
            <a:r>
              <a:rPr lang="cs-CZ" sz="1600" dirty="0"/>
              <a:t> </a:t>
            </a:r>
            <a:r>
              <a:rPr lang="cs-CZ" sz="1600" dirty="0" err="1"/>
              <a:t>Żubrów</a:t>
            </a:r>
            <a:r>
              <a:rPr lang="cs-CZ" sz="1600" dirty="0"/>
              <a:t> w </a:t>
            </a:r>
            <a:r>
              <a:rPr lang="cs-CZ" sz="1600" dirty="0" err="1"/>
              <a:t>Białowieży</a:t>
            </a:r>
            <a:r>
              <a:rPr lang="cs-CZ" sz="1600" dirty="0"/>
              <a:t> 04.jpg.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8.5.2007 [cit. 2012-11-03]. Dostupné z: http://cs.wikipedia.org/wiki/Prase </a:t>
            </a:r>
          </a:p>
          <a:p>
            <a:r>
              <a:rPr lang="cs-CZ" sz="1600" dirty="0" err="1"/>
              <a:t>Soubor:CulexPipiens.jpg</a:t>
            </a:r>
            <a:r>
              <a:rPr lang="cs-CZ" sz="1600" dirty="0"/>
              <a:t> Skočit na: Navigace, Hledání.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28.7.2008 [cit. 2012-11-03]. Dostupné z: http://cs.wikipedia.org/wiki/Kom%C3%A1r_pisklav%C3%BD </a:t>
            </a:r>
          </a:p>
          <a:p>
            <a:r>
              <a:rPr lang="cs-CZ" sz="1600" dirty="0" err="1"/>
              <a:t>Soubor:Cow</a:t>
            </a:r>
            <a:r>
              <a:rPr lang="cs-CZ" sz="1600" dirty="0"/>
              <a:t> </a:t>
            </a:r>
            <a:r>
              <a:rPr lang="cs-CZ" sz="1600" dirty="0" err="1"/>
              <a:t>with</a:t>
            </a:r>
            <a:r>
              <a:rPr lang="cs-CZ" sz="1600" dirty="0"/>
              <a:t> calf.jpg.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2.9.2005 [cit. 2012-11-03]. Dostupné z: http://cs.wikipedia.org/wiki/Tur_dom%C3%A1c%C3%AD </a:t>
            </a:r>
          </a:p>
          <a:p>
            <a:r>
              <a:rPr lang="cs-CZ" sz="1600" dirty="0" err="1"/>
              <a:t>Soubor:Common</a:t>
            </a:r>
            <a:r>
              <a:rPr lang="cs-CZ" sz="1600" dirty="0"/>
              <a:t> clownfish.jpg Skočit na: Navigace, Hledání.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1.3.2007 [cit. 2012-11-03]. Dostupné z: http://cs.wikipedia.org/wiki/Symbi%C3%B3za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1177</TotalTime>
  <Words>1083</Words>
  <Application>Microsoft Office PowerPoint</Application>
  <PresentationFormat>Předvádění na obrazovce (4:3)</PresentationFormat>
  <Paragraphs>114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Potravní vztahy organizmů</vt:lpstr>
      <vt:lpstr>dělení ekosystémů</vt:lpstr>
      <vt:lpstr>Producenti</vt:lpstr>
      <vt:lpstr>Konzumenti</vt:lpstr>
      <vt:lpstr>Potravní řetězec</vt:lpstr>
      <vt:lpstr>Potravní pyramida</vt:lpstr>
      <vt:lpstr>Zvláštní potravní vztah - parazitizmus</vt:lpstr>
      <vt:lpstr>symbióza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105</cp:revision>
  <dcterms:created xsi:type="dcterms:W3CDTF">2012-03-02T07:29:25Z</dcterms:created>
  <dcterms:modified xsi:type="dcterms:W3CDTF">2012-11-06T20:45:22Z</dcterms:modified>
</cp:coreProperties>
</file>