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8" r:id="rId2"/>
    <p:sldId id="269" r:id="rId3"/>
    <p:sldId id="277" r:id="rId4"/>
    <p:sldId id="278" r:id="rId5"/>
    <p:sldId id="279" r:id="rId6"/>
    <p:sldId id="280" r:id="rId7"/>
    <p:sldId id="281" r:id="rId8"/>
    <p:sldId id="282" r:id="rId9"/>
    <p:sldId id="283" r:id="rId10"/>
    <p:sldId id="284" r:id="rId11"/>
    <p:sldId id="285" r:id="rId12"/>
    <p:sldId id="286" r:id="rId13"/>
    <p:sldId id="287" r:id="rId14"/>
    <p:sldId id="288" r:id="rId15"/>
    <p:sldId id="289" r:id="rId16"/>
    <p:sldId id="276" r:id="rId17"/>
    <p:sldId id="290" r:id="rId18"/>
    <p:sldId id="271" r:id="rId19"/>
    <p:sldId id="292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696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Soubor:Erdkröte.jpg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2.8.2007 [cit. 2012-11-05]. Dostupné z: http://cs.wikipedia.org/wiki/Ropucha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0481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Soubor:European</a:t>
            </a:r>
            <a:r>
              <a:rPr lang="cs-CZ" dirty="0" smtClean="0"/>
              <a:t> </a:t>
            </a:r>
            <a:r>
              <a:rPr lang="cs-CZ" dirty="0" err="1" smtClean="0"/>
              <a:t>Common</a:t>
            </a:r>
            <a:r>
              <a:rPr lang="cs-CZ" dirty="0" smtClean="0"/>
              <a:t> </a:t>
            </a:r>
            <a:r>
              <a:rPr lang="cs-CZ" dirty="0" err="1" smtClean="0"/>
              <a:t>Frog</a:t>
            </a:r>
            <a:r>
              <a:rPr lang="cs-CZ" dirty="0" smtClean="0"/>
              <a:t> </a:t>
            </a:r>
            <a:r>
              <a:rPr lang="cs-CZ" dirty="0" err="1" smtClean="0"/>
              <a:t>Rana</a:t>
            </a:r>
            <a:r>
              <a:rPr lang="cs-CZ" dirty="0" smtClean="0"/>
              <a:t> </a:t>
            </a:r>
            <a:r>
              <a:rPr lang="cs-CZ" dirty="0" err="1" smtClean="0"/>
              <a:t>temporaria</a:t>
            </a:r>
            <a:r>
              <a:rPr lang="cs-CZ" dirty="0" smtClean="0"/>
              <a:t> (</a:t>
            </a:r>
            <a:r>
              <a:rPr lang="cs-CZ" dirty="0" err="1" smtClean="0"/>
              <a:t>cropped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24.8.2008 [cit. 2012-11-05]. Dostupné z: http://cs.wikipedia.org/wiki/Skokan_hn%C4%9Bd%C3%BD </a:t>
            </a:r>
          </a:p>
          <a:p>
            <a:r>
              <a:rPr lang="cs-CZ" dirty="0" err="1" smtClean="0"/>
              <a:t>Soubor:Mlok.JPG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29.3.2009 [cit. 2012-11-05]. Dostupné z: http://cs.wikipedia.org/wiki/Soubor:Mlok.JPG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80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Soubor:Triturus</a:t>
            </a:r>
            <a:r>
              <a:rPr lang="cs-CZ" dirty="0" smtClean="0"/>
              <a:t> vulgaris.jpg.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13.6.2007 [cit. 2012-11-06]. Dostupné z: http://cs.wikipedia.org/wiki/%C4%8Colek_obecn%C3%BD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439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Soubor:LarveKamsalamander.JPG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13.9.2006 [cit. 2012-11-06]. Dostupné z: http://cs.wikipedia.org/wiki/%C5%BD%C3%A1bry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6353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Soubor:Mlok.JPG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29.3.2009 [cit. 2012-11-05]. Dostupné z: http://cs.wikipedia.org/wiki/Soubor:Mlok.JPG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24202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Soubor:Triturus</a:t>
            </a:r>
            <a:r>
              <a:rPr lang="cs-CZ" dirty="0" smtClean="0"/>
              <a:t> alpestris.jpg.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13.6.2007 [cit. 2012-11-06]. Dostupné z: http://cs.wikipedia.org/wiki/%C4%8Colek_horsk%C3%BD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3256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Soubor:Triturus</a:t>
            </a:r>
            <a:r>
              <a:rPr lang="cs-CZ" dirty="0" smtClean="0"/>
              <a:t> alpestris.jpg.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30.7.2005 [cit. 2012-11-06]. Dostupné z: http://cs.wikipedia.org/wiki/Skokan_zelen%C3%BD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9142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Soubor:European</a:t>
            </a:r>
            <a:r>
              <a:rPr lang="cs-CZ" dirty="0" smtClean="0"/>
              <a:t> </a:t>
            </a:r>
            <a:r>
              <a:rPr lang="cs-CZ" dirty="0" err="1" smtClean="0"/>
              <a:t>Common</a:t>
            </a:r>
            <a:r>
              <a:rPr lang="cs-CZ" dirty="0" smtClean="0"/>
              <a:t> </a:t>
            </a:r>
            <a:r>
              <a:rPr lang="cs-CZ" dirty="0" err="1" smtClean="0"/>
              <a:t>Frog</a:t>
            </a:r>
            <a:r>
              <a:rPr lang="cs-CZ" dirty="0" smtClean="0"/>
              <a:t> </a:t>
            </a:r>
            <a:r>
              <a:rPr lang="cs-CZ" dirty="0" err="1" smtClean="0"/>
              <a:t>Rana</a:t>
            </a:r>
            <a:r>
              <a:rPr lang="cs-CZ" dirty="0" smtClean="0"/>
              <a:t> </a:t>
            </a:r>
            <a:r>
              <a:rPr lang="cs-CZ" dirty="0" err="1" smtClean="0"/>
              <a:t>temporaria</a:t>
            </a:r>
            <a:r>
              <a:rPr lang="cs-CZ" dirty="0" smtClean="0"/>
              <a:t> (</a:t>
            </a:r>
            <a:r>
              <a:rPr lang="cs-CZ" dirty="0" err="1" smtClean="0"/>
              <a:t>cropped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24.8.2008 [cit. 2012-11-05]. Dostupné z: http://cs.wikipedia.org/wiki/Skokan_hn%C4%9Bd%C3%BD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1014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Soubor:Bufo</a:t>
            </a:r>
            <a:r>
              <a:rPr lang="cs-CZ" dirty="0" smtClean="0"/>
              <a:t> Bufo.jpg.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26.3.2010 [cit. 2012-11-06]. Dostupné z: http://cs.wikipedia.org/wiki/Ropucha_obecn%C3%A1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0523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Http://cs.wikipedia.org/wiki/Ropucha_zelen%C3%A1.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4.6.2009 [cit. 2012-11-06]. Dostupné z: http://cs.wikipedia.org/wiki/Ropucha_obecn%C3%A1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7575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Soubor:Bombina</a:t>
            </a:r>
            <a:r>
              <a:rPr lang="cs-CZ" dirty="0" smtClean="0"/>
              <a:t> </a:t>
            </a:r>
            <a:r>
              <a:rPr lang="cs-CZ" dirty="0" err="1" smtClean="0"/>
              <a:t>bombina</a:t>
            </a:r>
            <a:r>
              <a:rPr lang="cs-CZ" dirty="0" smtClean="0"/>
              <a:t> 1 (Marek </a:t>
            </a:r>
            <a:r>
              <a:rPr lang="cs-CZ" dirty="0" err="1" smtClean="0"/>
              <a:t>Szczepanek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15.4.2005 [cit. 2012-11-06]. Dostupné z: http://cs.wikipedia.org/wiki/Ku%C5%88ka_obecn%C3%A1 </a:t>
            </a:r>
          </a:p>
          <a:p>
            <a:r>
              <a:rPr lang="cs-CZ" dirty="0" err="1" smtClean="0"/>
              <a:t>Soubor:BombinaBombinaJuv.jpg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4.9.2008 [cit. 2012-11-06]. Dostupné z: http://cs.wikipedia.org/wiki/Ku%C5%88ka_obecn%C3%A1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08613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Soubor:Bombina</a:t>
            </a:r>
            <a:r>
              <a:rPr lang="cs-CZ" dirty="0" smtClean="0"/>
              <a:t> </a:t>
            </a:r>
            <a:r>
              <a:rPr lang="cs-CZ" dirty="0" err="1" smtClean="0"/>
              <a:t>bombina</a:t>
            </a:r>
            <a:r>
              <a:rPr lang="cs-CZ" dirty="0" smtClean="0"/>
              <a:t> 1 (Marek </a:t>
            </a:r>
            <a:r>
              <a:rPr lang="cs-CZ" dirty="0" err="1" smtClean="0"/>
              <a:t>Szczepanek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15.4.2005 [cit. 2012-11-06]. Dostupné z: http://cs.wikipedia.org/wiki/Ku%C5%88ka_obecn%C3%A1 </a:t>
            </a:r>
          </a:p>
          <a:p>
            <a:r>
              <a:rPr lang="cs-CZ" dirty="0" err="1" smtClean="0"/>
              <a:t>Soubor:BombinaBombinaJuv.jpg</a:t>
            </a:r>
            <a:r>
              <a:rPr lang="cs-CZ" dirty="0" smtClean="0"/>
              <a:t>. </a:t>
            </a:r>
            <a:r>
              <a:rPr lang="cs-CZ" i="1" dirty="0" smtClean="0"/>
              <a:t>Wikipedia.org, Otevřená encyklopedie</a:t>
            </a:r>
            <a:r>
              <a:rPr lang="cs-CZ" dirty="0" smtClean="0"/>
              <a:t> [online]. 4.9.2008 [cit. 2012-11-06]. Dostupné z: http://cs.wikipedia.org/wiki/Ku%C5%88ka_obecn%C3%A1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3693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6.11.2012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2320062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Obojživelníci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se známí s  třídou obojživelníci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se seznámí se základními znaky třídy obojživelníků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si procvičí poznávání základních druhů obojživelníků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Třída - obojživelníci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340768"/>
            <a:ext cx="7136959" cy="4754999"/>
          </a:xfrm>
        </p:spPr>
      </p:pic>
    </p:spTree>
    <p:extLst>
      <p:ext uri="{BB962C8B-B14F-4D97-AF65-F5344CB8AC3E}">
        <p14:creationId xmlns:p14="http://schemas.microsoft.com/office/powerpoint/2010/main" val="4083317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Dělení obojživelníků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780928"/>
            <a:ext cx="4378865" cy="324036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2780928"/>
            <a:ext cx="4343400" cy="3257550"/>
          </a:xfrm>
        </p:spPr>
      </p:pic>
      <p:sp>
        <p:nvSpPr>
          <p:cNvPr id="9" name="TextovéPole 8"/>
          <p:cNvSpPr txBox="1"/>
          <p:nvPr/>
        </p:nvSpPr>
        <p:spPr>
          <a:xfrm>
            <a:off x="1403648" y="1844824"/>
            <a:ext cx="1833643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BEZOCASÍ - ŽÁBY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1844824"/>
            <a:ext cx="257230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OCASATÍ – MLOCI, ČOLCI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2204" y="6309320"/>
            <a:ext cx="1532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skokan hnědý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6309320"/>
            <a:ext cx="1465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mlok skvrnitý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09570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životní prostředí 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1730822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životní prostředí – </a:t>
            </a:r>
            <a:r>
              <a:rPr lang="cs-CZ" b="1" u="sng" dirty="0" smtClean="0">
                <a:solidFill>
                  <a:schemeClr val="tx1"/>
                </a:solidFill>
              </a:rPr>
              <a:t>voda i souš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jsou </a:t>
            </a:r>
            <a:r>
              <a:rPr lang="cs-CZ" b="1" u="sng" dirty="0" smtClean="0">
                <a:solidFill>
                  <a:schemeClr val="tx1"/>
                </a:solidFill>
              </a:rPr>
              <a:t>bioindikátory</a:t>
            </a:r>
            <a:r>
              <a:rPr lang="cs-CZ" b="1" dirty="0" smtClean="0">
                <a:solidFill>
                  <a:schemeClr val="tx1"/>
                </a:solidFill>
              </a:rPr>
              <a:t> čistého životního prostředí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téměř všichni jsou </a:t>
            </a:r>
            <a:r>
              <a:rPr lang="cs-CZ" b="1" u="sng" dirty="0" smtClean="0">
                <a:solidFill>
                  <a:schemeClr val="tx1"/>
                </a:solidFill>
              </a:rPr>
              <a:t>zákonem chráněni</a:t>
            </a:r>
          </a:p>
          <a:p>
            <a:pPr marL="0" indent="0">
              <a:buNone/>
            </a:pPr>
            <a:endParaRPr lang="cs-CZ" b="1" u="sng" dirty="0">
              <a:solidFill>
                <a:schemeClr val="tx1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00"/>
          <a:stretch/>
        </p:blipFill>
        <p:spPr>
          <a:xfrm>
            <a:off x="2034667" y="3212976"/>
            <a:ext cx="5080000" cy="346708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36096" y="3429000"/>
            <a:ext cx="1476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čolek obecný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9610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uiExpand="1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2616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</a:t>
            </a:r>
            <a:r>
              <a:rPr lang="cs-CZ" dirty="0" smtClean="0">
                <a:solidFill>
                  <a:schemeClr val="tx1"/>
                </a:solidFill>
              </a:rPr>
              <a:t> znaky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04457"/>
            <a:ext cx="8686800" cy="2848375"/>
          </a:xfrm>
        </p:spPr>
        <p:txBody>
          <a:bodyPr>
            <a:normAutofit fontScale="77500" lnSpcReduction="2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pokryv těla </a:t>
            </a:r>
            <a:r>
              <a:rPr lang="cs-CZ" b="1" dirty="0" smtClean="0">
                <a:solidFill>
                  <a:schemeClr val="tx1"/>
                </a:solidFill>
              </a:rPr>
              <a:t>– kůže + slizové a jedové žlázy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tělesná teplota</a:t>
            </a:r>
            <a:r>
              <a:rPr lang="cs-CZ" b="1" dirty="0" smtClean="0">
                <a:solidFill>
                  <a:schemeClr val="tx1"/>
                </a:solidFill>
              </a:rPr>
              <a:t> - proměnlivá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trávicí soustava </a:t>
            </a:r>
            <a:r>
              <a:rPr lang="cs-CZ" b="1" dirty="0" smtClean="0">
                <a:solidFill>
                  <a:schemeClr val="tx1"/>
                </a:solidFill>
              </a:rPr>
              <a:t>– vymrštitelný jazyk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- rohovinové zuby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- ústí do kloaky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dýchací soustava </a:t>
            </a:r>
            <a:r>
              <a:rPr lang="cs-CZ" b="1" dirty="0" smtClean="0">
                <a:solidFill>
                  <a:schemeClr val="tx1"/>
                </a:solidFill>
              </a:rPr>
              <a:t>– larvy (pulci) žábrami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                                  - dospělci plícemi, kůží</a:t>
            </a:r>
          </a:p>
          <a:p>
            <a:pPr marL="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959293"/>
            <a:ext cx="3672408" cy="275430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716016" y="5151780"/>
            <a:ext cx="38315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vnější </a:t>
            </a:r>
            <a:r>
              <a:rPr lang="cs-CZ" b="1" u="sng" dirty="0" smtClean="0"/>
              <a:t>keříčkovitá žábra </a:t>
            </a:r>
            <a:r>
              <a:rPr lang="cs-CZ" b="1" dirty="0" smtClean="0"/>
              <a:t>čolka velkého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90397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hlavní</a:t>
            </a:r>
            <a:r>
              <a:rPr lang="cs-CZ" dirty="0" smtClean="0">
                <a:solidFill>
                  <a:schemeClr val="tx1"/>
                </a:solidFill>
              </a:rPr>
              <a:t> znaky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04457"/>
            <a:ext cx="8686800" cy="5204863"/>
          </a:xfrm>
        </p:spPr>
        <p:txBody>
          <a:bodyPr>
            <a:normAutofit fontScale="85000" lnSpcReduction="1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cévní soustava </a:t>
            </a:r>
            <a:r>
              <a:rPr lang="cs-CZ" b="1" dirty="0" smtClean="0">
                <a:solidFill>
                  <a:schemeClr val="tx1"/>
                </a:solidFill>
              </a:rPr>
              <a:t>– 2 předsíně + 1 komora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vylučovací soustava</a:t>
            </a:r>
            <a:r>
              <a:rPr lang="cs-CZ" b="1" dirty="0" smtClean="0">
                <a:solidFill>
                  <a:schemeClr val="tx1"/>
                </a:solidFill>
              </a:rPr>
              <a:t> – ledviny, moč obsahuje hodně vody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smyslová soustava </a:t>
            </a:r>
            <a:r>
              <a:rPr lang="cs-CZ" b="1" dirty="0" smtClean="0">
                <a:solidFill>
                  <a:schemeClr val="tx1"/>
                </a:solidFill>
              </a:rPr>
              <a:t>– čich, oči s víčky, střední ucho s bubínkem, pulci – proudový orgán (podobně jako u ryb)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rozmnožování žab</a:t>
            </a:r>
            <a:r>
              <a:rPr lang="cs-CZ" b="1" dirty="0" smtClean="0">
                <a:solidFill>
                  <a:schemeClr val="tx1"/>
                </a:solidFill>
              </a:rPr>
              <a:t> – oplození je vnější (vajíčka jsou spermiemi oplodněna ve vodě), larvy žab – pulci (živí se rostlinami)</a:t>
            </a:r>
          </a:p>
          <a:p>
            <a:r>
              <a:rPr lang="cs-CZ" b="1" u="sng" dirty="0" smtClean="0">
                <a:solidFill>
                  <a:schemeClr val="tx1"/>
                </a:solidFill>
              </a:rPr>
              <a:t>rozmnožování ocasatých (mloci, čolci) </a:t>
            </a:r>
            <a:r>
              <a:rPr lang="cs-CZ" b="1" dirty="0" smtClean="0">
                <a:solidFill>
                  <a:schemeClr val="tx1"/>
                </a:solidFill>
              </a:rPr>
              <a:t>– vnitřní oplození (v těle samice)</a:t>
            </a:r>
          </a:p>
          <a:p>
            <a:pPr lvl="1"/>
            <a:r>
              <a:rPr lang="cs-CZ" b="1" dirty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čolci – kladou oplozená vajíčka</a:t>
            </a:r>
          </a:p>
          <a:p>
            <a:pPr lvl="1"/>
            <a:r>
              <a:rPr lang="cs-CZ" b="1" dirty="0" smtClean="0">
                <a:solidFill>
                  <a:schemeClr val="tx1"/>
                </a:solidFill>
              </a:rPr>
              <a:t>mlok skvrnitý – je </a:t>
            </a:r>
            <a:r>
              <a:rPr lang="cs-CZ" b="1" dirty="0" err="1" smtClean="0">
                <a:solidFill>
                  <a:schemeClr val="tx1"/>
                </a:solidFill>
              </a:rPr>
              <a:t>vejcoživorodý</a:t>
            </a:r>
            <a:r>
              <a:rPr lang="cs-CZ" b="1" dirty="0" smtClean="0">
                <a:solidFill>
                  <a:schemeClr val="tx1"/>
                </a:solidFill>
              </a:rPr>
              <a:t> (larvy jsou masožravé)</a:t>
            </a:r>
          </a:p>
          <a:p>
            <a:r>
              <a:rPr lang="cs-CZ" b="1" dirty="0" smtClean="0">
                <a:solidFill>
                  <a:schemeClr val="tx1"/>
                </a:solidFill>
              </a:rPr>
              <a:t>obojživelníci jsou </a:t>
            </a:r>
            <a:r>
              <a:rPr lang="cs-CZ" b="1" u="sng" dirty="0" smtClean="0">
                <a:solidFill>
                  <a:schemeClr val="tx1"/>
                </a:solidFill>
              </a:rPr>
              <a:t>odděleného pohlaví (</a:t>
            </a:r>
            <a:r>
              <a:rPr lang="cs-CZ" b="1" u="sng" dirty="0" err="1" smtClean="0">
                <a:solidFill>
                  <a:schemeClr val="tx1"/>
                </a:solidFill>
              </a:rPr>
              <a:t>gonochoristé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03976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>
                <a:solidFill>
                  <a:schemeClr val="tx1"/>
                </a:solidFill>
              </a:rPr>
              <a:t>mlok skvrnitý</a:t>
            </a:r>
            <a:endParaRPr lang="cs-CZ" u="sng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36" t="10833" b="7323"/>
          <a:stretch/>
        </p:blipFill>
        <p:spPr>
          <a:xfrm>
            <a:off x="1259632" y="1124744"/>
            <a:ext cx="6420942" cy="4527029"/>
          </a:xfrm>
        </p:spPr>
      </p:pic>
      <p:sp>
        <p:nvSpPr>
          <p:cNvPr id="5" name="TextovéPole 4"/>
          <p:cNvSpPr txBox="1"/>
          <p:nvPr/>
        </p:nvSpPr>
        <p:spPr>
          <a:xfrm>
            <a:off x="2123728" y="5805264"/>
            <a:ext cx="4871718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/>
              <a:t>P</a:t>
            </a:r>
            <a:r>
              <a:rPr lang="cs-CZ" b="1" dirty="0" smtClean="0"/>
              <a:t>otrava – žížaly, stonožky, pavouci, červi, slimáci</a:t>
            </a:r>
          </a:p>
          <a:p>
            <a:r>
              <a:rPr lang="cs-CZ" b="1" dirty="0"/>
              <a:t>V</a:t>
            </a:r>
            <a:r>
              <a:rPr lang="cs-CZ" b="1" dirty="0" smtClean="0"/>
              <a:t> ČR – silně ohrožený druh</a:t>
            </a:r>
          </a:p>
          <a:p>
            <a:r>
              <a:rPr lang="cs-CZ" b="1" dirty="0" smtClean="0"/>
              <a:t>Ze žláz za očima vylučuje jed </a:t>
            </a:r>
            <a:r>
              <a:rPr lang="cs-CZ" b="1" dirty="0" err="1" smtClean="0"/>
              <a:t>Salamandrin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04771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čolek horský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124744"/>
            <a:ext cx="6034616" cy="4525962"/>
          </a:xfrm>
        </p:spPr>
      </p:pic>
      <p:sp>
        <p:nvSpPr>
          <p:cNvPr id="5" name="TextovéPole 4"/>
          <p:cNvSpPr txBox="1"/>
          <p:nvPr/>
        </p:nvSpPr>
        <p:spPr>
          <a:xfrm>
            <a:off x="827584" y="5805264"/>
            <a:ext cx="7559121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Břicho – žluté až červené, vždy bez skvrn (odlišení od čolka velkého)</a:t>
            </a:r>
          </a:p>
          <a:p>
            <a:r>
              <a:rPr lang="cs-CZ" b="1" dirty="0" smtClean="0"/>
              <a:t>Potrava – hmyz, pavouci červi</a:t>
            </a:r>
          </a:p>
          <a:p>
            <a:r>
              <a:rPr lang="cs-CZ" b="1" dirty="0" smtClean="0"/>
              <a:t>Larvy se líhnou z vajec nakladených na listech vodních rostlin (</a:t>
            </a:r>
            <a:r>
              <a:rPr lang="cs-CZ" b="1" dirty="0" err="1" smtClean="0"/>
              <a:t>vejcoživorodí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0086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skokan zelený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31724"/>
            <a:ext cx="6840760" cy="5706986"/>
          </a:xfrm>
        </p:spPr>
      </p:pic>
      <p:sp>
        <p:nvSpPr>
          <p:cNvPr id="5" name="TextovéPole 4"/>
          <p:cNvSpPr txBox="1"/>
          <p:nvPr/>
        </p:nvSpPr>
        <p:spPr>
          <a:xfrm>
            <a:off x="2812550" y="1166063"/>
            <a:ext cx="513364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 ČR </a:t>
            </a:r>
            <a:r>
              <a:rPr lang="cs-CZ" b="1" dirty="0" smtClean="0"/>
              <a:t>-  zákonem chráněný jako silně ohrožený druh</a:t>
            </a:r>
          </a:p>
          <a:p>
            <a:r>
              <a:rPr lang="cs-CZ" b="1" dirty="0" smtClean="0"/>
              <a:t>Délka skoku – až 1m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23998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skokan hnědý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124744"/>
            <a:ext cx="7488832" cy="5541736"/>
          </a:xfrm>
        </p:spPr>
      </p:pic>
      <p:sp>
        <p:nvSpPr>
          <p:cNvPr id="5" name="TextovéPole 4"/>
          <p:cNvSpPr txBox="1"/>
          <p:nvPr/>
        </p:nvSpPr>
        <p:spPr>
          <a:xfrm>
            <a:off x="2627784" y="1233376"/>
            <a:ext cx="5703741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b="1" dirty="0" smtClean="0"/>
              <a:t>Výborný - skokan, dobrý plavec, potápěč</a:t>
            </a:r>
          </a:p>
          <a:p>
            <a:pPr algn="ctr"/>
            <a:r>
              <a:rPr lang="cs-CZ" b="1" dirty="0" smtClean="0"/>
              <a:t>Přezimuje – buď v tůních s hloubkou 50 cm, nebo v zemi</a:t>
            </a:r>
          </a:p>
          <a:p>
            <a:r>
              <a:rPr lang="cs-CZ" b="1" dirty="0" smtClean="0"/>
              <a:t>Potrava – hmyz, pavouci, slimáci, korýši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6001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ropucha obecná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124744"/>
            <a:ext cx="8018539" cy="5733256"/>
          </a:xfrm>
        </p:spPr>
      </p:pic>
      <p:sp>
        <p:nvSpPr>
          <p:cNvPr id="8" name="TextovéPole 7"/>
          <p:cNvSpPr txBox="1"/>
          <p:nvPr/>
        </p:nvSpPr>
        <p:spPr>
          <a:xfrm>
            <a:off x="1619672" y="5794344"/>
            <a:ext cx="5616624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Pokryv těla – bradavičnatá kůže</a:t>
            </a:r>
          </a:p>
          <a:p>
            <a:r>
              <a:rPr lang="cs-CZ" b="1" dirty="0" smtClean="0"/>
              <a:t>Za očima – jedové žlázy, které produkují dráždivý sekret, predátorovi podráždí sliznici v tlamě, člověku neublíží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6352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ropucha zelená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76"/>
          <a:stretch/>
        </p:blipFill>
        <p:spPr>
          <a:xfrm>
            <a:off x="1187624" y="1196752"/>
            <a:ext cx="7056784" cy="5527165"/>
          </a:xfrm>
        </p:spPr>
      </p:pic>
    </p:spTree>
    <p:extLst>
      <p:ext uri="{BB962C8B-B14F-4D97-AF65-F5344CB8AC3E}">
        <p14:creationId xmlns:p14="http://schemas.microsoft.com/office/powerpoint/2010/main" val="2632858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Kuňka obecná (ohnivá)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51" r="30164"/>
          <a:stretch/>
        </p:blipFill>
        <p:spPr>
          <a:xfrm>
            <a:off x="16249" y="3200256"/>
            <a:ext cx="4856813" cy="355430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1772" y="3187167"/>
            <a:ext cx="4104456" cy="3626209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83568" y="1290663"/>
            <a:ext cx="7992888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Při ohrožení – se převrátí kolébavým způsobem na záda a predátorovi ukáže oranžové břicho</a:t>
            </a:r>
          </a:p>
          <a:p>
            <a:r>
              <a:rPr lang="cs-CZ" b="1" dirty="0" smtClean="0"/>
              <a:t>Potravu – uchopuje celými čelistmi, ne jazykem jako ropuchy a skokani</a:t>
            </a:r>
          </a:p>
          <a:p>
            <a:r>
              <a:rPr lang="cs-CZ" b="1" dirty="0" smtClean="0"/>
              <a:t>Potrava – larvy komárů, pakomárů, vážek</a:t>
            </a:r>
          </a:p>
          <a:p>
            <a:r>
              <a:rPr lang="cs-CZ" b="1" dirty="0" smtClean="0"/>
              <a:t>V ČR – silně ohrožený druh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9302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Rosnička zelená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2566" r="21980"/>
          <a:stretch/>
        </p:blipFill>
        <p:spPr>
          <a:xfrm>
            <a:off x="0" y="3341018"/>
            <a:ext cx="4268798" cy="351698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68798" y="3429000"/>
            <a:ext cx="4868211" cy="341991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15616" y="1457072"/>
            <a:ext cx="7200800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V ČR – silně ohrožený druh</a:t>
            </a:r>
          </a:p>
          <a:p>
            <a:r>
              <a:rPr lang="cs-CZ" b="1" dirty="0" smtClean="0"/>
              <a:t>Skřehotání – nejsilnější z našich žab</a:t>
            </a:r>
          </a:p>
          <a:p>
            <a:r>
              <a:rPr lang="cs-CZ" b="1" dirty="0" smtClean="0"/>
              <a:t>Historicky – proslula jako jakýsi barometr (tlakoměr), reaguje skřehotáním na změny tlaku před deštěm</a:t>
            </a:r>
          </a:p>
          <a:p>
            <a:r>
              <a:rPr lang="cs-CZ" b="1" dirty="0" smtClean="0"/>
              <a:t>Po kořisti – často skáče (pavouci, hmyz)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945045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sz="2800" b="1" u="sng" dirty="0" smtClean="0">
                <a:solidFill>
                  <a:schemeClr val="tx1"/>
                </a:solidFill>
              </a:rPr>
              <a:t>Kde žijí obojživelníci?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Ve vodě i na suchu.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Jsou někteří obojživelníci u nás zákonem chráněni?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Ano, téměř většina.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Co tvoří pokryv těla obojživelníků?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Kůže s jedovými a slizovými žlázami.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Čím dýchají obojživelníci?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Pulci – žábrami, dospělci plícemi a kůží.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Kolika </a:t>
            </a:r>
            <a:r>
              <a:rPr lang="cs-CZ" sz="2800" b="1" u="sng" dirty="0" smtClean="0">
                <a:solidFill>
                  <a:schemeClr val="tx1"/>
                </a:solidFill>
              </a:rPr>
              <a:t>dílné je srdce obojživelníků?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Trojdílné. Dvě předsíně a jedna komora.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 se nazývají larvy žab?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Pulci.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Co znamená, že jsou obojživelníci  tzv. bioindikátory?</a:t>
            </a:r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544616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Jsou citliví na znečištění životního prostředí.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Jaká je potrava pulců?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Rostlinná.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Jaká je tělesná teplota obojživelníků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Proměnlivá tělesná teplota.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Jaké oplození je u žab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Vnější oplození (spermie a vajíčka splývají ve vodě).</a:t>
            </a:r>
          </a:p>
          <a:p>
            <a:r>
              <a:rPr lang="cs-CZ" sz="2800" b="1" u="sng" dirty="0" smtClean="0">
                <a:solidFill>
                  <a:schemeClr val="tx1"/>
                </a:solidFill>
              </a:rPr>
              <a:t>Jaké oplození je u mloků a čolků</a:t>
            </a:r>
            <a:r>
              <a:rPr lang="cs-CZ" sz="2800" b="1" dirty="0" smtClean="0">
                <a:solidFill>
                  <a:schemeClr val="tx1"/>
                </a:solidFill>
              </a:rPr>
              <a:t>?</a:t>
            </a:r>
          </a:p>
          <a:p>
            <a:r>
              <a:rPr lang="cs-CZ" sz="2800" b="1" dirty="0" smtClean="0">
                <a:solidFill>
                  <a:schemeClr val="tx1"/>
                </a:solidFill>
              </a:rPr>
              <a:t>Vnitřní oplození (dochází tedy k páření).</a:t>
            </a: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1661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 err="1" smtClean="0"/>
              <a:t>Soubor:Erdkröte.jpg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2.8.2007 [cit. 2012-11-05]. Dostupné z: http://cs.wikipedia.org/wiki/Ropucha </a:t>
            </a:r>
          </a:p>
          <a:p>
            <a:r>
              <a:rPr lang="cs-CZ" sz="1600" dirty="0" err="1" smtClean="0"/>
              <a:t>Soubor:European</a:t>
            </a:r>
            <a:r>
              <a:rPr lang="cs-CZ" sz="1600" dirty="0" smtClean="0"/>
              <a:t> </a:t>
            </a:r>
            <a:r>
              <a:rPr lang="cs-CZ" sz="1600" dirty="0" err="1" smtClean="0"/>
              <a:t>Common</a:t>
            </a:r>
            <a:r>
              <a:rPr lang="cs-CZ" sz="1600" dirty="0" smtClean="0"/>
              <a:t> </a:t>
            </a:r>
            <a:r>
              <a:rPr lang="cs-CZ" sz="1600" dirty="0" err="1" smtClean="0"/>
              <a:t>Frog</a:t>
            </a:r>
            <a:r>
              <a:rPr lang="cs-CZ" sz="1600" dirty="0" smtClean="0"/>
              <a:t> </a:t>
            </a:r>
            <a:r>
              <a:rPr lang="cs-CZ" sz="1600" dirty="0" err="1" smtClean="0"/>
              <a:t>Rana</a:t>
            </a:r>
            <a:r>
              <a:rPr lang="cs-CZ" sz="1600" dirty="0" smtClean="0"/>
              <a:t> </a:t>
            </a:r>
            <a:r>
              <a:rPr lang="cs-CZ" sz="1600" dirty="0" err="1" smtClean="0"/>
              <a:t>temporaria</a:t>
            </a:r>
            <a:r>
              <a:rPr lang="cs-CZ" sz="1600" dirty="0" smtClean="0"/>
              <a:t> (</a:t>
            </a:r>
            <a:r>
              <a:rPr lang="cs-CZ" sz="1600" dirty="0" err="1" smtClean="0"/>
              <a:t>cropped</a:t>
            </a:r>
            <a:r>
              <a:rPr lang="cs-CZ" sz="1600" dirty="0" smtClean="0"/>
              <a:t>).</a:t>
            </a:r>
            <a:r>
              <a:rPr lang="cs-CZ" sz="1600" dirty="0" err="1" smtClean="0"/>
              <a:t>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24.8.2008 [cit. 2012-11-05]. Dostupné z: http://cs.wikipedia.org/wiki/Skokan_hn%C4%9Bd%C3%BD </a:t>
            </a:r>
          </a:p>
          <a:p>
            <a:r>
              <a:rPr lang="cs-CZ" sz="1600" dirty="0" err="1" smtClean="0"/>
              <a:t>Soubor:Mlok.JPG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29.3.2009 [cit. 2012-11-05]. Dostupné z: http://cs.wikipedia.org/wiki/Soubor:Mlok.JPG </a:t>
            </a:r>
          </a:p>
          <a:p>
            <a:r>
              <a:rPr lang="cs-CZ" sz="1600" dirty="0" err="1" smtClean="0"/>
              <a:t>Soubor:Triturus</a:t>
            </a:r>
            <a:r>
              <a:rPr lang="cs-CZ" sz="1600" dirty="0" smtClean="0"/>
              <a:t> vulgaris.jpg.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13.6.2007 [cit. 2012-11-06]. Dostupné z: http://cs.wikipedia.org/wiki/%C4%8Colek_obecn%C3%BD </a:t>
            </a:r>
          </a:p>
          <a:p>
            <a:r>
              <a:rPr lang="cs-CZ" sz="1600" dirty="0" err="1" smtClean="0"/>
              <a:t>Soubor:LarveKamsalamander.JPG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13.9.2006 [cit. 2012-11-06]. Dostupné z: http://cs.wikipedia.org/wiki/%C5%BD%C3%A1bry </a:t>
            </a:r>
          </a:p>
          <a:p>
            <a:r>
              <a:rPr lang="cs-CZ" sz="1600" dirty="0" err="1" smtClean="0"/>
              <a:t>Soubor:Triturus</a:t>
            </a:r>
            <a:r>
              <a:rPr lang="cs-CZ" sz="1600" dirty="0" smtClean="0"/>
              <a:t> alpestris.jpg.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13.6.2007 [cit. 2012-11-06]. Dostupné z: http://cs.wikipedia.org/wiki/%C4%8Colek_horsk%C3%BD </a:t>
            </a:r>
          </a:p>
          <a:p>
            <a:r>
              <a:rPr lang="cs-CZ" sz="1600" dirty="0" err="1" smtClean="0"/>
              <a:t>Soubor:Triturus</a:t>
            </a:r>
            <a:r>
              <a:rPr lang="cs-CZ" sz="1600" dirty="0" smtClean="0"/>
              <a:t> alpestris.jpg.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30.7.2005 [cit. 2012-11-06]. Dostupné z: http://cs.wikipedia.org/wiki/Skokan_zelen%C3%BD </a:t>
            </a:r>
          </a:p>
          <a:p>
            <a:r>
              <a:rPr lang="cs-CZ" sz="1600" dirty="0" err="1" smtClean="0"/>
              <a:t>Soubor:European</a:t>
            </a:r>
            <a:r>
              <a:rPr lang="cs-CZ" sz="1600" dirty="0" smtClean="0"/>
              <a:t> </a:t>
            </a:r>
            <a:r>
              <a:rPr lang="cs-CZ" sz="1600" dirty="0" err="1" smtClean="0"/>
              <a:t>Common</a:t>
            </a:r>
            <a:r>
              <a:rPr lang="cs-CZ" sz="1600" dirty="0" smtClean="0"/>
              <a:t> </a:t>
            </a:r>
            <a:r>
              <a:rPr lang="cs-CZ" sz="1600" dirty="0" err="1" smtClean="0"/>
              <a:t>Frog</a:t>
            </a:r>
            <a:r>
              <a:rPr lang="cs-CZ" sz="1600" dirty="0" smtClean="0"/>
              <a:t> </a:t>
            </a:r>
            <a:r>
              <a:rPr lang="cs-CZ" sz="1600" dirty="0" err="1" smtClean="0"/>
              <a:t>Rana</a:t>
            </a:r>
            <a:r>
              <a:rPr lang="cs-CZ" sz="1600" dirty="0" smtClean="0"/>
              <a:t> </a:t>
            </a:r>
            <a:r>
              <a:rPr lang="cs-CZ" sz="1600" dirty="0" err="1" smtClean="0"/>
              <a:t>temporaria</a:t>
            </a:r>
            <a:r>
              <a:rPr lang="cs-CZ" sz="1600" dirty="0" smtClean="0"/>
              <a:t> (</a:t>
            </a:r>
            <a:r>
              <a:rPr lang="cs-CZ" sz="1600" dirty="0" err="1" smtClean="0"/>
              <a:t>cropped</a:t>
            </a:r>
            <a:r>
              <a:rPr lang="cs-CZ" sz="1600" dirty="0" smtClean="0"/>
              <a:t>).</a:t>
            </a:r>
            <a:r>
              <a:rPr lang="cs-CZ" sz="1600" dirty="0" err="1" smtClean="0"/>
              <a:t>jpg</a:t>
            </a:r>
            <a:r>
              <a:rPr lang="cs-CZ" sz="1600" dirty="0" smtClean="0"/>
              <a:t>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24.8.2008 [cit. 2012-11-05]. Dostupné z: http://cs.wikipedia.org/wiki/Skokan_hn%C4%9Bd%C3%BD </a:t>
            </a:r>
          </a:p>
          <a:p>
            <a:r>
              <a:rPr lang="cs-CZ" sz="1600" dirty="0" err="1" smtClean="0"/>
              <a:t>Soubor:Bufo</a:t>
            </a:r>
            <a:r>
              <a:rPr lang="cs-CZ" sz="1600" dirty="0" smtClean="0"/>
              <a:t> Bufo.jpg. </a:t>
            </a:r>
            <a:r>
              <a:rPr lang="cs-CZ" sz="1600" i="1" dirty="0" smtClean="0"/>
              <a:t>Wikipedia.org, Otevřená encyklopedie</a:t>
            </a:r>
            <a:r>
              <a:rPr lang="cs-CZ" sz="1600" dirty="0" smtClean="0"/>
              <a:t> [online]. 26.3.2010 [cit. 2012-11-06]. Dostupné z: http://cs.wikipedia.org/wiki/Ropucha_obecn%C3%A1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/>
              <a:t>Použité zdroje:</a:t>
            </a:r>
            <a:endParaRPr lang="cs-CZ" sz="1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r>
              <a:rPr lang="cs-CZ" sz="1600" dirty="0"/>
              <a:t>Http://cs.wikipedia.org/wiki/Ropucha_zelen%C3%A1.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4.6.2009 [cit. 2012-11-06]. Dostupné z: http://cs.wikipedia.org/wiki/Ropucha_obecn%C3%A1 </a:t>
            </a:r>
          </a:p>
          <a:p>
            <a:r>
              <a:rPr lang="cs-CZ" sz="1600" dirty="0" err="1"/>
              <a:t>Soubor:Bombina</a:t>
            </a:r>
            <a:r>
              <a:rPr lang="cs-CZ" sz="1600" dirty="0"/>
              <a:t> </a:t>
            </a:r>
            <a:r>
              <a:rPr lang="cs-CZ" sz="1600" dirty="0" err="1"/>
              <a:t>bombina</a:t>
            </a:r>
            <a:r>
              <a:rPr lang="cs-CZ" sz="1600" dirty="0"/>
              <a:t> 1 (Marek </a:t>
            </a:r>
            <a:r>
              <a:rPr lang="cs-CZ" sz="1600" dirty="0" err="1"/>
              <a:t>Szczepanek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15.4.2005 [cit. 2012-11-06]. Dostupné z: http://cs.wikipedia.org/wiki/Ku%C5%88ka_obecn%C3%A1 </a:t>
            </a:r>
          </a:p>
          <a:p>
            <a:r>
              <a:rPr lang="cs-CZ" sz="1600" dirty="0" err="1"/>
              <a:t>Soubor:BombinaBombinaJuv.jpg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4.9.2008 [cit. 2012-11-06]. Dostupné z: http://cs.wikipedia.org/wiki/Ku%C5%88ka_obecn%C3%A1 </a:t>
            </a:r>
          </a:p>
          <a:p>
            <a:r>
              <a:rPr lang="cs-CZ" sz="1600" dirty="0" err="1"/>
              <a:t>Soubor:Bombina</a:t>
            </a:r>
            <a:r>
              <a:rPr lang="cs-CZ" sz="1600" dirty="0"/>
              <a:t> </a:t>
            </a:r>
            <a:r>
              <a:rPr lang="cs-CZ" sz="1600" dirty="0" err="1"/>
              <a:t>bombina</a:t>
            </a:r>
            <a:r>
              <a:rPr lang="cs-CZ" sz="1600" dirty="0"/>
              <a:t> 1 (Marek </a:t>
            </a:r>
            <a:r>
              <a:rPr lang="cs-CZ" sz="1600" dirty="0" err="1"/>
              <a:t>Szczepanek</a:t>
            </a:r>
            <a:r>
              <a:rPr lang="cs-CZ" sz="1600" dirty="0"/>
              <a:t>).</a:t>
            </a:r>
            <a:r>
              <a:rPr lang="cs-CZ" sz="1600" dirty="0" err="1"/>
              <a:t>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15.4.2005 [cit. 2012-11-06]. Dostupné z: http://cs.wikipedia.org/wiki/Ku%C5%88ka_obecn%C3%A1 </a:t>
            </a:r>
          </a:p>
          <a:p>
            <a:r>
              <a:rPr lang="cs-CZ" sz="1600" dirty="0" err="1"/>
              <a:t>Soubor:BombinaBombinaJuv.jpg</a:t>
            </a:r>
            <a:r>
              <a:rPr lang="cs-CZ" sz="1600" dirty="0"/>
              <a:t>. </a:t>
            </a:r>
            <a:r>
              <a:rPr lang="cs-CZ" sz="1600" i="1" dirty="0"/>
              <a:t>Wikipedia.org, Otevřená encyklopedie</a:t>
            </a:r>
            <a:r>
              <a:rPr lang="cs-CZ" sz="1600" dirty="0"/>
              <a:t> [online]. 4.9.2008 [cit. 2012-11-06]. Dostupné z: http://cs.wikipedia.org/wiki/Ku%C5%88ka_obecn%C3%A1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13588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1342</TotalTime>
  <Words>1335</Words>
  <Application>Microsoft Office PowerPoint</Application>
  <PresentationFormat>Předvádění na obrazovce (4:3)</PresentationFormat>
  <Paragraphs>150</Paragraphs>
  <Slides>19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Cesta</vt:lpstr>
      <vt:lpstr>Prezentace aplikace PowerPoint</vt:lpstr>
      <vt:lpstr>Anotace</vt:lpstr>
      <vt:lpstr>Třída - obojživelníci</vt:lpstr>
      <vt:lpstr>Dělení obojživelníků</vt:lpstr>
      <vt:lpstr>životní prostředí </vt:lpstr>
      <vt:lpstr>hlavní znaky</vt:lpstr>
      <vt:lpstr>hlavní znaky</vt:lpstr>
      <vt:lpstr>mlok skvrnitý</vt:lpstr>
      <vt:lpstr>čolek horský</vt:lpstr>
      <vt:lpstr>skokan zelený</vt:lpstr>
      <vt:lpstr>skokan hnědý</vt:lpstr>
      <vt:lpstr>ropucha obecná</vt:lpstr>
      <vt:lpstr>ropucha zelená</vt:lpstr>
      <vt:lpstr>Kuňka obecná (ohnivá)</vt:lpstr>
      <vt:lpstr>Rosnička zelená</vt:lpstr>
      <vt:lpstr>Otázky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Lumír Novák</cp:lastModifiedBy>
  <cp:revision>124</cp:revision>
  <dcterms:created xsi:type="dcterms:W3CDTF">2012-03-02T07:29:25Z</dcterms:created>
  <dcterms:modified xsi:type="dcterms:W3CDTF">2012-11-06T20:49:37Z</dcterms:modified>
</cp:coreProperties>
</file>