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69" r:id="rId3"/>
    <p:sldId id="277" r:id="rId4"/>
    <p:sldId id="281" r:id="rId5"/>
    <p:sldId id="278" r:id="rId6"/>
    <p:sldId id="282" r:id="rId7"/>
    <p:sldId id="283" r:id="rId8"/>
    <p:sldId id="279" r:id="rId9"/>
    <p:sldId id="280" r:id="rId10"/>
    <p:sldId id="276" r:id="rId11"/>
    <p:sldId id="284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696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Soubor:Rhoeo</a:t>
            </a:r>
            <a:r>
              <a:rPr lang="cs-CZ" dirty="0" smtClean="0"/>
              <a:t> </a:t>
            </a:r>
            <a:r>
              <a:rPr lang="cs-CZ" dirty="0" err="1" smtClean="0"/>
              <a:t>Discolor</a:t>
            </a:r>
            <a:r>
              <a:rPr lang="cs-CZ" dirty="0" smtClean="0"/>
              <a:t> epidermis.jpg.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11.5.2005 [cit. 2012-11-06]. Dostupné z: http://cs.wikipedia.org/wiki/Bu%C5%88ka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92916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Soubor:Plant</a:t>
            </a:r>
            <a:r>
              <a:rPr lang="cs-CZ" dirty="0" smtClean="0"/>
              <a:t> cell </a:t>
            </a:r>
            <a:r>
              <a:rPr lang="cs-CZ" dirty="0" err="1" smtClean="0"/>
              <a:t>structure</a:t>
            </a:r>
            <a:r>
              <a:rPr lang="cs-CZ" dirty="0" smtClean="0"/>
              <a:t> </a:t>
            </a:r>
            <a:r>
              <a:rPr lang="cs-CZ" dirty="0" err="1" smtClean="0"/>
              <a:t>cs.svg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18.11.2006 [cit. 2012-11-06]. Dostupné z: http://cs.wikipedia.org/wiki/Bu%C5%88ka#Druhy_bun.C4.9Bk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4998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Soubor:Rhoeo</a:t>
            </a:r>
            <a:r>
              <a:rPr lang="cs-CZ" dirty="0" smtClean="0"/>
              <a:t> </a:t>
            </a:r>
            <a:r>
              <a:rPr lang="cs-CZ" dirty="0" err="1" smtClean="0"/>
              <a:t>Discolor</a:t>
            </a:r>
            <a:r>
              <a:rPr lang="cs-CZ" dirty="0" smtClean="0"/>
              <a:t> - Plasmolysis.jpg.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11.5.2005 [cit. 2012-11-06]. Dostupné z: http://cs.wikipedia.org/wiki/Vakuola </a:t>
            </a:r>
          </a:p>
          <a:p>
            <a:r>
              <a:rPr lang="cs-CZ" dirty="0" err="1" smtClean="0"/>
              <a:t>Soubor:Animal</a:t>
            </a:r>
            <a:r>
              <a:rPr lang="cs-CZ" dirty="0" smtClean="0"/>
              <a:t> </a:t>
            </a:r>
            <a:r>
              <a:rPr lang="cs-CZ" dirty="0" err="1" smtClean="0"/>
              <a:t>mitochondrion</a:t>
            </a:r>
            <a:r>
              <a:rPr lang="cs-CZ" dirty="0" smtClean="0"/>
              <a:t> diagram </a:t>
            </a:r>
            <a:r>
              <a:rPr lang="cs-CZ" dirty="0" err="1" smtClean="0"/>
              <a:t>cs.svg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10.3.2009 [cit. 2012-11-06]. Dostupné z: http://cs.wikipedia.org/wiki/Mitochondrie#Redukce_mitochondri.C3.AD </a:t>
            </a:r>
          </a:p>
          <a:p>
            <a:r>
              <a:rPr lang="cs-CZ" dirty="0" err="1" smtClean="0"/>
              <a:t>Soubor:Diagram</a:t>
            </a:r>
            <a:r>
              <a:rPr lang="cs-CZ" dirty="0" smtClean="0"/>
              <a:t> </a:t>
            </a:r>
            <a:r>
              <a:rPr lang="cs-CZ" dirty="0" err="1" smtClean="0"/>
              <a:t>human</a:t>
            </a:r>
            <a:r>
              <a:rPr lang="cs-CZ" dirty="0" smtClean="0"/>
              <a:t> cell </a:t>
            </a:r>
            <a:r>
              <a:rPr lang="cs-CZ" dirty="0" err="1" smtClean="0"/>
              <a:t>nucleus</a:t>
            </a:r>
            <a:r>
              <a:rPr lang="cs-CZ" dirty="0" smtClean="0"/>
              <a:t> </a:t>
            </a:r>
            <a:r>
              <a:rPr lang="cs-CZ" dirty="0" err="1" smtClean="0"/>
              <a:t>cs.svg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21.11.2006 [cit. 2012-11-06]. Dostupné z: http://cs.wikipedia.org/wiki/Bun%C4%9B%C4%8Dn%C3%A9_j%C3%A1dro </a:t>
            </a:r>
          </a:p>
          <a:p>
            <a:r>
              <a:rPr lang="cs-CZ" dirty="0" err="1" smtClean="0"/>
              <a:t>oubor:Plagiomnium</a:t>
            </a:r>
            <a:r>
              <a:rPr lang="cs-CZ" dirty="0" smtClean="0"/>
              <a:t> </a:t>
            </a:r>
            <a:r>
              <a:rPr lang="cs-CZ" dirty="0" err="1" smtClean="0"/>
              <a:t>affine</a:t>
            </a:r>
            <a:r>
              <a:rPr lang="cs-CZ" dirty="0" smtClean="0"/>
              <a:t> laminazellen.jpeg.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8.11.2006 [cit. 2012-11-06]. Dostupné z: http://cs.wikipedia.org/wiki/Chloroplast </a:t>
            </a:r>
          </a:p>
          <a:p>
            <a:r>
              <a:rPr lang="cs-CZ" dirty="0" err="1" smtClean="0"/>
              <a:t>Soubor:Eukaryota</a:t>
            </a:r>
            <a:r>
              <a:rPr lang="cs-CZ" dirty="0" smtClean="0"/>
              <a:t> cell strucutre.PNG.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24.4.2006 [cit. 2012-11-06]. Dostupné z: http://cs.wikipedia.org/wiki/Bun%C4%9B%C4%8Dn%C3%A1_st%C4%9Bna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9513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Soubor:Animal</a:t>
            </a:r>
            <a:r>
              <a:rPr lang="cs-CZ" dirty="0" smtClean="0"/>
              <a:t> cell </a:t>
            </a:r>
            <a:r>
              <a:rPr lang="cs-CZ" dirty="0" err="1" smtClean="0"/>
              <a:t>structure</a:t>
            </a:r>
            <a:r>
              <a:rPr lang="cs-CZ" dirty="0" smtClean="0"/>
              <a:t> </a:t>
            </a:r>
            <a:r>
              <a:rPr lang="cs-CZ" dirty="0" err="1" smtClean="0"/>
              <a:t>cs.svg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15.11.2006 [cit. 2012-11-06]. Dostupné z: http://cs.wikipedia.org/wiki/Bu%C5%88ka#Druhy_bun.C4.9Bk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98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9967507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Buňka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se známí s buňkou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ž</a:t>
            </a:r>
            <a:r>
              <a:rPr lang="cs-CZ" b="1" dirty="0" smtClean="0">
                <a:solidFill>
                  <a:schemeClr val="tx1"/>
                </a:solidFill>
              </a:rPr>
              <a:t>áci si objasní základní rozdíly mezi rostlinnou a živočišnou buňkou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ž</a:t>
            </a:r>
            <a:r>
              <a:rPr lang="cs-CZ" b="1" dirty="0" smtClean="0">
                <a:solidFill>
                  <a:schemeClr val="tx1"/>
                </a:solidFill>
              </a:rPr>
              <a:t>áci vyjmenují základní organely v buňce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buňka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1551" y="1554163"/>
            <a:ext cx="4933298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3419872" y="6228020"/>
            <a:ext cx="26034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Pokožkové buňky rostliny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0158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Buňka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686800" cy="4035078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Buňka</a:t>
            </a:r>
            <a:r>
              <a:rPr lang="cs-CZ" b="1" dirty="0" smtClean="0">
                <a:solidFill>
                  <a:schemeClr val="tx1"/>
                </a:solidFill>
              </a:rPr>
              <a:t> je základní stavební a funkční jednotkou organizmu.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Je </a:t>
            </a:r>
            <a:r>
              <a:rPr lang="cs-CZ" b="1" u="sng" dirty="0" smtClean="0">
                <a:solidFill>
                  <a:schemeClr val="tx1"/>
                </a:solidFill>
              </a:rPr>
              <a:t>malá</a:t>
            </a:r>
            <a:r>
              <a:rPr lang="cs-CZ" b="1" dirty="0" smtClean="0">
                <a:solidFill>
                  <a:schemeClr val="tx1"/>
                </a:solidFill>
              </a:rPr>
              <a:t>, okem </a:t>
            </a:r>
            <a:r>
              <a:rPr lang="cs-CZ" b="1" u="sng" dirty="0" smtClean="0">
                <a:solidFill>
                  <a:schemeClr val="tx1"/>
                </a:solidFill>
              </a:rPr>
              <a:t>neviditelná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Buňky mají </a:t>
            </a:r>
            <a:r>
              <a:rPr lang="cs-CZ" b="1" u="sng" dirty="0" smtClean="0">
                <a:solidFill>
                  <a:schemeClr val="tx1"/>
                </a:solidFill>
              </a:rPr>
              <a:t>různý tvar a velikost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Největší živočišnou buňkou je </a:t>
            </a:r>
            <a:r>
              <a:rPr lang="cs-CZ" b="1" u="sng" dirty="0" smtClean="0">
                <a:solidFill>
                  <a:schemeClr val="tx1"/>
                </a:solidFill>
              </a:rPr>
              <a:t>pštrosí vejce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Největšími buňkami v lidském těle jsou pohlavní buňky ženy - </a:t>
            </a:r>
            <a:r>
              <a:rPr lang="cs-CZ" b="1" u="sng" dirty="0" smtClean="0">
                <a:solidFill>
                  <a:schemeClr val="tx1"/>
                </a:solidFill>
              </a:rPr>
              <a:t>vajíčka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3523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Rostlinná buňka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0763" y="1196752"/>
            <a:ext cx="7183237" cy="5047392"/>
          </a:xfrm>
        </p:spPr>
      </p:pic>
      <p:sp>
        <p:nvSpPr>
          <p:cNvPr id="5" name="TextovéPole 4"/>
          <p:cNvSpPr txBox="1"/>
          <p:nvPr/>
        </p:nvSpPr>
        <p:spPr>
          <a:xfrm>
            <a:off x="14256" y="4289529"/>
            <a:ext cx="2232248" cy="258532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Organely: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buněčná stěna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cytoplazmatická membrána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cytoplazma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jádro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chloroplast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mitochondrie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vakuola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79703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funkce organel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buněčná stěna</a:t>
            </a:r>
            <a:r>
              <a:rPr lang="cs-CZ" b="1" dirty="0" smtClean="0">
                <a:solidFill>
                  <a:schemeClr val="tx1"/>
                </a:solidFill>
              </a:rPr>
              <a:t> – určuje tvar buňky, zpevňuje ji a chrání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cytoplazmatická membrána </a:t>
            </a:r>
            <a:r>
              <a:rPr lang="cs-CZ" b="1" dirty="0" smtClean="0">
                <a:solidFill>
                  <a:schemeClr val="tx1"/>
                </a:solidFill>
              </a:rPr>
              <a:t>– zajišťuje příjem látek do buňky, chrání buňku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cytoplazma</a:t>
            </a:r>
            <a:r>
              <a:rPr lang="cs-CZ" b="1" dirty="0" smtClean="0">
                <a:solidFill>
                  <a:schemeClr val="tx1"/>
                </a:solidFill>
              </a:rPr>
              <a:t> – rosolovitá hmota, obsahuje buněčné organely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jádro</a:t>
            </a:r>
            <a:r>
              <a:rPr lang="cs-CZ" b="1" dirty="0" smtClean="0">
                <a:solidFill>
                  <a:schemeClr val="tx1"/>
                </a:solidFill>
              </a:rPr>
              <a:t> – řídící centrum buňky, obsahuje dědičné informace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chloroplasty</a:t>
            </a:r>
            <a:r>
              <a:rPr lang="cs-CZ" b="1" dirty="0" smtClean="0">
                <a:solidFill>
                  <a:schemeClr val="tx1"/>
                </a:solidFill>
              </a:rPr>
              <a:t> – obsahují zelené barvivo </a:t>
            </a:r>
            <a:r>
              <a:rPr lang="cs-CZ" b="1" dirty="0" smtClean="0">
                <a:solidFill>
                  <a:srgbClr val="00B050"/>
                </a:solidFill>
              </a:rPr>
              <a:t>chlorofyl</a:t>
            </a:r>
            <a:r>
              <a:rPr lang="cs-CZ" b="1" dirty="0" smtClean="0">
                <a:solidFill>
                  <a:schemeClr val="tx1"/>
                </a:solidFill>
              </a:rPr>
              <a:t>, probíhá v nich </a:t>
            </a:r>
            <a:r>
              <a:rPr lang="cs-CZ" b="1" u="sng" dirty="0" smtClean="0">
                <a:solidFill>
                  <a:srgbClr val="00B050"/>
                </a:solidFill>
              </a:rPr>
              <a:t>fotosyntéza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mitochondrie </a:t>
            </a:r>
            <a:r>
              <a:rPr lang="cs-CZ" b="1" dirty="0" smtClean="0">
                <a:solidFill>
                  <a:schemeClr val="tx1"/>
                </a:solidFill>
              </a:rPr>
              <a:t>–energetické centrum buňky, rozklad cukrů + vznik E (energie) = buněčné dýchání (oxidace)</a:t>
            </a:r>
          </a:p>
          <a:p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103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organely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79700"/>
            <a:ext cx="2325771" cy="21460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202109"/>
            <a:ext cx="3143250" cy="20097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157292"/>
            <a:ext cx="3419872" cy="256490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0994" y="3713319"/>
            <a:ext cx="3600400" cy="294578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202109"/>
            <a:ext cx="3096344" cy="238632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693846" y="3442096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vakuola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86256" y="3595563"/>
            <a:ext cx="1635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buněčná stěna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07164" y="3226231"/>
            <a:ext cx="1465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mitochondrie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03948" y="4540965"/>
            <a:ext cx="675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jádro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86823" y="6289769"/>
            <a:ext cx="1353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chloroplasty</a:t>
            </a:r>
            <a:endParaRPr lang="cs-CZ" b="1" dirty="0"/>
          </a:p>
        </p:txBody>
      </p:sp>
      <p:cxnSp>
        <p:nvCxnSpPr>
          <p:cNvPr id="17" name="Přímá spojnice se šipkou 16"/>
          <p:cNvCxnSpPr>
            <a:stCxn id="15" idx="0"/>
          </p:cNvCxnSpPr>
          <p:nvPr/>
        </p:nvCxnSpPr>
        <p:spPr>
          <a:xfrm flipH="1" flipV="1">
            <a:off x="3599384" y="5661248"/>
            <a:ext cx="764388" cy="628521"/>
          </a:xfrm>
          <a:prstGeom prst="straightConnector1">
            <a:avLst/>
          </a:prstGeom>
          <a:ln w="2540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3" idx="3"/>
          </p:cNvCxnSpPr>
          <p:nvPr/>
        </p:nvCxnSpPr>
        <p:spPr>
          <a:xfrm>
            <a:off x="4779774" y="4725631"/>
            <a:ext cx="631220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686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  <p:bldP spid="13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živočišná buňka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670" y="1196752"/>
            <a:ext cx="7406538" cy="5184576"/>
          </a:xfrm>
        </p:spPr>
      </p:pic>
      <p:sp>
        <p:nvSpPr>
          <p:cNvPr id="7" name="TextovéPole 6"/>
          <p:cNvSpPr txBox="1"/>
          <p:nvPr/>
        </p:nvSpPr>
        <p:spPr>
          <a:xfrm>
            <a:off x="5984417" y="5301208"/>
            <a:ext cx="3159583" cy="1477328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Organely: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cytoplazmatická membrána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cytoplazma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jádro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mitochondrie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67074" y="188547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049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Rozdíly mezi rostlinnou a živočišnou buňkou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Shodné znaky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cytoplazmatická membrána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cytoplazma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jádro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mitochondrie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Odlišné znaky živočišné buňky od rostlinné: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živočišná buňka nemá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</a:p>
          <a:p>
            <a:pPr lvl="2"/>
            <a:r>
              <a:rPr lang="cs-CZ" b="1" dirty="0" smtClean="0">
                <a:solidFill>
                  <a:schemeClr val="tx1"/>
                </a:solidFill>
              </a:rPr>
              <a:t>buněčnou stěnu</a:t>
            </a:r>
          </a:p>
          <a:p>
            <a:pPr lvl="2"/>
            <a:r>
              <a:rPr lang="cs-CZ" b="1" dirty="0" smtClean="0">
                <a:solidFill>
                  <a:schemeClr val="tx1"/>
                </a:solidFill>
              </a:rPr>
              <a:t>chloroplasty</a:t>
            </a:r>
          </a:p>
          <a:p>
            <a:pPr lvl="2"/>
            <a:r>
              <a:rPr lang="cs-CZ" b="1" dirty="0" smtClean="0">
                <a:solidFill>
                  <a:schemeClr val="tx1"/>
                </a:solidFill>
              </a:rPr>
              <a:t>vakuoly</a:t>
            </a:r>
          </a:p>
        </p:txBody>
      </p:sp>
    </p:spTree>
    <p:extLst>
      <p:ext uri="{BB962C8B-B14F-4D97-AF65-F5344CB8AC3E}">
        <p14:creationId xmlns:p14="http://schemas.microsoft.com/office/powerpoint/2010/main" val="190543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75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25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44616"/>
          </a:xfrm>
        </p:spPr>
        <p:txBody>
          <a:bodyPr>
            <a:normAutofit fontScale="77500" lnSpcReduction="20000"/>
          </a:bodyPr>
          <a:lstStyle/>
          <a:p>
            <a:r>
              <a:rPr lang="cs-CZ" sz="2800" b="1" u="sng" dirty="0" smtClean="0">
                <a:solidFill>
                  <a:schemeClr val="tx1"/>
                </a:solidFill>
              </a:rPr>
              <a:t>Jak se nazývá základní stavební a funkční jednotka všech živých organizmů?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Buňka.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dělíme buňky?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Rostlinné a živočišné buňky.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se nazývají struktury uvnitř buněk?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Buněčné organely.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Mají všechny buňky stejný tvar a velikost?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Ne. Mají různý tvar a různou velikost.</a:t>
            </a:r>
            <a:endParaRPr lang="cs-CZ" sz="2800" b="1" u="sng" dirty="0" smtClean="0">
              <a:solidFill>
                <a:schemeClr val="tx1"/>
              </a:solidFill>
            </a:endParaRP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Jaká je největší živočišná buňka na Zemi?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Pštrosí vejce.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Ve které buněčné organele probíhá fotosyntéza a obsahuje chlorofyl?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Chloroplast.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se nazývá organela, ve které vzniká energie a probíhá v ní buněčné dýchání?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Mitochondrie.</a:t>
            </a: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44616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u="sng" smtClean="0">
                <a:solidFill>
                  <a:schemeClr val="tx1"/>
                </a:solidFill>
              </a:rPr>
              <a:t>Která </a:t>
            </a:r>
            <a:r>
              <a:rPr lang="cs-CZ" sz="2800" b="1" u="sng" dirty="0" smtClean="0">
                <a:solidFill>
                  <a:schemeClr val="tx1"/>
                </a:solidFill>
              </a:rPr>
              <a:t>organela má řídící funkci a obsahuje buněčné informace?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Jádro.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Které buněčné organely chrání buňku?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Buněčná stěna a cytoplazmatická membrána.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se nazývá vnitřní prostředí buňky, ve kterém se nacházejí buněčné organely?</a:t>
            </a:r>
          </a:p>
          <a:p>
            <a:r>
              <a:rPr lang="cs-CZ" sz="2800" b="1" dirty="0" err="1" smtClean="0">
                <a:solidFill>
                  <a:schemeClr val="tx1"/>
                </a:solidFill>
              </a:rPr>
              <a:t>Cytoplazama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Které organely neobsahuje živočišná buňka (na rozdíl od rostlinné)?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Buněčnou stěnu, vakuoly, chloroplasty.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zkoumáme buňky?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Mikroskopem.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Použité zdroje: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 err="1"/>
              <a:t>Soubor:Rhoeo</a:t>
            </a:r>
            <a:r>
              <a:rPr lang="cs-CZ" sz="1600" dirty="0"/>
              <a:t> </a:t>
            </a:r>
            <a:r>
              <a:rPr lang="cs-CZ" sz="1600" dirty="0" err="1"/>
              <a:t>Discolor</a:t>
            </a:r>
            <a:r>
              <a:rPr lang="cs-CZ" sz="1600" dirty="0"/>
              <a:t> epidermis.jpg.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11.5.2005 [cit. 2012-11-06]. Dostupné z: http://cs.wikipedia.org/wiki/Bu%C5%88ka </a:t>
            </a:r>
          </a:p>
          <a:p>
            <a:r>
              <a:rPr lang="cs-CZ" sz="1600" dirty="0" err="1"/>
              <a:t>Soubor:Plant</a:t>
            </a:r>
            <a:r>
              <a:rPr lang="cs-CZ" sz="1600" dirty="0"/>
              <a:t> cell </a:t>
            </a:r>
            <a:r>
              <a:rPr lang="cs-CZ" sz="1600" dirty="0" err="1"/>
              <a:t>structure</a:t>
            </a:r>
            <a:r>
              <a:rPr lang="cs-CZ" sz="1600" dirty="0"/>
              <a:t> </a:t>
            </a:r>
            <a:r>
              <a:rPr lang="cs-CZ" sz="1600" dirty="0" err="1"/>
              <a:t>cs.svg</a:t>
            </a:r>
            <a:r>
              <a:rPr lang="cs-CZ" sz="1600" dirty="0"/>
              <a:t>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18.11.2006 [cit. 2012-11-06]. Dostupné z: http://cs.wikipedia.org/wiki/Bu%C5%88ka#Druhy_bun.C4.9Bk </a:t>
            </a:r>
          </a:p>
          <a:p>
            <a:r>
              <a:rPr lang="cs-CZ" sz="1600" dirty="0" err="1"/>
              <a:t>Soubor:Rhoeo</a:t>
            </a:r>
            <a:r>
              <a:rPr lang="cs-CZ" sz="1600" dirty="0"/>
              <a:t> </a:t>
            </a:r>
            <a:r>
              <a:rPr lang="cs-CZ" sz="1600" dirty="0" err="1"/>
              <a:t>Discolor</a:t>
            </a:r>
            <a:r>
              <a:rPr lang="cs-CZ" sz="1600" dirty="0"/>
              <a:t> - Plasmolysis.jpg.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11.5.2005 [cit. 2012-11-06]. Dostupné z: http://cs.wikipedia.org/wiki/Vakuola </a:t>
            </a:r>
          </a:p>
          <a:p>
            <a:r>
              <a:rPr lang="cs-CZ" sz="1600" dirty="0" err="1"/>
              <a:t>Soubor:Animal</a:t>
            </a:r>
            <a:r>
              <a:rPr lang="cs-CZ" sz="1600" dirty="0"/>
              <a:t> </a:t>
            </a:r>
            <a:r>
              <a:rPr lang="cs-CZ" sz="1600" dirty="0" err="1"/>
              <a:t>mitochondrion</a:t>
            </a:r>
            <a:r>
              <a:rPr lang="cs-CZ" sz="1600" dirty="0"/>
              <a:t> diagram </a:t>
            </a:r>
            <a:r>
              <a:rPr lang="cs-CZ" sz="1600" dirty="0" err="1"/>
              <a:t>cs.svg</a:t>
            </a:r>
            <a:r>
              <a:rPr lang="cs-CZ" sz="1600" dirty="0"/>
              <a:t>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10.3.2009 [cit. 2012-11-06]. Dostupné z: http://cs.wikipedia.org/wiki/Mitochondrie#Redukce_mitochondri.C3.AD </a:t>
            </a:r>
          </a:p>
          <a:p>
            <a:r>
              <a:rPr lang="cs-CZ" sz="1600" dirty="0" err="1"/>
              <a:t>Soubor:Diagram</a:t>
            </a:r>
            <a:r>
              <a:rPr lang="cs-CZ" sz="1600" dirty="0"/>
              <a:t> </a:t>
            </a:r>
            <a:r>
              <a:rPr lang="cs-CZ" sz="1600" dirty="0" err="1"/>
              <a:t>human</a:t>
            </a:r>
            <a:r>
              <a:rPr lang="cs-CZ" sz="1600" dirty="0"/>
              <a:t> cell </a:t>
            </a:r>
            <a:r>
              <a:rPr lang="cs-CZ" sz="1600" dirty="0" err="1"/>
              <a:t>nucleus</a:t>
            </a:r>
            <a:r>
              <a:rPr lang="cs-CZ" sz="1600" dirty="0"/>
              <a:t> </a:t>
            </a:r>
            <a:r>
              <a:rPr lang="cs-CZ" sz="1600" dirty="0" err="1"/>
              <a:t>cs.svg</a:t>
            </a:r>
            <a:r>
              <a:rPr lang="cs-CZ" sz="1600" dirty="0"/>
              <a:t>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21.11.2006 [cit. 2012-11-06]. Dostupné z: http://cs.wikipedia.org/wiki/Bun%C4%9B%C4%8Dn%C3%A9_j%C3%A1dro </a:t>
            </a:r>
          </a:p>
          <a:p>
            <a:r>
              <a:rPr lang="cs-CZ" sz="1600" dirty="0" err="1"/>
              <a:t>oubor:Plagiomnium</a:t>
            </a:r>
            <a:r>
              <a:rPr lang="cs-CZ" sz="1600" dirty="0"/>
              <a:t> </a:t>
            </a:r>
            <a:r>
              <a:rPr lang="cs-CZ" sz="1600" dirty="0" err="1"/>
              <a:t>affine</a:t>
            </a:r>
            <a:r>
              <a:rPr lang="cs-CZ" sz="1600" dirty="0"/>
              <a:t> laminazellen.jpeg.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8.11.2006 [cit. 2012-11-06]. Dostupné z: http://cs.wikipedia.org/wiki/Chloroplast </a:t>
            </a:r>
          </a:p>
          <a:p>
            <a:r>
              <a:rPr lang="cs-CZ" sz="1600" dirty="0" err="1"/>
              <a:t>Soubor:Eukaryota</a:t>
            </a:r>
            <a:r>
              <a:rPr lang="cs-CZ" sz="1600" dirty="0"/>
              <a:t> cell strucutre.PNG.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24.4.2006 [cit. 2012-11-06]. Dostupné z: http://cs.wikipedia.org/wiki/Bun%C4%9B%C4%8Dn%C3%A1_st%C4%9Bna </a:t>
            </a:r>
          </a:p>
          <a:p>
            <a:r>
              <a:rPr lang="cs-CZ" sz="1600" dirty="0" err="1"/>
              <a:t>Soubor:Animal</a:t>
            </a:r>
            <a:r>
              <a:rPr lang="cs-CZ" sz="1600" dirty="0"/>
              <a:t> cell </a:t>
            </a:r>
            <a:r>
              <a:rPr lang="cs-CZ" sz="1600" dirty="0" err="1"/>
              <a:t>structure</a:t>
            </a:r>
            <a:r>
              <a:rPr lang="cs-CZ" sz="1600" dirty="0"/>
              <a:t> </a:t>
            </a:r>
            <a:r>
              <a:rPr lang="cs-CZ" sz="1600" dirty="0" err="1"/>
              <a:t>cs.svg</a:t>
            </a:r>
            <a:r>
              <a:rPr lang="cs-CZ" sz="1600" dirty="0"/>
              <a:t>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15.11.2006 [cit. 2012-11-06]. Dostupné z: http://cs.wikipedia.org/wiki/Bu%C5%88ka#Druhy_bun.C4.9Bk 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1320</TotalTime>
  <Words>793</Words>
  <Application>Microsoft Office PowerPoint</Application>
  <PresentationFormat>Předvádění na obrazovce (4:3)</PresentationFormat>
  <Paragraphs>117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Anotace</vt:lpstr>
      <vt:lpstr>buňka</vt:lpstr>
      <vt:lpstr>Buňka</vt:lpstr>
      <vt:lpstr>Rostlinná buňka</vt:lpstr>
      <vt:lpstr>funkce organel</vt:lpstr>
      <vt:lpstr>organely</vt:lpstr>
      <vt:lpstr>živočišná buňka</vt:lpstr>
      <vt:lpstr>Rozdíly mezi rostlinnou a živočišnou buňkou </vt:lpstr>
      <vt:lpstr>Otázky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121</cp:revision>
  <dcterms:created xsi:type="dcterms:W3CDTF">2012-03-02T07:29:25Z</dcterms:created>
  <dcterms:modified xsi:type="dcterms:W3CDTF">2012-11-08T21:22:42Z</dcterms:modified>
</cp:coreProperties>
</file>