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68" r:id="rId2"/>
    <p:sldId id="269" r:id="rId3"/>
    <p:sldId id="277" r:id="rId4"/>
    <p:sldId id="285" r:id="rId5"/>
    <p:sldId id="281" r:id="rId6"/>
    <p:sldId id="286" r:id="rId7"/>
    <p:sldId id="278" r:id="rId8"/>
    <p:sldId id="287" r:id="rId9"/>
    <p:sldId id="282" r:id="rId10"/>
    <p:sldId id="289" r:id="rId11"/>
    <p:sldId id="279" r:id="rId12"/>
    <p:sldId id="288" r:id="rId13"/>
    <p:sldId id="276" r:id="rId14"/>
    <p:sldId id="284" r:id="rId15"/>
    <p:sldId id="271" r:id="rId16"/>
    <p:sldId id="29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4" d="100"/>
          <a:sy n="64" d="100"/>
        </p:scale>
        <p:origin x="-696" y="-22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0E08CC-E072-423C-9C53-30F7F28749BB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1A7206-BEA3-44F2-99FB-8DB3B811E2E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7478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Soubor:Euglena</a:t>
            </a:r>
            <a:r>
              <a:rPr lang="cs-CZ" dirty="0" smtClean="0"/>
              <a:t> </a:t>
            </a:r>
            <a:r>
              <a:rPr lang="cs-CZ" dirty="0" err="1" smtClean="0"/>
              <a:t>scheme</a:t>
            </a:r>
            <a:r>
              <a:rPr lang="cs-CZ" dirty="0" smtClean="0"/>
              <a:t> no </a:t>
            </a:r>
            <a:r>
              <a:rPr lang="cs-CZ" dirty="0" err="1" smtClean="0"/>
              <a:t>arrows.svg</a:t>
            </a:r>
            <a:r>
              <a:rPr lang="cs-CZ" dirty="0" smtClean="0"/>
              <a:t>. </a:t>
            </a:r>
            <a:r>
              <a:rPr lang="cs-CZ" i="1" dirty="0" smtClean="0"/>
              <a:t>Wikipedia.org, Otevřená encyklopedie</a:t>
            </a:r>
            <a:r>
              <a:rPr lang="cs-CZ" dirty="0" smtClean="0"/>
              <a:t> [online]. 29.10.2012 [cit. 2012-11-08]. Dostupné z: http://cs.wikipedia.org/wiki/Kr%C3%A1snoo%C4%8Dko </a:t>
            </a:r>
          </a:p>
          <a:p>
            <a:r>
              <a:rPr lang="cs-CZ" dirty="0" smtClean="0"/>
              <a:t>Soubor:20090719 062218 ParameciumBursaria.jpg. </a:t>
            </a:r>
            <a:r>
              <a:rPr lang="cs-CZ" i="1" dirty="0" smtClean="0"/>
              <a:t>Wikipedia.org, Otevřená encyklopedie</a:t>
            </a:r>
            <a:r>
              <a:rPr lang="cs-CZ" dirty="0" smtClean="0"/>
              <a:t> [online]. 1.8.2010 [cit. 2012-11-08]. Dostupné z: http://cs.wikipedia.org/wiki/Trepka_zelen%C3%A1 </a:t>
            </a:r>
          </a:p>
          <a:p>
            <a:r>
              <a:rPr lang="cs-CZ" dirty="0" err="1" smtClean="0"/>
              <a:t>Soubor:Diversity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plants</a:t>
            </a:r>
            <a:r>
              <a:rPr lang="cs-CZ" dirty="0" smtClean="0"/>
              <a:t> image </a:t>
            </a:r>
            <a:r>
              <a:rPr lang="cs-CZ" dirty="0" err="1" smtClean="0"/>
              <a:t>version</a:t>
            </a:r>
            <a:r>
              <a:rPr lang="cs-CZ" dirty="0" smtClean="0"/>
              <a:t> 3.png. </a:t>
            </a:r>
            <a:r>
              <a:rPr lang="cs-CZ" i="1" dirty="0" smtClean="0"/>
              <a:t>Wikipedia.org, Otevřená encyklopedie</a:t>
            </a:r>
            <a:r>
              <a:rPr lang="cs-CZ" dirty="0" smtClean="0"/>
              <a:t> [online]. 29.12.2007 [cit. 2012-11-08]. Dostupné z: http://cs.wikipedia.org/wiki/Rostlina </a:t>
            </a:r>
          </a:p>
          <a:p>
            <a:r>
              <a:rPr lang="cs-CZ" dirty="0" smtClean="0"/>
              <a:t>Smetánka</a:t>
            </a:r>
            <a:r>
              <a:rPr lang="cs-CZ" baseline="0" dirty="0" smtClean="0"/>
              <a:t> lékařská – vlastní fotografie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92916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Soubor:Euglena</a:t>
            </a:r>
            <a:r>
              <a:rPr lang="cs-CZ" dirty="0" smtClean="0"/>
              <a:t> </a:t>
            </a:r>
            <a:r>
              <a:rPr lang="cs-CZ" dirty="0" err="1" smtClean="0"/>
              <a:t>scheme</a:t>
            </a:r>
            <a:r>
              <a:rPr lang="cs-CZ" dirty="0" smtClean="0"/>
              <a:t> no </a:t>
            </a:r>
            <a:r>
              <a:rPr lang="cs-CZ" dirty="0" err="1" smtClean="0"/>
              <a:t>arrows.svg</a:t>
            </a:r>
            <a:r>
              <a:rPr lang="cs-CZ" dirty="0" smtClean="0"/>
              <a:t>. </a:t>
            </a:r>
            <a:r>
              <a:rPr lang="cs-CZ" i="1" dirty="0" smtClean="0"/>
              <a:t>Wikipedia.org, Otevřená encyklopedie</a:t>
            </a:r>
            <a:r>
              <a:rPr lang="cs-CZ" dirty="0" smtClean="0"/>
              <a:t> [online]. 29.10.2012 [cit. 2012-11-08]. Dostupné z: http://cs.wikipedia.org/wiki/Kr%C3%A1snoo%C4%8Dko </a:t>
            </a:r>
          </a:p>
          <a:p>
            <a:r>
              <a:rPr lang="cs-CZ" dirty="0" smtClean="0"/>
              <a:t>Soubor:20090719 062218 ParameciumBursaria.jpg. </a:t>
            </a:r>
            <a:r>
              <a:rPr lang="cs-CZ" i="1" dirty="0" smtClean="0"/>
              <a:t>Wikipedia.org, Otevřená encyklopedie</a:t>
            </a:r>
            <a:r>
              <a:rPr lang="cs-CZ" dirty="0" smtClean="0"/>
              <a:t> [online]. 1.8.2010 [cit. 2012-11-08]. Dostupné z: http://cs.wikipedia.org/wiki/Trepka_zelen%C3%A1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68836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24396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Soubor:Trapka</a:t>
            </a:r>
            <a:r>
              <a:rPr lang="cs-CZ" dirty="0" smtClean="0"/>
              <a:t> </a:t>
            </a:r>
            <a:r>
              <a:rPr lang="cs-CZ" dirty="0" err="1" smtClean="0"/>
              <a:t>velka</a:t>
            </a:r>
            <a:r>
              <a:rPr lang="cs-CZ" dirty="0" smtClean="0"/>
              <a:t> </a:t>
            </a:r>
            <a:r>
              <a:rPr lang="cs-CZ" dirty="0" err="1" smtClean="0"/>
              <a:t>Paramecium</a:t>
            </a:r>
            <a:r>
              <a:rPr lang="cs-CZ" dirty="0" smtClean="0"/>
              <a:t> caudatum.jpg. </a:t>
            </a:r>
            <a:r>
              <a:rPr lang="cs-CZ" i="1" dirty="0" smtClean="0"/>
              <a:t>Wikipedia.org, Otevřená encyklopedie</a:t>
            </a:r>
            <a:r>
              <a:rPr lang="cs-CZ" dirty="0" smtClean="0"/>
              <a:t> [online]. 10.11.2007 [cit. 2012-11-08]. Dostupné z: http://cs.wikipedia.org/wiki/Trepka_velk%C3%A1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756230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Soubor:Plant</a:t>
            </a:r>
            <a:r>
              <a:rPr lang="cs-CZ" dirty="0" smtClean="0"/>
              <a:t> cell </a:t>
            </a:r>
            <a:r>
              <a:rPr lang="cs-CZ" dirty="0" err="1" smtClean="0"/>
              <a:t>structure</a:t>
            </a:r>
            <a:r>
              <a:rPr lang="cs-CZ" dirty="0" smtClean="0"/>
              <a:t> </a:t>
            </a:r>
            <a:r>
              <a:rPr lang="cs-CZ" dirty="0" err="1" smtClean="0"/>
              <a:t>cs.svg</a:t>
            </a:r>
            <a:r>
              <a:rPr lang="cs-CZ" dirty="0" smtClean="0"/>
              <a:t>. </a:t>
            </a:r>
            <a:r>
              <a:rPr lang="cs-CZ" i="1" dirty="0" smtClean="0"/>
              <a:t>Wikipedia.org, Otevřená encyklopedie</a:t>
            </a:r>
            <a:r>
              <a:rPr lang="cs-CZ" dirty="0" smtClean="0"/>
              <a:t> [online]. 18.11.2006 [cit. 2012-11-06]. Dostupné z: http://cs.wikipedia.org/wiki/Bu%C5%88ka#Druhy_bun.C4.9Bk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74998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Soubor:Diversity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plants</a:t>
            </a:r>
            <a:r>
              <a:rPr lang="cs-CZ" dirty="0" smtClean="0"/>
              <a:t> image </a:t>
            </a:r>
            <a:r>
              <a:rPr lang="cs-CZ" dirty="0" err="1" smtClean="0"/>
              <a:t>version</a:t>
            </a:r>
            <a:r>
              <a:rPr lang="cs-CZ" dirty="0" smtClean="0"/>
              <a:t> 3.png. </a:t>
            </a:r>
            <a:r>
              <a:rPr lang="cs-CZ" i="1" dirty="0" smtClean="0"/>
              <a:t>Wikipedia.org, Otevřená encyklopedie</a:t>
            </a:r>
            <a:r>
              <a:rPr lang="cs-CZ" dirty="0" smtClean="0"/>
              <a:t> [online]. 29.12.2007 [cit. 2012-11-08]. Dostupné z: http://cs.wikipedia.org/wiki/Rostlina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186101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Http://cs.wikipedia.org.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27.4.2005 [cit. 2012-11-08]. Dostupné z: http://cs.wikipedia.org/wiki/Soubor:Redbloodcells.jpg </a:t>
            </a:r>
          </a:p>
          <a:p>
            <a:r>
              <a:rPr lang="cs-CZ" dirty="0" smtClean="0"/>
              <a:t>Http://cs.wikipedia.org.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9.11.2005 [cit. 2012-11-08]. Dostupné z: http://cs.wikipedia.org/wiki/Soubor:Red_White_Blood_cells.jpg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132168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Soubor:Plant</a:t>
            </a:r>
            <a:r>
              <a:rPr lang="cs-CZ" dirty="0" smtClean="0"/>
              <a:t> cell </a:t>
            </a:r>
            <a:r>
              <a:rPr lang="cs-CZ" dirty="0" err="1" smtClean="0"/>
              <a:t>structure</a:t>
            </a:r>
            <a:r>
              <a:rPr lang="cs-CZ" dirty="0" smtClean="0"/>
              <a:t> </a:t>
            </a:r>
            <a:r>
              <a:rPr lang="cs-CZ" dirty="0" err="1" smtClean="0"/>
              <a:t>cs.svg</a:t>
            </a:r>
            <a:r>
              <a:rPr lang="cs-CZ" dirty="0" smtClean="0"/>
              <a:t>. </a:t>
            </a:r>
            <a:r>
              <a:rPr lang="cs-CZ" i="1" dirty="0" smtClean="0"/>
              <a:t>Wikipedia.org, Otevřená encyklopedie</a:t>
            </a:r>
            <a:r>
              <a:rPr lang="cs-CZ" dirty="0" smtClean="0"/>
              <a:t> [online]. 18.11.2006 [cit. 2012-11-08]. Dostupné z: http://cs.wikipedia.org/wiki/Rostlinn%C3%A1_bu%C5%88ka </a:t>
            </a:r>
          </a:p>
          <a:p>
            <a:r>
              <a:rPr lang="cs-CZ" dirty="0" err="1" smtClean="0"/>
              <a:t>Soubor:Rhoeo</a:t>
            </a:r>
            <a:r>
              <a:rPr lang="cs-CZ" dirty="0" smtClean="0"/>
              <a:t> </a:t>
            </a:r>
            <a:r>
              <a:rPr lang="cs-CZ" dirty="0" err="1" smtClean="0"/>
              <a:t>Discolor</a:t>
            </a:r>
            <a:r>
              <a:rPr lang="cs-CZ" dirty="0" smtClean="0"/>
              <a:t> epidermis.jpg. </a:t>
            </a:r>
            <a:r>
              <a:rPr lang="cs-CZ" i="1" dirty="0" smtClean="0"/>
              <a:t>Wikipedia.org, Otevřená encyklopedie</a:t>
            </a:r>
            <a:r>
              <a:rPr lang="cs-CZ" dirty="0" smtClean="0"/>
              <a:t> [online]. 11.5.2007 [cit. 2012-11-08]. Dostupné z: http://cs.wikipedia.org/wiki/Rostlinn%C3%A1_bu%C5%88ka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29881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Soubor:Illu</a:t>
            </a:r>
            <a:r>
              <a:rPr lang="cs-CZ" dirty="0" smtClean="0"/>
              <a:t> </a:t>
            </a:r>
            <a:r>
              <a:rPr lang="cs-CZ" dirty="0" err="1" smtClean="0"/>
              <a:t>compact</a:t>
            </a:r>
            <a:r>
              <a:rPr lang="cs-CZ" dirty="0" smtClean="0"/>
              <a:t> </a:t>
            </a:r>
            <a:r>
              <a:rPr lang="cs-CZ" dirty="0" err="1" smtClean="0"/>
              <a:t>spongy</a:t>
            </a:r>
            <a:r>
              <a:rPr lang="cs-CZ" dirty="0" smtClean="0"/>
              <a:t> bone.jpg. </a:t>
            </a:r>
            <a:r>
              <a:rPr lang="cs-CZ" i="1" dirty="0" smtClean="0"/>
              <a:t>Wikipedia.org, Otevřená encyklopedie</a:t>
            </a:r>
            <a:r>
              <a:rPr lang="cs-CZ" dirty="0" smtClean="0"/>
              <a:t> [online]. 19.10.2005 [cit. 2012-11-08]. Dostupné z: http://cs.wikipedia.org/wiki/Kost#Ploch.C3.A1_kost</a:t>
            </a:r>
          </a:p>
          <a:p>
            <a:r>
              <a:rPr lang="cs-CZ" dirty="0" err="1" smtClean="0"/>
              <a:t>Soubor:Scapula</a:t>
            </a:r>
            <a:r>
              <a:rPr lang="cs-CZ" dirty="0" smtClean="0"/>
              <a:t> ant.jpg. </a:t>
            </a:r>
            <a:r>
              <a:rPr lang="cs-CZ" i="1" dirty="0" smtClean="0"/>
              <a:t>Wikipedia.org, Otevřená encyklopedie</a:t>
            </a:r>
            <a:r>
              <a:rPr lang="cs-CZ" dirty="0" smtClean="0"/>
              <a:t> [online]. 24.2.2005 [cit. 2012-11-08]. Dostupné z: http://cs.wikipedia.org/wiki/Kost#Ploch.C3.A1_kost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33994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407CF22-EFBE-49D0-BA08-AF086CF60541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png"/><Relationship Id="rId4" Type="http://schemas.openxmlformats.org/officeDocument/2006/relationships/image" Target="../media/image6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jp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8.png"/><Relationship Id="rId4" Type="http://schemas.openxmlformats.org/officeDocument/2006/relationships/image" Target="../media/image17.jp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7185972"/>
              </p:ext>
            </p:extLst>
          </p:nvPr>
        </p:nvGraphicFramePr>
        <p:xfrm>
          <a:off x="1647825" y="404813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Lumír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Novák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VY_52_Inovace_Přírodopis_1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9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Jednobuněčnost,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kolonie, </a:t>
                      </a:r>
                      <a:r>
                        <a:rPr lang="cs-CZ" sz="1200" baseline="0" dirty="0" err="1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mnohobuněčnost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6.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11/2012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079" name="Obrázek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68488" y="5516563"/>
            <a:ext cx="5407025" cy="1049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80" name="Obrázek 5" descr="znak škol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8978" y="2917485"/>
            <a:ext cx="2628900" cy="199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žáci se se známí s jednobuněčným organizmem, kolonií a mnohobuněčným organizmem</a:t>
            </a:r>
          </a:p>
          <a:p>
            <a:pPr>
              <a:buFont typeface="Arial" pitchFamily="34" charset="0"/>
              <a:buChar char="•"/>
            </a:pPr>
            <a:r>
              <a:rPr lang="cs-CZ" b="1" dirty="0">
                <a:solidFill>
                  <a:schemeClr val="tx1"/>
                </a:solidFill>
              </a:rPr>
              <a:t>ž</a:t>
            </a:r>
            <a:r>
              <a:rPr lang="cs-CZ" b="1" dirty="0" smtClean="0">
                <a:solidFill>
                  <a:schemeClr val="tx1"/>
                </a:solidFill>
              </a:rPr>
              <a:t>áci uvedou příklady jednotlivých organizmů a dovedou je popsat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žáci nejprve shlédnou prezentaci, následně odpoví na otázky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Jednobuněčnost a </a:t>
            </a:r>
            <a:r>
              <a:rPr lang="cs-CZ" b="1" dirty="0" err="1" smtClean="0">
                <a:solidFill>
                  <a:schemeClr val="tx1"/>
                </a:solidFill>
              </a:rPr>
              <a:t>mnohobuněčnost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807214">
            <a:off x="395536" y="2053779"/>
            <a:ext cx="1463166" cy="4525962"/>
          </a:xfr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6610" y="2132856"/>
            <a:ext cx="3048000" cy="304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10" t="1122" r="72338" b="82113"/>
          <a:stretch/>
        </p:blipFill>
        <p:spPr>
          <a:xfrm>
            <a:off x="2699792" y="1714364"/>
            <a:ext cx="2474856" cy="2376264"/>
          </a:xfrm>
          <a:prstGeom prst="rect">
            <a:avLst/>
          </a:prstGeom>
        </p:spPr>
      </p:pic>
      <p:pic>
        <p:nvPicPr>
          <p:cNvPr id="1026" name="Picture 2" descr="C:\Documents and Settings\Lumča\Plocha\100NIKON\DSCN0040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553771"/>
            <a:ext cx="3024335" cy="2268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01582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Jednobuněčné organizmy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6" name="Zástupný symbol pro obsah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88640"/>
            <a:ext cx="1953352" cy="604223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1685759"/>
            <a:ext cx="3048000" cy="3048000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2276880" y="1556792"/>
            <a:ext cx="6367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bičík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483768" y="2204864"/>
            <a:ext cx="32702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buňka citlivá na světlo (stigma)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699792" y="3836881"/>
            <a:ext cx="12577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chloroplast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95236" y="5229200"/>
            <a:ext cx="675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jádro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79512" y="6364342"/>
            <a:ext cx="2002408" cy="369332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/>
              <a:t>krásnoočko zelené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711478" y="5044534"/>
            <a:ext cx="1505348" cy="369332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/>
              <a:t>trepka zelená</a:t>
            </a:r>
            <a:endParaRPr lang="cs-CZ" b="1" dirty="0"/>
          </a:p>
        </p:txBody>
      </p:sp>
      <p:cxnSp>
        <p:nvCxnSpPr>
          <p:cNvPr id="18" name="Přímá spojnice se šipkou 17"/>
          <p:cNvCxnSpPr>
            <a:endCxn id="9" idx="1"/>
          </p:cNvCxnSpPr>
          <p:nvPr/>
        </p:nvCxnSpPr>
        <p:spPr>
          <a:xfrm>
            <a:off x="1300204" y="1741458"/>
            <a:ext cx="976676" cy="0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>
            <a:endCxn id="10" idx="1"/>
          </p:cNvCxnSpPr>
          <p:nvPr/>
        </p:nvCxnSpPr>
        <p:spPr>
          <a:xfrm flipV="1">
            <a:off x="1547664" y="2389530"/>
            <a:ext cx="936104" cy="391398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>
            <a:endCxn id="11" idx="1"/>
          </p:cNvCxnSpPr>
          <p:nvPr/>
        </p:nvCxnSpPr>
        <p:spPr>
          <a:xfrm>
            <a:off x="1691680" y="3836881"/>
            <a:ext cx="1008112" cy="184666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>
            <a:endCxn id="12" idx="1"/>
          </p:cNvCxnSpPr>
          <p:nvPr/>
        </p:nvCxnSpPr>
        <p:spPr>
          <a:xfrm>
            <a:off x="1300204" y="4581128"/>
            <a:ext cx="1295032" cy="832738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17356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000"/>
                            </p:stCondLst>
                            <p:childTnLst>
                              <p:par>
                                <p:cTn id="5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10" grpId="0"/>
      <p:bldP spid="11" grpId="0"/>
      <p:bldP spid="12" grpId="0"/>
      <p:bldP spid="13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Jednobuněčné organizmy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988840"/>
            <a:ext cx="8686800" cy="3026965"/>
          </a:xfrm>
          <a:solidFill>
            <a:srgbClr val="FFFF00"/>
          </a:solidFill>
          <a:ln>
            <a:solidFill>
              <a:schemeClr val="tx1"/>
            </a:solidFill>
          </a:ln>
        </p:spPr>
        <p:txBody>
          <a:bodyPr>
            <a:normAutofit fontScale="92500" lnSpcReduction="2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jsou tvořené pouze </a:t>
            </a:r>
            <a:r>
              <a:rPr lang="cs-CZ" b="1" u="sng" dirty="0" smtClean="0">
                <a:solidFill>
                  <a:schemeClr val="tx1"/>
                </a:solidFill>
              </a:rPr>
              <a:t>jednou buňkou</a:t>
            </a:r>
            <a:r>
              <a:rPr lang="cs-CZ" b="1" dirty="0" smtClean="0">
                <a:solidFill>
                  <a:schemeClr val="tx1"/>
                </a:solidFill>
              </a:rPr>
              <a:t>, která </a:t>
            </a:r>
            <a:r>
              <a:rPr lang="cs-CZ" b="1" u="sng" dirty="0" smtClean="0">
                <a:solidFill>
                  <a:schemeClr val="tx1"/>
                </a:solidFill>
              </a:rPr>
              <a:t>vykonává všechny životní funkce </a:t>
            </a:r>
            <a:r>
              <a:rPr lang="cs-CZ" b="1" dirty="0" smtClean="0">
                <a:solidFill>
                  <a:schemeClr val="tx1"/>
                </a:solidFill>
              </a:rPr>
              <a:t>(pohyb, příjem a výdej látek, rozmnožování)</a:t>
            </a:r>
            <a:endParaRPr lang="cs-CZ" b="1" u="sng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jsou to takzvané </a:t>
            </a:r>
            <a:r>
              <a:rPr lang="cs-CZ" b="1" u="sng" dirty="0" smtClean="0">
                <a:solidFill>
                  <a:schemeClr val="tx1"/>
                </a:solidFill>
              </a:rPr>
              <a:t>mikroorganizmy</a:t>
            </a:r>
          </a:p>
          <a:p>
            <a:r>
              <a:rPr lang="cs-CZ" b="1" u="sng" dirty="0" smtClean="0">
                <a:solidFill>
                  <a:schemeClr val="tx1"/>
                </a:solidFill>
              </a:rPr>
              <a:t>pohyb</a:t>
            </a:r>
            <a:r>
              <a:rPr lang="cs-CZ" b="1" dirty="0" smtClean="0">
                <a:solidFill>
                  <a:schemeClr val="tx1"/>
                </a:solidFill>
              </a:rPr>
              <a:t> – vodou, větrem, panožkami, bičíky</a:t>
            </a:r>
          </a:p>
          <a:p>
            <a:r>
              <a:rPr lang="cs-CZ" b="1" u="sng" dirty="0" smtClean="0">
                <a:solidFill>
                  <a:schemeClr val="tx1"/>
                </a:solidFill>
              </a:rPr>
              <a:t>nevýhoda</a:t>
            </a:r>
            <a:r>
              <a:rPr lang="cs-CZ" b="1" dirty="0" smtClean="0">
                <a:solidFill>
                  <a:schemeClr val="tx1"/>
                </a:solidFill>
              </a:rPr>
              <a:t> – samostatně žijící buňky mohou přijímat jen malé kousky potravy</a:t>
            </a:r>
          </a:p>
        </p:txBody>
      </p:sp>
    </p:spTree>
    <p:extLst>
      <p:ext uri="{BB962C8B-B14F-4D97-AF65-F5344CB8AC3E}">
        <p14:creationId xmlns:p14="http://schemas.microsoft.com/office/powerpoint/2010/main" val="3803523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trepka velká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1257767"/>
            <a:ext cx="4176464" cy="5568620"/>
          </a:xfr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461602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kolonie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soubor </a:t>
            </a:r>
            <a:r>
              <a:rPr lang="cs-CZ" b="1" u="sng" dirty="0" smtClean="0">
                <a:solidFill>
                  <a:schemeClr val="tx1"/>
                </a:solidFill>
              </a:rPr>
              <a:t>několika buněk</a:t>
            </a:r>
            <a:r>
              <a:rPr lang="cs-CZ" b="1" dirty="0" smtClean="0">
                <a:solidFill>
                  <a:schemeClr val="tx1"/>
                </a:solidFill>
              </a:rPr>
              <a:t>, kde každá má svoji funkci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buňky jsou vzájemně spojeny </a:t>
            </a:r>
            <a:r>
              <a:rPr lang="cs-CZ" b="1" u="sng" dirty="0" smtClean="0">
                <a:solidFill>
                  <a:schemeClr val="tx1"/>
                </a:solidFill>
              </a:rPr>
              <a:t>slizovým obalem</a:t>
            </a:r>
          </a:p>
          <a:p>
            <a:r>
              <a:rPr lang="cs-CZ" b="1" u="sng" dirty="0" smtClean="0">
                <a:solidFill>
                  <a:schemeClr val="tx1"/>
                </a:solidFill>
              </a:rPr>
              <a:t>buňky na povrchu </a:t>
            </a:r>
            <a:r>
              <a:rPr lang="cs-CZ" b="1" dirty="0" smtClean="0">
                <a:solidFill>
                  <a:schemeClr val="tx1"/>
                </a:solidFill>
              </a:rPr>
              <a:t>zajišťují </a:t>
            </a:r>
            <a:r>
              <a:rPr lang="cs-CZ" b="1" u="sng" dirty="0" smtClean="0">
                <a:solidFill>
                  <a:schemeClr val="tx1"/>
                </a:solidFill>
              </a:rPr>
              <a:t>pohyb</a:t>
            </a:r>
          </a:p>
          <a:p>
            <a:r>
              <a:rPr lang="cs-CZ" b="1" u="sng" dirty="0" smtClean="0">
                <a:solidFill>
                  <a:schemeClr val="tx1"/>
                </a:solidFill>
              </a:rPr>
              <a:t>vnitřní buňky  </a:t>
            </a:r>
            <a:r>
              <a:rPr lang="cs-CZ" b="1" dirty="0" smtClean="0">
                <a:solidFill>
                  <a:schemeClr val="tx1"/>
                </a:solidFill>
              </a:rPr>
              <a:t>zajišťují</a:t>
            </a:r>
            <a:r>
              <a:rPr lang="cs-CZ" b="1" u="sng" dirty="0" smtClean="0">
                <a:solidFill>
                  <a:schemeClr val="tx1"/>
                </a:solidFill>
              </a:rPr>
              <a:t> příjem potravy, rozmnožování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každá z buněk může žít i  </a:t>
            </a:r>
            <a:r>
              <a:rPr lang="cs-CZ" b="1" u="sng" dirty="0" smtClean="0">
                <a:solidFill>
                  <a:schemeClr val="tx1"/>
                </a:solidFill>
              </a:rPr>
              <a:t>SAMOSTATNĚ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příklad – kolonie váleče koulivého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9703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kolonie váleče koulivého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10" t="1122" r="72338" b="82113"/>
          <a:stretch/>
        </p:blipFill>
        <p:spPr>
          <a:xfrm>
            <a:off x="2051720" y="1412776"/>
            <a:ext cx="4995136" cy="4796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5888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mnohobuněčný organizmus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  <a:ln>
            <a:solidFill>
              <a:schemeClr val="tx1"/>
            </a:solidFill>
          </a:ln>
        </p:spPr>
        <p:txBody>
          <a:bodyPr>
            <a:normAutofit fontScale="85000" lnSpcReduction="1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tvoří </a:t>
            </a:r>
            <a:r>
              <a:rPr lang="cs-CZ" b="1" u="sng" dirty="0" smtClean="0">
                <a:solidFill>
                  <a:schemeClr val="tx1"/>
                </a:solidFill>
              </a:rPr>
              <a:t>velké množství buněk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každá </a:t>
            </a:r>
            <a:r>
              <a:rPr lang="cs-CZ" b="1" u="sng" dirty="0" smtClean="0">
                <a:solidFill>
                  <a:schemeClr val="tx1"/>
                </a:solidFill>
              </a:rPr>
              <a:t>skupina buněk </a:t>
            </a:r>
            <a:r>
              <a:rPr lang="cs-CZ" b="1" dirty="0" smtClean="0">
                <a:solidFill>
                  <a:schemeClr val="tx1"/>
                </a:solidFill>
              </a:rPr>
              <a:t>má svoje místo a funkci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buňky </a:t>
            </a:r>
            <a:r>
              <a:rPr lang="cs-CZ" b="1" u="sng" dirty="0" smtClean="0">
                <a:solidFill>
                  <a:schemeClr val="tx1"/>
                </a:solidFill>
              </a:rPr>
              <a:t>se nemohou </a:t>
            </a:r>
            <a:r>
              <a:rPr lang="cs-CZ" b="1" dirty="0" smtClean="0">
                <a:solidFill>
                  <a:schemeClr val="tx1"/>
                </a:solidFill>
              </a:rPr>
              <a:t>vzájemně </a:t>
            </a:r>
            <a:r>
              <a:rPr lang="cs-CZ" b="1" u="sng" dirty="0" smtClean="0">
                <a:solidFill>
                  <a:schemeClr val="tx1"/>
                </a:solidFill>
              </a:rPr>
              <a:t>zastupovat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buňky  </a:t>
            </a:r>
            <a:r>
              <a:rPr lang="cs-CZ" b="1" u="sng" dirty="0" smtClean="0">
                <a:solidFill>
                  <a:schemeClr val="tx1"/>
                </a:solidFill>
              </a:rPr>
              <a:t>vykonávají určitou funkci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buňky jsou na sobě </a:t>
            </a:r>
            <a:r>
              <a:rPr lang="cs-CZ" b="1" u="sng" dirty="0" smtClean="0">
                <a:solidFill>
                  <a:schemeClr val="tx1"/>
                </a:solidFill>
              </a:rPr>
              <a:t>vzájemně závislé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se skládá ze </a:t>
            </a:r>
            <a:r>
              <a:rPr lang="cs-CZ" b="1" u="sng" dirty="0" smtClean="0">
                <a:solidFill>
                  <a:schemeClr val="tx1"/>
                </a:solidFill>
              </a:rPr>
              <a:t>skupiny buněk stejného tvaru a funkce: </a:t>
            </a:r>
          </a:p>
          <a:p>
            <a:pPr lvl="1"/>
            <a:r>
              <a:rPr lang="cs-CZ" b="1" u="sng" dirty="0" smtClean="0">
                <a:solidFill>
                  <a:schemeClr val="tx1"/>
                </a:solidFill>
              </a:rPr>
              <a:t>u rostlin </a:t>
            </a:r>
            <a:r>
              <a:rPr lang="cs-CZ" b="1" dirty="0" smtClean="0">
                <a:solidFill>
                  <a:schemeClr val="tx1"/>
                </a:solidFill>
              </a:rPr>
              <a:t>– PLETIVA (vytvářejí orgány – kořen, stonek, list)</a:t>
            </a:r>
          </a:p>
          <a:p>
            <a:pPr lvl="1"/>
            <a:r>
              <a:rPr lang="cs-CZ" b="1" u="sng" dirty="0" smtClean="0">
                <a:solidFill>
                  <a:schemeClr val="tx1"/>
                </a:solidFill>
              </a:rPr>
              <a:t>u živočichů </a:t>
            </a:r>
            <a:r>
              <a:rPr lang="cs-CZ" b="1" dirty="0" smtClean="0">
                <a:solidFill>
                  <a:schemeClr val="tx1"/>
                </a:solidFill>
              </a:rPr>
              <a:t>– TKÁNĚ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z tkání a pletiv jsou složeny </a:t>
            </a:r>
            <a:r>
              <a:rPr lang="cs-CZ" b="1" u="sng" dirty="0" smtClean="0">
                <a:solidFill>
                  <a:schemeClr val="tx1"/>
                </a:solidFill>
              </a:rPr>
              <a:t>orgány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u živočichů se </a:t>
            </a:r>
            <a:r>
              <a:rPr lang="cs-CZ" b="1" u="sng" dirty="0" smtClean="0">
                <a:solidFill>
                  <a:schemeClr val="tx1"/>
                </a:solidFill>
              </a:rPr>
              <a:t>orgány</a:t>
            </a:r>
            <a:r>
              <a:rPr lang="cs-CZ" b="1" dirty="0" smtClean="0">
                <a:solidFill>
                  <a:schemeClr val="tx1"/>
                </a:solidFill>
              </a:rPr>
              <a:t> seskupují do </a:t>
            </a:r>
            <a:r>
              <a:rPr lang="cs-CZ" b="1" u="sng" dirty="0" smtClean="0">
                <a:solidFill>
                  <a:schemeClr val="tx1"/>
                </a:solidFill>
              </a:rPr>
              <a:t>orgánových soustav</a:t>
            </a:r>
            <a:endParaRPr lang="cs-CZ" b="1" u="sng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4103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specializace buněk mnohobuněčných organizmů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4" name="Picture 3" descr="C:\Documents and Settings\Lumča\Dokumenty\Obrázky\Red_White_Blood_cells.jp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9714" y="1412776"/>
            <a:ext cx="6030416" cy="3931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275856" y="5589239"/>
            <a:ext cx="5118132" cy="1200329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r>
              <a:rPr lang="cs-CZ" b="1" u="sng" dirty="0"/>
              <a:t>Červená krvinka, krevní destička, bílá </a:t>
            </a:r>
            <a:r>
              <a:rPr lang="cs-CZ" b="1" u="sng" dirty="0" smtClean="0"/>
              <a:t>krvinka:</a:t>
            </a:r>
          </a:p>
          <a:p>
            <a:r>
              <a:rPr lang="cs-CZ" b="1" dirty="0" smtClean="0"/>
              <a:t>červené krvinky – přenos kyslíku a oxidu uhličitého</a:t>
            </a:r>
          </a:p>
          <a:p>
            <a:r>
              <a:rPr lang="cs-CZ" b="1" dirty="0" smtClean="0"/>
              <a:t>bílé krvinky – zajišťují imunitu organizmu</a:t>
            </a:r>
          </a:p>
          <a:p>
            <a:r>
              <a:rPr lang="cs-CZ" b="1" dirty="0" smtClean="0"/>
              <a:t>krevní destičky – zajišťují srážení krve</a:t>
            </a:r>
            <a:endParaRPr lang="cs-CZ" b="1" dirty="0"/>
          </a:p>
        </p:txBody>
      </p:sp>
      <p:pic>
        <p:nvPicPr>
          <p:cNvPr id="6" name="Picture 2" descr="C:\Documents and Settings\Lumča\Dokumenty\Obrázky\Červené krvinky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988840"/>
            <a:ext cx="1371600" cy="1581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95524" y="3605879"/>
            <a:ext cx="24036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Lidské červené krvinky</a:t>
            </a:r>
          </a:p>
        </p:txBody>
      </p:sp>
    </p:spTree>
    <p:extLst>
      <p:ext uri="{BB962C8B-B14F-4D97-AF65-F5344CB8AC3E}">
        <p14:creationId xmlns:p14="http://schemas.microsoft.com/office/powerpoint/2010/main" val="3374453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stavba těla rostlin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67074" y="188547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9" y="3102478"/>
            <a:ext cx="1317632" cy="92585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2453803"/>
            <a:ext cx="2423290" cy="2223202"/>
          </a:xfrm>
          <a:prstGeom prst="rect">
            <a:avLst/>
          </a:prstGeom>
        </p:spPr>
      </p:pic>
      <p:pic>
        <p:nvPicPr>
          <p:cNvPr id="2050" name="Picture 2" descr="C:\Documents and Settings\Lumča\Plocha\100NIKON\DSCN0037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975922" y="2696811"/>
            <a:ext cx="2316862" cy="17376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Documents and Settings\Lumča\Plocha\100NIKON\DSCN0040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2438" y="2529534"/>
            <a:ext cx="2762619" cy="2072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54079" y="5341858"/>
            <a:ext cx="793615" cy="36933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/>
              <a:t>buňka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79199" y="5341858"/>
            <a:ext cx="824649" cy="36933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/>
              <a:t>pletivo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764636" y="5337012"/>
            <a:ext cx="740908" cy="36933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/>
              <a:t>orgán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997082" y="5203358"/>
            <a:ext cx="1311578" cy="646331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/>
              <a:t>organizmus</a:t>
            </a:r>
          </a:p>
          <a:p>
            <a:pPr algn="ctr"/>
            <a:r>
              <a:rPr lang="cs-CZ" b="1" dirty="0" smtClean="0"/>
              <a:t>(rostlina)</a:t>
            </a:r>
            <a:endParaRPr lang="cs-CZ" b="1" dirty="0"/>
          </a:p>
        </p:txBody>
      </p:sp>
      <p:cxnSp>
        <p:nvCxnSpPr>
          <p:cNvPr id="16" name="Přímá spojnice se šipkou 15"/>
          <p:cNvCxnSpPr>
            <a:stCxn id="9" idx="3"/>
            <a:endCxn id="11" idx="1"/>
          </p:cNvCxnSpPr>
          <p:nvPr/>
        </p:nvCxnSpPr>
        <p:spPr>
          <a:xfrm>
            <a:off x="1047694" y="5526524"/>
            <a:ext cx="1331505" cy="0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stCxn id="11" idx="3"/>
            <a:endCxn id="13" idx="1"/>
          </p:cNvCxnSpPr>
          <p:nvPr/>
        </p:nvCxnSpPr>
        <p:spPr>
          <a:xfrm flipV="1">
            <a:off x="3203848" y="5521678"/>
            <a:ext cx="1560788" cy="4846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>
            <a:stCxn id="13" idx="3"/>
            <a:endCxn id="14" idx="1"/>
          </p:cNvCxnSpPr>
          <p:nvPr/>
        </p:nvCxnSpPr>
        <p:spPr>
          <a:xfrm>
            <a:off x="5505544" y="5521678"/>
            <a:ext cx="1491538" cy="4846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2583774" y="4856209"/>
            <a:ext cx="4924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sym typeface="Symbol"/>
              </a:rPr>
              <a:t>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0494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"/>
                            </p:stCondLst>
                            <p:childTnLst>
                              <p:par>
                                <p:cTn id="5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 animBg="1"/>
      <p:bldP spid="11" grpId="0" animBg="1"/>
      <p:bldP spid="13" grpId="0" animBg="1"/>
      <p:bldP spid="14" grpId="0" animBg="1"/>
      <p:bldP spid="2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stavba těla živočichů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0321" y="2780426"/>
            <a:ext cx="2638952" cy="1522472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88574" y="5949280"/>
            <a:ext cx="793615" cy="646331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/>
              <a:t>kostní</a:t>
            </a:r>
          </a:p>
          <a:p>
            <a:r>
              <a:rPr lang="cs-CZ" b="1" dirty="0" smtClean="0"/>
              <a:t>buňka</a:t>
            </a:r>
            <a:endParaRPr lang="cs-CZ" b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89273" y="2121926"/>
            <a:ext cx="2255973" cy="2840475"/>
          </a:xfrm>
          <a:prstGeom prst="rect">
            <a:avLst/>
          </a:prstGeom>
        </p:spPr>
      </p:pic>
      <p:sp>
        <p:nvSpPr>
          <p:cNvPr id="6" name="Ovál 5"/>
          <p:cNvSpPr/>
          <p:nvPr/>
        </p:nvSpPr>
        <p:spPr>
          <a:xfrm>
            <a:off x="271113" y="3502412"/>
            <a:ext cx="161853" cy="144016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4387" y="1693790"/>
            <a:ext cx="1902223" cy="3617243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7924854" y="3502412"/>
            <a:ext cx="8010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člověk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295970" y="5949278"/>
            <a:ext cx="905954" cy="646331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/>
              <a:t>tkáň</a:t>
            </a:r>
          </a:p>
          <a:p>
            <a:r>
              <a:rPr lang="cs-CZ" b="1" dirty="0" smtClean="0"/>
              <a:t>(kostní)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89273" y="5947463"/>
            <a:ext cx="1702454" cy="646331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/>
              <a:t>orgán</a:t>
            </a:r>
          </a:p>
          <a:p>
            <a:pPr algn="ctr"/>
            <a:r>
              <a:rPr lang="cs-CZ" b="1" dirty="0" smtClean="0"/>
              <a:t>(kost – lopatka)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09644" y="5810780"/>
            <a:ext cx="1083182" cy="92333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/>
              <a:t>orgánová</a:t>
            </a:r>
          </a:p>
          <a:p>
            <a:pPr algn="ctr"/>
            <a:r>
              <a:rPr lang="cs-CZ" b="1" dirty="0" smtClean="0"/>
              <a:t>soustava</a:t>
            </a:r>
          </a:p>
          <a:p>
            <a:pPr algn="ctr"/>
            <a:r>
              <a:rPr lang="cs-CZ" b="1" dirty="0" smtClean="0"/>
              <a:t>(kostra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524328" y="6021287"/>
            <a:ext cx="1311578" cy="646331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/>
              <a:t>organizmus</a:t>
            </a:r>
          </a:p>
          <a:p>
            <a:pPr algn="ctr"/>
            <a:r>
              <a:rPr lang="cs-CZ" b="1" dirty="0" smtClean="0"/>
              <a:t>(živočich)</a:t>
            </a:r>
            <a:endParaRPr lang="cs-CZ" b="1" dirty="0"/>
          </a:p>
        </p:txBody>
      </p:sp>
      <p:cxnSp>
        <p:nvCxnSpPr>
          <p:cNvPr id="14" name="Přímá spojnice se šipkou 13"/>
          <p:cNvCxnSpPr>
            <a:endCxn id="12" idx="1"/>
          </p:cNvCxnSpPr>
          <p:nvPr/>
        </p:nvCxnSpPr>
        <p:spPr>
          <a:xfrm flipV="1">
            <a:off x="6836596" y="6344453"/>
            <a:ext cx="687732" cy="17363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2201924" y="6344454"/>
            <a:ext cx="1087349" cy="0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4991727" y="6344456"/>
            <a:ext cx="717917" cy="0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882189" y="6272444"/>
            <a:ext cx="413781" cy="2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00552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"/>
                            </p:stCondLst>
                            <p:childTnLst>
                              <p:par>
                                <p:cTn id="5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500"/>
                            </p:stCondLst>
                            <p:childTnLst>
                              <p:par>
                                <p:cTn id="6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6" grpId="0" animBg="1"/>
      <p:bldP spid="8" grpId="0"/>
      <p:bldP spid="9" grpId="0" animBg="1"/>
      <p:bldP spid="10" grpId="0" animBg="1"/>
      <p:bldP spid="11" grpId="0" animBg="1"/>
      <p:bldP spid="1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Otázky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544616"/>
          </a:xfrm>
        </p:spPr>
        <p:txBody>
          <a:bodyPr>
            <a:normAutofit fontScale="77500" lnSpcReduction="20000"/>
          </a:bodyPr>
          <a:lstStyle/>
          <a:p>
            <a:r>
              <a:rPr lang="cs-CZ" sz="2800" b="1" u="sng" dirty="0" smtClean="0">
                <a:solidFill>
                  <a:schemeClr val="tx1"/>
                </a:solidFill>
              </a:rPr>
              <a:t>Z kolika buněk je tvořen jednobuněčný organizmus?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Z jediné</a:t>
            </a: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buňky. </a:t>
            </a:r>
          </a:p>
          <a:p>
            <a:r>
              <a:rPr lang="cs-CZ" sz="2800" b="1" u="sng" dirty="0" smtClean="0">
                <a:solidFill>
                  <a:schemeClr val="tx1"/>
                </a:solidFill>
              </a:rPr>
              <a:t>Které funkce vykonává buňka jednobuněčného organizmu?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Všechny funkce (pohyb, příjem a výdej látek, růst, rozmnožování).</a:t>
            </a:r>
          </a:p>
          <a:p>
            <a:r>
              <a:rPr lang="cs-CZ" sz="2800" b="1" u="sng" dirty="0" smtClean="0">
                <a:solidFill>
                  <a:schemeClr val="tx1"/>
                </a:solidFill>
              </a:rPr>
              <a:t>Jak nazýváme obecně malé organizmy , které jsou tvořené jednou buňkou?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Mikroorganizmy.</a:t>
            </a:r>
          </a:p>
          <a:p>
            <a:r>
              <a:rPr lang="cs-CZ" sz="2800" b="1" u="sng" dirty="0" smtClean="0">
                <a:solidFill>
                  <a:schemeClr val="tx1"/>
                </a:solidFill>
              </a:rPr>
              <a:t>Uveď příklady jednobuněčných organizmů: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Krásnoočko, trepka, jednobuněčné řasy.</a:t>
            </a:r>
            <a:endParaRPr lang="cs-CZ" sz="2800" b="1" u="sng" dirty="0" smtClean="0">
              <a:solidFill>
                <a:srgbClr val="FF0000"/>
              </a:solidFill>
            </a:endParaRPr>
          </a:p>
          <a:p>
            <a:r>
              <a:rPr lang="cs-CZ" sz="2800" b="1" u="sng" dirty="0" smtClean="0">
                <a:solidFill>
                  <a:schemeClr val="tx1"/>
                </a:solidFill>
              </a:rPr>
              <a:t>Jak nazýváme soubory buněk, kde každá z nich má určitou funkci, jsou spojeny slizem, ale mohou žít i samostatně?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Kolonie.</a:t>
            </a:r>
          </a:p>
          <a:p>
            <a:r>
              <a:rPr lang="cs-CZ" sz="2800" b="1" u="sng" dirty="0" smtClean="0">
                <a:solidFill>
                  <a:schemeClr val="tx1"/>
                </a:solidFill>
              </a:rPr>
              <a:t>Uveď příklad kolonie: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Kolonie váleče koulivého.</a:t>
            </a:r>
          </a:p>
          <a:p>
            <a:r>
              <a:rPr lang="cs-CZ" sz="2800" b="1" u="sng" dirty="0" smtClean="0">
                <a:solidFill>
                  <a:schemeClr val="tx1"/>
                </a:solidFill>
              </a:rPr>
              <a:t>Z kolika buněk je složen mnohobuněčný organizmus?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Z mnoha buněk. </a:t>
            </a:r>
          </a:p>
        </p:txBody>
      </p:sp>
    </p:spTree>
    <p:extLst>
      <p:ext uri="{BB962C8B-B14F-4D97-AF65-F5344CB8AC3E}">
        <p14:creationId xmlns:p14="http://schemas.microsoft.com/office/powerpoint/2010/main" val="3331661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Otázky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544616"/>
          </a:xfrm>
        </p:spPr>
        <p:txBody>
          <a:bodyPr>
            <a:normAutofit fontScale="85000" lnSpcReduction="20000"/>
          </a:bodyPr>
          <a:lstStyle/>
          <a:p>
            <a:r>
              <a:rPr lang="cs-CZ" sz="2800" b="1" u="sng" dirty="0" smtClean="0">
                <a:solidFill>
                  <a:schemeClr val="tx1"/>
                </a:solidFill>
              </a:rPr>
              <a:t>Jsou buňky mnohobuněčného organizmu navzájem zastupitelné?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Ne, jsou specializované pro určitou funkci.</a:t>
            </a:r>
          </a:p>
          <a:p>
            <a:r>
              <a:rPr lang="cs-CZ" sz="2800" b="1" u="sng" dirty="0" smtClean="0">
                <a:solidFill>
                  <a:schemeClr val="tx1"/>
                </a:solidFill>
              </a:rPr>
              <a:t>Jak se nazývají soubory buněk stejného tvaru a funkce u rostlin?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Pletiva.</a:t>
            </a:r>
          </a:p>
          <a:p>
            <a:r>
              <a:rPr lang="cs-CZ" sz="2800" b="1" u="sng" dirty="0" smtClean="0">
                <a:solidFill>
                  <a:schemeClr val="tx1"/>
                </a:solidFill>
              </a:rPr>
              <a:t>Jak se nazývají soubory buněk stejného tvaru a funkce u živočichů?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Tkáně</a:t>
            </a:r>
            <a:r>
              <a:rPr lang="cs-CZ" sz="2800" b="1" dirty="0" smtClean="0">
                <a:solidFill>
                  <a:srgbClr val="FF0000"/>
                </a:solidFill>
              </a:rPr>
              <a:t>.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u="sng" dirty="0" smtClean="0">
                <a:solidFill>
                  <a:schemeClr val="tx1"/>
                </a:solidFill>
              </a:rPr>
              <a:t>U koho najdeme seskupování orgánů v orgánové soustavy?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U živočichů.</a:t>
            </a:r>
          </a:p>
          <a:p>
            <a:r>
              <a:rPr lang="cs-CZ" sz="2800" b="1" u="sng" dirty="0" smtClean="0">
                <a:solidFill>
                  <a:schemeClr val="tx1"/>
                </a:solidFill>
              </a:rPr>
              <a:t>Uveď příklad specializované funkce buněk v lidském mnohobuněčném organizmu: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Červená krvinka (přenáší plyny), bílá krvinka (zajišťuje obranyschopnost – imunitu organizmu).</a:t>
            </a:r>
          </a:p>
          <a:p>
            <a:endParaRPr lang="cs-CZ" sz="2800" dirty="0" smtClean="0">
              <a:solidFill>
                <a:schemeClr val="tx1"/>
              </a:solidFill>
            </a:endParaRPr>
          </a:p>
          <a:p>
            <a:endParaRPr lang="cs-CZ" sz="2800" dirty="0" smtClean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1661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04800" y="548680"/>
            <a:ext cx="8686800" cy="504056"/>
          </a:xfrm>
        </p:spPr>
        <p:txBody>
          <a:bodyPr>
            <a:normAutofit/>
          </a:bodyPr>
          <a:lstStyle/>
          <a:p>
            <a:r>
              <a:rPr lang="cs-CZ" sz="1800" b="1" dirty="0" smtClean="0"/>
              <a:t>Použité zdroje:</a:t>
            </a:r>
            <a:endParaRPr lang="cs-CZ" sz="18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472608"/>
          </a:xfrm>
        </p:spPr>
        <p:txBody>
          <a:bodyPr>
            <a:normAutofit fontScale="92500" lnSpcReduction="10000"/>
          </a:bodyPr>
          <a:lstStyle/>
          <a:p>
            <a:r>
              <a:rPr lang="cs-CZ" sz="1600" dirty="0" err="1" smtClean="0"/>
              <a:t>Soubor:Euglena</a:t>
            </a:r>
            <a:r>
              <a:rPr lang="cs-CZ" sz="1600" dirty="0" smtClean="0"/>
              <a:t> </a:t>
            </a:r>
            <a:r>
              <a:rPr lang="cs-CZ" sz="1600" dirty="0" err="1" smtClean="0"/>
              <a:t>scheme</a:t>
            </a:r>
            <a:r>
              <a:rPr lang="cs-CZ" sz="1600" dirty="0" smtClean="0"/>
              <a:t> no </a:t>
            </a:r>
            <a:r>
              <a:rPr lang="cs-CZ" sz="1600" dirty="0" err="1" smtClean="0"/>
              <a:t>arrows.svg</a:t>
            </a:r>
            <a:r>
              <a:rPr lang="cs-CZ" sz="1600" dirty="0" smtClean="0"/>
              <a:t>. </a:t>
            </a:r>
            <a:r>
              <a:rPr lang="cs-CZ" sz="1600" i="1" dirty="0" smtClean="0"/>
              <a:t>Wikipedia.org, Otevřená encyklopedie</a:t>
            </a:r>
            <a:r>
              <a:rPr lang="cs-CZ" sz="1600" dirty="0" smtClean="0"/>
              <a:t> [online]. 29.10.2012 [cit. 2012-11-08]. Dostupné z: http://cs.wikipedia.org/wiki/Kr%C3%A1snoo%C4%8Dko </a:t>
            </a:r>
          </a:p>
          <a:p>
            <a:r>
              <a:rPr lang="cs-CZ" sz="1600" dirty="0" smtClean="0"/>
              <a:t>Soubor:20090719 062218 ParameciumBursaria.jpg. </a:t>
            </a:r>
            <a:r>
              <a:rPr lang="cs-CZ" sz="1600" i="1" dirty="0" smtClean="0"/>
              <a:t>Wikipedia.org, Otevřená encyklopedie</a:t>
            </a:r>
            <a:r>
              <a:rPr lang="cs-CZ" sz="1600" dirty="0" smtClean="0"/>
              <a:t> [online]. 1.8.2010 [cit. 2012-11-08]. Dostupné z: http://cs.wikipedia.org/wiki/Trepka_zelen%C3%A1 </a:t>
            </a:r>
          </a:p>
          <a:p>
            <a:r>
              <a:rPr lang="cs-CZ" sz="1600" dirty="0" err="1" smtClean="0"/>
              <a:t>Soubor:Diversity</a:t>
            </a:r>
            <a:r>
              <a:rPr lang="cs-CZ" sz="1600" dirty="0" smtClean="0"/>
              <a:t> </a:t>
            </a:r>
            <a:r>
              <a:rPr lang="cs-CZ" sz="1600" dirty="0" err="1" smtClean="0"/>
              <a:t>of</a:t>
            </a:r>
            <a:r>
              <a:rPr lang="cs-CZ" sz="1600" dirty="0" smtClean="0"/>
              <a:t> </a:t>
            </a:r>
            <a:r>
              <a:rPr lang="cs-CZ" sz="1600" dirty="0" err="1" smtClean="0"/>
              <a:t>plants</a:t>
            </a:r>
            <a:r>
              <a:rPr lang="cs-CZ" sz="1600" dirty="0" smtClean="0"/>
              <a:t> image </a:t>
            </a:r>
            <a:r>
              <a:rPr lang="cs-CZ" sz="1600" dirty="0" err="1" smtClean="0"/>
              <a:t>version</a:t>
            </a:r>
            <a:r>
              <a:rPr lang="cs-CZ" sz="1600" dirty="0" smtClean="0"/>
              <a:t> 3.png. </a:t>
            </a:r>
            <a:r>
              <a:rPr lang="cs-CZ" sz="1600" i="1" dirty="0" smtClean="0"/>
              <a:t>Wikipedia.org, Otevřená encyklopedie</a:t>
            </a:r>
            <a:r>
              <a:rPr lang="cs-CZ" sz="1600" dirty="0" smtClean="0"/>
              <a:t> [online]. 29.12.2007 [cit. 2012-11-08]. Dostupné z: http://cs.wikipedia.org/wiki/Rostlina </a:t>
            </a:r>
          </a:p>
          <a:p>
            <a:r>
              <a:rPr lang="cs-CZ" sz="1600" dirty="0" smtClean="0"/>
              <a:t>Smetánka lékařská – vlastní fotografie</a:t>
            </a:r>
          </a:p>
          <a:p>
            <a:r>
              <a:rPr lang="cs-CZ" sz="1600" dirty="0" err="1" smtClean="0"/>
              <a:t>Soubor:Euglena</a:t>
            </a:r>
            <a:r>
              <a:rPr lang="cs-CZ" sz="1600" dirty="0" smtClean="0"/>
              <a:t> </a:t>
            </a:r>
            <a:r>
              <a:rPr lang="cs-CZ" sz="1600" dirty="0" err="1" smtClean="0"/>
              <a:t>scheme</a:t>
            </a:r>
            <a:r>
              <a:rPr lang="cs-CZ" sz="1600" dirty="0" smtClean="0"/>
              <a:t> no </a:t>
            </a:r>
            <a:r>
              <a:rPr lang="cs-CZ" sz="1600" dirty="0" err="1" smtClean="0"/>
              <a:t>arrows.svg</a:t>
            </a:r>
            <a:r>
              <a:rPr lang="cs-CZ" sz="1600" dirty="0" smtClean="0"/>
              <a:t>. </a:t>
            </a:r>
            <a:r>
              <a:rPr lang="cs-CZ" sz="1600" i="1" dirty="0" smtClean="0"/>
              <a:t>Wikipedia.org, Otevřená encyklopedie</a:t>
            </a:r>
            <a:r>
              <a:rPr lang="cs-CZ" sz="1600" dirty="0" smtClean="0"/>
              <a:t> [online]. 29.10.2012 [cit. 2012-11-08]. Dostupné z: http://cs.wikipedia.org/wiki/Kr%C3%A1snoo%C4%8Dko </a:t>
            </a:r>
          </a:p>
          <a:p>
            <a:r>
              <a:rPr lang="cs-CZ" sz="1600" dirty="0" smtClean="0"/>
              <a:t>Soubor:20090719 062218 ParameciumBursaria.jpg. </a:t>
            </a:r>
            <a:r>
              <a:rPr lang="cs-CZ" sz="1600" i="1" dirty="0" smtClean="0"/>
              <a:t>Wikipedia.org, Otevřená encyklopedie</a:t>
            </a:r>
            <a:r>
              <a:rPr lang="cs-CZ" sz="1600" dirty="0" smtClean="0"/>
              <a:t> [online]. 1.8.2010 [cit. 2012-11-08]. Dostupné z: http://cs.wikipedia.org/wiki/Trepka_zelen%C3%A1 </a:t>
            </a:r>
          </a:p>
          <a:p>
            <a:pPr>
              <a:spcBef>
                <a:spcPts val="0"/>
              </a:spcBef>
              <a:buClrTx/>
              <a:buSzTx/>
              <a:defRPr/>
            </a:pPr>
            <a:r>
              <a:rPr lang="cs-CZ" sz="1600" dirty="0" err="1" smtClean="0"/>
              <a:t>Soubor:Trapka</a:t>
            </a:r>
            <a:r>
              <a:rPr lang="cs-CZ" sz="1600" dirty="0" smtClean="0"/>
              <a:t> </a:t>
            </a:r>
            <a:r>
              <a:rPr lang="cs-CZ" sz="1600" dirty="0" err="1" smtClean="0"/>
              <a:t>velka</a:t>
            </a:r>
            <a:r>
              <a:rPr lang="cs-CZ" sz="1600" dirty="0" smtClean="0"/>
              <a:t> </a:t>
            </a:r>
            <a:r>
              <a:rPr lang="cs-CZ" sz="1600" dirty="0" err="1" smtClean="0"/>
              <a:t>Paramecium</a:t>
            </a:r>
            <a:r>
              <a:rPr lang="cs-CZ" sz="1600" dirty="0" smtClean="0"/>
              <a:t> caudatum.jpg. </a:t>
            </a:r>
            <a:r>
              <a:rPr lang="cs-CZ" sz="1600" i="1" dirty="0" smtClean="0"/>
              <a:t>Wikipedia.org, Otevřená encyklopedie</a:t>
            </a:r>
            <a:r>
              <a:rPr lang="cs-CZ" sz="1600" dirty="0" smtClean="0"/>
              <a:t> [online]. 10.11.2007 [cit. 2012-11-08]. Dostupné z: http://cs.wikipedia.org/wiki/Trepka_velk%C3%A1 </a:t>
            </a:r>
          </a:p>
          <a:p>
            <a:pPr>
              <a:spcBef>
                <a:spcPts val="0"/>
              </a:spcBef>
              <a:buClrTx/>
              <a:buSzTx/>
              <a:defRPr/>
            </a:pPr>
            <a:r>
              <a:rPr lang="cs-CZ" sz="1600" dirty="0" err="1" smtClean="0"/>
              <a:t>Soubor:Diversity</a:t>
            </a:r>
            <a:r>
              <a:rPr lang="cs-CZ" sz="1600" dirty="0" smtClean="0"/>
              <a:t> </a:t>
            </a:r>
            <a:r>
              <a:rPr lang="cs-CZ" sz="1600" dirty="0" err="1" smtClean="0"/>
              <a:t>of</a:t>
            </a:r>
            <a:r>
              <a:rPr lang="cs-CZ" sz="1600" dirty="0" smtClean="0"/>
              <a:t> </a:t>
            </a:r>
            <a:r>
              <a:rPr lang="cs-CZ" sz="1600" dirty="0" err="1" smtClean="0"/>
              <a:t>plants</a:t>
            </a:r>
            <a:r>
              <a:rPr lang="cs-CZ" sz="1600" dirty="0" smtClean="0"/>
              <a:t> image </a:t>
            </a:r>
            <a:r>
              <a:rPr lang="cs-CZ" sz="1600" dirty="0" err="1" smtClean="0"/>
              <a:t>version</a:t>
            </a:r>
            <a:r>
              <a:rPr lang="cs-CZ" sz="1600" dirty="0" smtClean="0"/>
              <a:t> 3.png. </a:t>
            </a:r>
            <a:r>
              <a:rPr lang="cs-CZ" sz="1600" i="1" dirty="0" smtClean="0"/>
              <a:t>Wikipedia.org, Otevřená encyklopedie</a:t>
            </a:r>
            <a:r>
              <a:rPr lang="cs-CZ" sz="1600" dirty="0" smtClean="0"/>
              <a:t> [online]. 29.12.2007 [cit. 2012-11-08]. Dostupné z: http://cs.wikipedia.org/wiki/Rostlina </a:t>
            </a:r>
          </a:p>
          <a:p>
            <a:r>
              <a:rPr lang="cs-CZ" sz="1600" dirty="0" smtClean="0"/>
              <a:t>Http://cs.wikipedia.org. </a:t>
            </a:r>
            <a:r>
              <a:rPr lang="cs-CZ" sz="1600" i="1" dirty="0" smtClean="0"/>
              <a:t>Wikipedie, Otevřená encyklopedie</a:t>
            </a:r>
            <a:r>
              <a:rPr lang="cs-CZ" sz="1600" dirty="0" smtClean="0"/>
              <a:t> [online]. 27.4.2005 [cit. 2012-11-08]. Dostupné z: http://cs.wikipedia.org/wiki/Soubor:Redbloodcells.jpg </a:t>
            </a:r>
          </a:p>
          <a:p>
            <a:r>
              <a:rPr lang="cs-CZ" sz="1600" dirty="0" smtClean="0"/>
              <a:t>Http://cs.wikipedia.org. </a:t>
            </a:r>
            <a:r>
              <a:rPr lang="cs-CZ" sz="1600" i="1" dirty="0" smtClean="0"/>
              <a:t>Wikipedie, Otevřená encyklopedie</a:t>
            </a:r>
            <a:r>
              <a:rPr lang="cs-CZ" sz="1600" dirty="0" smtClean="0"/>
              <a:t> [online]. 9.11.2005 [cit. 2012-11-08]. Dostupné z: http://cs.wikipedia.org/wiki/Soubor:Red_White_Blood_cells.jpg </a:t>
            </a:r>
          </a:p>
          <a:p>
            <a:r>
              <a:rPr lang="cs-CZ" sz="1600" dirty="0" err="1" smtClean="0"/>
              <a:t>Soubor:Plant</a:t>
            </a:r>
            <a:r>
              <a:rPr lang="cs-CZ" sz="1600" dirty="0" smtClean="0"/>
              <a:t> cell </a:t>
            </a:r>
            <a:r>
              <a:rPr lang="cs-CZ" sz="1600" dirty="0" err="1" smtClean="0"/>
              <a:t>structure</a:t>
            </a:r>
            <a:r>
              <a:rPr lang="cs-CZ" sz="1600" dirty="0" smtClean="0"/>
              <a:t> </a:t>
            </a:r>
            <a:r>
              <a:rPr lang="cs-CZ" sz="1600" dirty="0" err="1" smtClean="0"/>
              <a:t>cs.svg</a:t>
            </a:r>
            <a:r>
              <a:rPr lang="cs-CZ" sz="1600" dirty="0" smtClean="0"/>
              <a:t>. </a:t>
            </a:r>
            <a:r>
              <a:rPr lang="cs-CZ" sz="1600" i="1" dirty="0" smtClean="0"/>
              <a:t>Wikipedia.org, Otevřená encyklopedie</a:t>
            </a:r>
            <a:r>
              <a:rPr lang="cs-CZ" sz="1600" dirty="0" smtClean="0"/>
              <a:t> [online]. 18.11.2006 [cit. 2012-11-08]. Dostupné z: http://cs.wikipedia.org/wiki/Rostlinn%C3%A1_bu%C5%88ka </a:t>
            </a:r>
          </a:p>
          <a:p>
            <a:r>
              <a:rPr lang="cs-CZ" sz="1600" dirty="0" err="1" smtClean="0"/>
              <a:t>Soubor:Rhoeo</a:t>
            </a:r>
            <a:r>
              <a:rPr lang="cs-CZ" sz="1600" dirty="0" smtClean="0"/>
              <a:t> </a:t>
            </a:r>
            <a:r>
              <a:rPr lang="cs-CZ" sz="1600" dirty="0" err="1" smtClean="0"/>
              <a:t>Discolor</a:t>
            </a:r>
            <a:r>
              <a:rPr lang="cs-CZ" sz="1600" dirty="0" smtClean="0"/>
              <a:t> epidermis.jpg. </a:t>
            </a:r>
            <a:r>
              <a:rPr lang="cs-CZ" sz="1600" i="1" dirty="0" smtClean="0"/>
              <a:t>Wikipedia.org, Otevřená encyklopedie</a:t>
            </a:r>
            <a:r>
              <a:rPr lang="cs-CZ" sz="1600" dirty="0" smtClean="0"/>
              <a:t> [online]. 11.5.2007 [cit. 2012-11-08]. Dostupné z: http://cs.wikipedia.org/wiki/Rostlinn%C3%A1_bu%C5%88ka 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04800" y="548680"/>
            <a:ext cx="8686800" cy="504056"/>
          </a:xfrm>
        </p:spPr>
        <p:txBody>
          <a:bodyPr>
            <a:normAutofit/>
          </a:bodyPr>
          <a:lstStyle/>
          <a:p>
            <a:r>
              <a:rPr lang="cs-CZ" sz="1800" b="1" dirty="0" smtClean="0"/>
              <a:t>Použité zdroje:</a:t>
            </a:r>
            <a:endParaRPr lang="cs-CZ" sz="18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472608"/>
          </a:xfrm>
        </p:spPr>
        <p:txBody>
          <a:bodyPr>
            <a:normAutofit/>
          </a:bodyPr>
          <a:lstStyle/>
          <a:p>
            <a:r>
              <a:rPr lang="cs-CZ" sz="1600" dirty="0" err="1"/>
              <a:t>Soubor:Illu</a:t>
            </a:r>
            <a:r>
              <a:rPr lang="cs-CZ" sz="1600" dirty="0"/>
              <a:t> </a:t>
            </a:r>
            <a:r>
              <a:rPr lang="cs-CZ" sz="1600" dirty="0" err="1"/>
              <a:t>compact</a:t>
            </a:r>
            <a:r>
              <a:rPr lang="cs-CZ" sz="1600" dirty="0"/>
              <a:t> </a:t>
            </a:r>
            <a:r>
              <a:rPr lang="cs-CZ" sz="1600" dirty="0" err="1"/>
              <a:t>spongy</a:t>
            </a:r>
            <a:r>
              <a:rPr lang="cs-CZ" sz="1600" dirty="0"/>
              <a:t> bone.jpg. </a:t>
            </a:r>
            <a:r>
              <a:rPr lang="cs-CZ" sz="1600" i="1" dirty="0"/>
              <a:t>Wikipedia.org, Otevřená encyklopedie</a:t>
            </a:r>
            <a:r>
              <a:rPr lang="cs-CZ" sz="1600" dirty="0"/>
              <a:t> [online]. 19.10.2005 [cit. 2012-11-08]. Dostupné z: http://cs.wikipedia.org/wiki/Kost#Ploch.C3.A1_kost</a:t>
            </a:r>
          </a:p>
          <a:p>
            <a:r>
              <a:rPr lang="cs-CZ" sz="1600" dirty="0" err="1"/>
              <a:t>Soubor:Scapula</a:t>
            </a:r>
            <a:r>
              <a:rPr lang="cs-CZ" sz="1600" dirty="0"/>
              <a:t> ant.jpg. </a:t>
            </a:r>
            <a:r>
              <a:rPr lang="cs-CZ" sz="1600" i="1" dirty="0"/>
              <a:t>Wikipedia.org, Otevřená encyklopedie</a:t>
            </a:r>
            <a:r>
              <a:rPr lang="cs-CZ" sz="1600" dirty="0"/>
              <a:t> [online]. 24.2.2005 [cit. 2012-11-08]. Dostupné z: http://cs.wikipedia.org/wiki/Kost#Ploch.C3.A1_kost </a:t>
            </a:r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1575</TotalTime>
  <Words>1184</Words>
  <Application>Microsoft Office PowerPoint</Application>
  <PresentationFormat>Předvádění na obrazovce (4:3)</PresentationFormat>
  <Paragraphs>149</Paragraphs>
  <Slides>16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Cesta</vt:lpstr>
      <vt:lpstr>Prezentace aplikace PowerPoint</vt:lpstr>
      <vt:lpstr>Anotace</vt:lpstr>
      <vt:lpstr>Jednobuněčnost a mnohobuněčnost</vt:lpstr>
      <vt:lpstr>Jednobuněčné organizmy</vt:lpstr>
      <vt:lpstr>Jednobuněčné organizmy</vt:lpstr>
      <vt:lpstr>trepka velká</vt:lpstr>
      <vt:lpstr>kolonie</vt:lpstr>
      <vt:lpstr>kolonie váleče koulivého</vt:lpstr>
      <vt:lpstr>mnohobuněčný organizmus</vt:lpstr>
      <vt:lpstr>specializace buněk mnohobuněčných organizmů</vt:lpstr>
      <vt:lpstr>stavba těla rostlin</vt:lpstr>
      <vt:lpstr>stavba těla živočichů</vt:lpstr>
      <vt:lpstr>Otázky</vt:lpstr>
      <vt:lpstr>Otázky</vt:lpstr>
      <vt:lpstr>Použité zdroje:</vt:lpstr>
      <vt:lpstr>Použité zdroje:</vt:lpstr>
    </vt:vector>
  </TitlesOfParts>
  <Company>MZŠ Melč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Ploštěnka mléčná </dc:title>
  <dc:creator>rybat</dc:creator>
  <cp:lastModifiedBy>Lumír Novák</cp:lastModifiedBy>
  <cp:revision>141</cp:revision>
  <dcterms:created xsi:type="dcterms:W3CDTF">2012-03-02T07:29:25Z</dcterms:created>
  <dcterms:modified xsi:type="dcterms:W3CDTF">2012-11-08T21:31:10Z</dcterms:modified>
</cp:coreProperties>
</file>