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68" r:id="rId2"/>
    <p:sldId id="269" r:id="rId3"/>
    <p:sldId id="257" r:id="rId4"/>
    <p:sldId id="258" r:id="rId5"/>
    <p:sldId id="277" r:id="rId6"/>
    <p:sldId id="273" r:id="rId7"/>
    <p:sldId id="278" r:id="rId8"/>
    <p:sldId id="279" r:id="rId9"/>
    <p:sldId id="280" r:id="rId10"/>
    <p:sldId id="281" r:id="rId11"/>
    <p:sldId id="282" r:id="rId12"/>
    <p:sldId id="283" r:id="rId13"/>
    <p:sldId id="276" r:id="rId14"/>
    <p:sldId id="284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43" autoAdjust="0"/>
  </p:normalViewPr>
  <p:slideViewPr>
    <p:cSldViewPr>
      <p:cViewPr>
        <p:scale>
          <a:sx n="64" d="100"/>
          <a:sy n="64" d="100"/>
        </p:scale>
        <p:origin x="-61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0E08CC-E072-423C-9C53-30F7F28749BB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1A7206-BEA3-44F2-99FB-8DB3B811E2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9374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err="1" smtClean="0"/>
              <a:t>Soubor:Cut</a:t>
            </a:r>
            <a:r>
              <a:rPr lang="cs-CZ" dirty="0" smtClean="0"/>
              <a:t> Ruby.jpg.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10.5.2010 [cit. 2012-10-30]. Dostupné z: http://cs.wikipedia.org/wiki/Rub%C3%ADn </a:t>
            </a:r>
          </a:p>
          <a:p>
            <a:r>
              <a:rPr lang="cs-CZ" dirty="0" smtClean="0"/>
              <a:t>Soubor:Sapphire01.jpg.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29.7.2006 [cit. 2012-10-30]. Dostupné z: http://cs.wikipedia.org/wiki/Saf%C3%ADr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Soubor:Agate</a:t>
            </a:r>
            <a:r>
              <a:rPr lang="cs-CZ" dirty="0" smtClean="0"/>
              <a:t> </a:t>
            </a:r>
            <a:r>
              <a:rPr lang="cs-CZ" dirty="0" err="1" smtClean="0"/>
              <a:t>banded</a:t>
            </a:r>
            <a:r>
              <a:rPr lang="cs-CZ" dirty="0" smtClean="0"/>
              <a:t> 750pix.jpg.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2.5.2005 [cit. 2012-10-30]. Dostupné z: http://cs.wikipedia.org/wiki/Ach%C3%A1t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375112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err="1" smtClean="0"/>
              <a:t>Soubor:Cut</a:t>
            </a:r>
            <a:r>
              <a:rPr lang="cs-CZ" dirty="0" smtClean="0"/>
              <a:t> Ruby.jpg.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10.5.2010 [cit. 2012-10-30]. Dostupné z: http://cs.wikipedia.org/wiki/Rub%C3%ADn </a:t>
            </a:r>
          </a:p>
          <a:p>
            <a:r>
              <a:rPr lang="cs-CZ" dirty="0" err="1" smtClean="0"/>
              <a:t>Soubor:Sapphire</a:t>
            </a:r>
            <a:r>
              <a:rPr lang="cs-CZ" dirty="0" smtClean="0"/>
              <a:t> ring.jpg.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14.12.2008 [cit. 2012-10-30]. Dostupné z: http://cs.wikipedia.org/wiki/Saf%C3%ADr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31564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631564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434808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Vlastní fotografie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544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err="1" smtClean="0"/>
              <a:t>Soubor:Pichblende.jpg</a:t>
            </a:r>
            <a:r>
              <a:rPr lang="cs-CZ" dirty="0" smtClean="0"/>
              <a:t>. </a:t>
            </a:r>
            <a:r>
              <a:rPr lang="cs-CZ" i="1" dirty="0" smtClean="0"/>
              <a:t>Wikipedie, Otevřená encyklopedie</a:t>
            </a:r>
            <a:r>
              <a:rPr lang="cs-CZ" dirty="0" smtClean="0"/>
              <a:t> [online]. 4.10.2006 [cit. 2012-10-30]. Dostupné z: http://cs.wikipedia.org/wiki/Uraninit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1A7206-BEA3-44F2-99FB-8DB3B811E2E4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45443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0407CF22-EFBE-49D0-BA08-AF086CF60541}" type="datetimeFigureOut">
              <a:rPr lang="cs-CZ" smtClean="0"/>
              <a:pPr/>
              <a:t>14.11.2012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398CF9-9F98-4AAD-BAF4-D0B4BC667AB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604790999"/>
              </p:ext>
            </p:extLst>
          </p:nvPr>
        </p:nvGraphicFramePr>
        <p:xfrm>
          <a:off x="1647825" y="404813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Lumír</a:t>
                      </a:r>
                      <a:r>
                        <a:rPr lang="cs-CZ" sz="12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Novák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VY_52_Inovace_Přírodopis_1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Oxidy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10/2012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79" name="Obrázek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8488" y="5516563"/>
            <a:ext cx="5407025" cy="1049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0" name="Obrázek 5" descr="znak ško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8978" y="2917485"/>
            <a:ext cx="2628900" cy="199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se se známí s  mineralogickou třídou - OXIDY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žáci nejprve shlédnou prezentaci, následně odpoví na otázky</a:t>
            </a:r>
            <a:endParaRPr lang="cs-CZ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06273" y="188640"/>
            <a:ext cx="8686800" cy="841248"/>
          </a:xfrm>
        </p:spPr>
        <p:txBody>
          <a:bodyPr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</a:rPr>
              <a:t>oXIDY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61" y="1140090"/>
            <a:ext cx="3707904" cy="278092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590" y="1147056"/>
            <a:ext cx="3840427" cy="288032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71" y="4096695"/>
            <a:ext cx="3695122" cy="277134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1378" y="4162047"/>
            <a:ext cx="3520850" cy="2640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OXIDY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426944" y="1196752"/>
            <a:ext cx="8686800" cy="288295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jsou sloučeniny kyslíku s jiným prvkem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nachází se ve svrchní části zemské kůry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jsou důležité hospodářské suroviny (železné, uranové rudy)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drahé kameny (rubín, safír)</a:t>
            </a:r>
          </a:p>
          <a:p>
            <a:endParaRPr lang="cs-CZ" b="1" u="sng" dirty="0" smtClean="0">
              <a:solidFill>
                <a:schemeClr val="tx1"/>
              </a:solidFill>
            </a:endParaRPr>
          </a:p>
          <a:p>
            <a:endParaRPr lang="cs-CZ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4163814"/>
            <a:ext cx="2925784" cy="2587009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163814"/>
            <a:ext cx="3293165" cy="265492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187624" y="4252446"/>
            <a:ext cx="6864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rubín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10408" y="4252469"/>
            <a:ext cx="6110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safír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oxidy křemíku – křemen (S</a:t>
            </a:r>
            <a:r>
              <a:rPr lang="cs-CZ" b="1" cap="none" dirty="0" smtClean="0">
                <a:solidFill>
                  <a:schemeClr val="tx1"/>
                </a:solidFill>
              </a:rPr>
              <a:t>iO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88" y="1124744"/>
            <a:ext cx="3582839" cy="2687129"/>
          </a:xfr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7635" y="1230180"/>
            <a:ext cx="3840427" cy="288032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63" y="3933056"/>
            <a:ext cx="3672408" cy="275430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925"/>
          <a:stretch/>
        </p:blipFill>
        <p:spPr>
          <a:xfrm>
            <a:off x="4713856" y="3933056"/>
            <a:ext cx="4427984" cy="2924944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5148064" y="1315866"/>
            <a:ext cx="957763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ametyst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5172" y="1988840"/>
            <a:ext cx="1680268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obecný křemen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56863" y="4110500"/>
            <a:ext cx="2004075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křemen - pazourek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79200" y="3966231"/>
            <a:ext cx="2108269" cy="369332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/>
              <a:t>křemen - chalcedon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203890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oxidy křemíku - křemen (S</a:t>
            </a:r>
            <a:r>
              <a:rPr lang="cs-CZ" b="1" cap="none" dirty="0" smtClean="0">
                <a:solidFill>
                  <a:schemeClr val="tx1"/>
                </a:solidFill>
              </a:rPr>
              <a:t>iO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18" name="Zástupný symbol pro obsah 17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5472608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nejrozšířenější minerál </a:t>
            </a:r>
            <a:r>
              <a:rPr lang="cs-CZ" b="1" dirty="0" smtClean="0">
                <a:solidFill>
                  <a:schemeClr val="tx1"/>
                </a:solidFill>
              </a:rPr>
              <a:t>v zemské kůře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vytváří </a:t>
            </a:r>
            <a:r>
              <a:rPr lang="cs-CZ" b="1" u="sng" dirty="0" smtClean="0">
                <a:solidFill>
                  <a:schemeClr val="tx1"/>
                </a:solidFill>
              </a:rPr>
              <a:t>křemenná zrna </a:t>
            </a:r>
            <a:r>
              <a:rPr lang="cs-CZ" b="1" dirty="0" smtClean="0">
                <a:solidFill>
                  <a:schemeClr val="tx1"/>
                </a:solidFill>
              </a:rPr>
              <a:t>nebo </a:t>
            </a:r>
            <a:r>
              <a:rPr lang="cs-CZ" b="1" u="sng" dirty="0" smtClean="0">
                <a:solidFill>
                  <a:schemeClr val="tx1"/>
                </a:solidFill>
              </a:rPr>
              <a:t>křemenné žíly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také </a:t>
            </a:r>
            <a:r>
              <a:rPr lang="cs-CZ" b="1" u="sng" dirty="0" smtClean="0">
                <a:solidFill>
                  <a:schemeClr val="tx1"/>
                </a:solidFill>
              </a:rPr>
              <a:t>samostatně</a:t>
            </a:r>
            <a:r>
              <a:rPr lang="cs-CZ" b="1" dirty="0" smtClean="0">
                <a:solidFill>
                  <a:schemeClr val="tx1"/>
                </a:solidFill>
              </a:rPr>
              <a:t>: oblázky, valouny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krystalický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nejčastěji </a:t>
            </a:r>
            <a:r>
              <a:rPr lang="cs-CZ" b="1" u="sng" dirty="0" smtClean="0">
                <a:solidFill>
                  <a:schemeClr val="tx1"/>
                </a:solidFill>
              </a:rPr>
              <a:t>bílý až šedý </a:t>
            </a:r>
            <a:r>
              <a:rPr lang="cs-CZ" b="1" dirty="0" smtClean="0">
                <a:solidFill>
                  <a:schemeClr val="tx1"/>
                </a:solidFill>
              </a:rPr>
              <a:t>(tzv. obecný křemen)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skelný lesk, tvrdý, křehký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čirý, průhledný a bezbarvý – </a:t>
            </a:r>
            <a:r>
              <a:rPr lang="cs-CZ" b="1" u="sng" dirty="0" smtClean="0">
                <a:solidFill>
                  <a:schemeClr val="tx1"/>
                </a:solidFill>
              </a:rPr>
              <a:t>KŘIŠŤÁL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další </a:t>
            </a:r>
            <a:r>
              <a:rPr lang="cs-CZ" b="1" u="sng" dirty="0" smtClean="0">
                <a:solidFill>
                  <a:schemeClr val="tx1"/>
                </a:solidFill>
              </a:rPr>
              <a:t>odrůdy křemene</a:t>
            </a:r>
            <a:r>
              <a:rPr lang="cs-CZ" b="1" dirty="0" smtClean="0">
                <a:solidFill>
                  <a:schemeClr val="tx1"/>
                </a:solidFill>
              </a:rPr>
              <a:t>: ametyst, záhněda, citrín, růženín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využití</a:t>
            </a:r>
            <a:r>
              <a:rPr lang="cs-CZ" b="1" dirty="0" smtClean="0">
                <a:solidFill>
                  <a:schemeClr val="tx1"/>
                </a:solidFill>
              </a:rPr>
              <a:t>: výroba skla, stavebnictví, čipy v počítačích, šperky, opál – drahé kameny</a:t>
            </a:r>
            <a:endParaRPr lang="cs-CZ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60704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chalcedon – nekrystalický křemen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24744"/>
            <a:ext cx="8686800" cy="324299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u="sng" dirty="0" smtClean="0">
                <a:solidFill>
                  <a:schemeClr val="tx1"/>
                </a:solidFill>
              </a:rPr>
              <a:t>ledvinovitý</a:t>
            </a:r>
            <a:r>
              <a:rPr lang="cs-CZ" b="1" dirty="0" smtClean="0">
                <a:solidFill>
                  <a:schemeClr val="tx1"/>
                </a:solidFill>
              </a:rPr>
              <a:t> nebo </a:t>
            </a:r>
            <a:r>
              <a:rPr lang="cs-CZ" b="1" u="sng" dirty="0" smtClean="0">
                <a:solidFill>
                  <a:schemeClr val="tx1"/>
                </a:solidFill>
              </a:rPr>
              <a:t>kulovitý</a:t>
            </a:r>
            <a:r>
              <a:rPr lang="cs-CZ" b="1" dirty="0" smtClean="0">
                <a:solidFill>
                  <a:schemeClr val="tx1"/>
                </a:solidFill>
              </a:rPr>
              <a:t> tvar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šedý</a:t>
            </a:r>
            <a:r>
              <a:rPr lang="cs-CZ" b="1" dirty="0" smtClean="0">
                <a:solidFill>
                  <a:schemeClr val="tx1"/>
                </a:solidFill>
              </a:rPr>
              <a:t>, šedomodrý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výrazně zbarvená odrůda chalcedonu se nazývá </a:t>
            </a:r>
            <a:r>
              <a:rPr lang="cs-CZ" b="1" u="sng" dirty="0" smtClean="0">
                <a:solidFill>
                  <a:schemeClr val="tx1"/>
                </a:solidFill>
              </a:rPr>
              <a:t>ACHÁT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mezi odrůdy chalcedonu patří také </a:t>
            </a:r>
            <a:r>
              <a:rPr lang="cs-CZ" b="1" u="sng" dirty="0" smtClean="0">
                <a:solidFill>
                  <a:schemeClr val="tx1"/>
                </a:solidFill>
              </a:rPr>
              <a:t>PAZOUREK </a:t>
            </a:r>
            <a:r>
              <a:rPr lang="cs-CZ" b="1" dirty="0" smtClean="0">
                <a:solidFill>
                  <a:schemeClr val="tx1"/>
                </a:solidFill>
              </a:rPr>
              <a:t>– má </a:t>
            </a:r>
            <a:r>
              <a:rPr lang="cs-CZ" b="1" u="sng" dirty="0" smtClean="0">
                <a:solidFill>
                  <a:schemeClr val="tx1"/>
                </a:solidFill>
              </a:rPr>
              <a:t>lasturnatý lom</a:t>
            </a:r>
            <a:endParaRPr lang="cs-CZ" b="1" u="sng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509556"/>
            <a:ext cx="3096344" cy="232225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753151"/>
            <a:ext cx="3690284" cy="307866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84625" y="4573701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pazourek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148064" y="6412686"/>
            <a:ext cx="7312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/>
              <a:t>achát</a:t>
            </a:r>
            <a:endParaRPr lang="cs-CZ" b="1" dirty="0"/>
          </a:p>
        </p:txBody>
      </p:sp>
    </p:spTree>
    <p:extLst>
      <p:ext uri="{BB962C8B-B14F-4D97-AF65-F5344CB8AC3E}">
        <p14:creationId xmlns="" xmlns:p14="http://schemas.microsoft.com/office/powerpoint/2010/main" val="380451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oxidy hliníku – korund (A</a:t>
            </a:r>
            <a:r>
              <a:rPr lang="cs-CZ" b="1" cap="none" dirty="0" smtClean="0">
                <a:solidFill>
                  <a:schemeClr val="tx1"/>
                </a:solidFill>
              </a:rPr>
              <a:t>l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O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3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251365"/>
            <a:ext cx="8686800" cy="288295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po diamantu </a:t>
            </a:r>
            <a:r>
              <a:rPr lang="cs-CZ" b="1" u="sng" dirty="0" smtClean="0">
                <a:solidFill>
                  <a:schemeClr val="tx1"/>
                </a:solidFill>
              </a:rPr>
              <a:t>druhý nejtvrdší minerál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 na </a:t>
            </a:r>
            <a:r>
              <a:rPr lang="cs-CZ" b="1" u="sng" dirty="0" smtClean="0">
                <a:solidFill>
                  <a:schemeClr val="tx1"/>
                </a:solidFill>
              </a:rPr>
              <a:t>drahokamy</a:t>
            </a:r>
            <a:r>
              <a:rPr lang="cs-CZ" b="1" dirty="0" smtClean="0">
                <a:solidFill>
                  <a:schemeClr val="tx1"/>
                </a:solidFill>
              </a:rPr>
              <a:t>: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červený </a:t>
            </a:r>
            <a:r>
              <a:rPr lang="cs-CZ" b="1" u="sng" dirty="0" smtClean="0">
                <a:solidFill>
                  <a:schemeClr val="tx1"/>
                </a:solidFill>
              </a:rPr>
              <a:t>rubín</a:t>
            </a:r>
          </a:p>
          <a:p>
            <a:pPr lvl="1"/>
            <a:r>
              <a:rPr lang="cs-CZ" b="1" dirty="0" smtClean="0">
                <a:solidFill>
                  <a:schemeClr val="tx1"/>
                </a:solidFill>
              </a:rPr>
              <a:t>modrý </a:t>
            </a:r>
            <a:r>
              <a:rPr lang="cs-CZ" b="1" u="sng" dirty="0" smtClean="0">
                <a:solidFill>
                  <a:schemeClr val="tx1"/>
                </a:solidFill>
              </a:rPr>
              <a:t>safír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šedočerný až černý =</a:t>
            </a:r>
            <a:r>
              <a:rPr lang="cs-CZ" b="1" u="sng" dirty="0" smtClean="0">
                <a:solidFill>
                  <a:schemeClr val="tx1"/>
                </a:solidFill>
              </a:rPr>
              <a:t> SMIREK </a:t>
            </a:r>
            <a:r>
              <a:rPr lang="cs-CZ" b="1" dirty="0" smtClean="0">
                <a:solidFill>
                  <a:schemeClr val="tx1"/>
                </a:solidFill>
              </a:rPr>
              <a:t>(brusné papíry)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163814"/>
            <a:ext cx="2925784" cy="258700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108960"/>
            <a:ext cx="3447301" cy="26967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3591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oxidy železa – magnetit (</a:t>
            </a:r>
            <a:r>
              <a:rPr lang="cs-CZ" b="1" cap="none" dirty="0" smtClean="0">
                <a:solidFill>
                  <a:schemeClr val="tx1"/>
                </a:solidFill>
              </a:rPr>
              <a:t>Fe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3</a:t>
            </a:r>
            <a:r>
              <a:rPr lang="cs-CZ" b="1" cap="none" dirty="0" smtClean="0">
                <a:solidFill>
                  <a:schemeClr val="tx1"/>
                </a:solidFill>
              </a:rPr>
              <a:t>O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4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23528" y="1268760"/>
            <a:ext cx="8686800" cy="180283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u="sng" dirty="0" smtClean="0">
                <a:solidFill>
                  <a:schemeClr val="tx1"/>
                </a:solidFill>
              </a:rPr>
              <a:t>nejdůležitější železná ruda </a:t>
            </a:r>
            <a:r>
              <a:rPr lang="cs-CZ" b="1" dirty="0" smtClean="0">
                <a:solidFill>
                  <a:schemeClr val="tx1"/>
                </a:solidFill>
              </a:rPr>
              <a:t>(až 70 % železa)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černá barva, kovový lesk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je silně </a:t>
            </a:r>
            <a:r>
              <a:rPr lang="cs-CZ" b="1" u="sng" dirty="0" smtClean="0">
                <a:solidFill>
                  <a:schemeClr val="tx1"/>
                </a:solidFill>
              </a:rPr>
              <a:t>magnetický</a:t>
            </a:r>
            <a:endParaRPr lang="cs-CZ" b="1" u="sng" dirty="0">
              <a:solidFill>
                <a:schemeClr val="tx1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7650"/>
          <a:stretch/>
        </p:blipFill>
        <p:spPr>
          <a:xfrm>
            <a:off x="2051720" y="3198648"/>
            <a:ext cx="5112568" cy="354108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74942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oxidy železa – </a:t>
            </a:r>
            <a:r>
              <a:rPr lang="cs-CZ" b="1" dirty="0" smtClean="0">
                <a:solidFill>
                  <a:schemeClr val="tx1"/>
                </a:solidFill>
              </a:rPr>
              <a:t>hematit (</a:t>
            </a:r>
            <a:r>
              <a:rPr lang="cs-CZ" b="1" cap="none" dirty="0" smtClean="0">
                <a:solidFill>
                  <a:schemeClr val="tx1"/>
                </a:solidFill>
              </a:rPr>
              <a:t>krevel)</a:t>
            </a:r>
            <a:r>
              <a:rPr lang="cs-CZ" b="1" dirty="0" smtClean="0">
                <a:solidFill>
                  <a:schemeClr val="tx1"/>
                </a:solidFill>
              </a:rPr>
              <a:t> </a:t>
            </a:r>
            <a:r>
              <a:rPr lang="cs-CZ" b="1" dirty="0">
                <a:solidFill>
                  <a:schemeClr val="tx1"/>
                </a:solidFill>
              </a:rPr>
              <a:t>(</a:t>
            </a:r>
            <a:r>
              <a:rPr lang="cs-CZ" b="1" cap="none" dirty="0" smtClean="0">
                <a:solidFill>
                  <a:schemeClr val="tx1"/>
                </a:solidFill>
              </a:rPr>
              <a:t>Fe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O</a:t>
            </a:r>
            <a:r>
              <a:rPr lang="cs-CZ" b="1" cap="none" baseline="-25000" dirty="0">
                <a:solidFill>
                  <a:schemeClr val="tx1"/>
                </a:solidFill>
              </a:rPr>
              <a:t>3</a:t>
            </a:r>
            <a:r>
              <a:rPr lang="cs-CZ" b="1" cap="none" dirty="0" smtClean="0">
                <a:solidFill>
                  <a:schemeClr val="tx1"/>
                </a:solidFill>
              </a:rPr>
              <a:t>)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2664296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důležitá železná ruda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tmavá, rezavě červená až hnědá barva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nemagnetický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ze všech rud železa se </a:t>
            </a:r>
            <a:r>
              <a:rPr lang="cs-CZ" b="1" u="sng" dirty="0" smtClean="0">
                <a:solidFill>
                  <a:schemeClr val="tx1"/>
                </a:solidFill>
              </a:rPr>
              <a:t>nejčastěji využívá k výrobě železa</a:t>
            </a:r>
            <a:endParaRPr lang="cs-CZ" b="1" u="sng" dirty="0">
              <a:solidFill>
                <a:schemeClr val="tx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4098" t="22732" r="21640" b="23497"/>
          <a:stretch/>
        </p:blipFill>
        <p:spPr>
          <a:xfrm>
            <a:off x="3491880" y="3399236"/>
            <a:ext cx="4608512" cy="342505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79236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742" t="14184" r="5874" b="21587"/>
          <a:stretch/>
        </p:blipFill>
        <p:spPr>
          <a:xfrm>
            <a:off x="1691680" y="3563264"/>
            <a:ext cx="5760640" cy="325009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oxidy železa – </a:t>
            </a:r>
            <a:r>
              <a:rPr lang="cs-CZ" b="1" dirty="0" smtClean="0">
                <a:solidFill>
                  <a:schemeClr val="tx1"/>
                </a:solidFill>
              </a:rPr>
              <a:t>Limonit (</a:t>
            </a:r>
            <a:r>
              <a:rPr lang="cs-CZ" b="1" cap="none" dirty="0" smtClean="0">
                <a:solidFill>
                  <a:schemeClr val="tx1"/>
                </a:solidFill>
              </a:rPr>
              <a:t>hnědel)</a:t>
            </a:r>
            <a:r>
              <a:rPr lang="cs-CZ" b="1" dirty="0" smtClean="0">
                <a:solidFill>
                  <a:schemeClr val="tx1"/>
                </a:solidFill>
              </a:rPr>
              <a:t> (</a:t>
            </a:r>
            <a:r>
              <a:rPr lang="cs-CZ" b="1" cap="none" dirty="0" smtClean="0">
                <a:solidFill>
                  <a:schemeClr val="tx1"/>
                </a:solidFill>
              </a:rPr>
              <a:t>Fe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2</a:t>
            </a:r>
            <a:r>
              <a:rPr lang="cs-CZ" b="1" cap="none" dirty="0" smtClean="0">
                <a:solidFill>
                  <a:schemeClr val="tx1"/>
                </a:solidFill>
              </a:rPr>
              <a:t>O</a:t>
            </a:r>
            <a:r>
              <a:rPr lang="cs-CZ" b="1" cap="none" baseline="-25000" dirty="0" smtClean="0">
                <a:solidFill>
                  <a:schemeClr val="tx1"/>
                </a:solidFill>
              </a:rPr>
              <a:t>3</a:t>
            </a:r>
            <a:r>
              <a:rPr lang="cs-CZ" b="1" cap="none" dirty="0" smtClean="0">
                <a:solidFill>
                  <a:schemeClr val="tx1"/>
                </a:solidFill>
              </a:rPr>
              <a:t>) 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2376264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železná ruda obsahující </a:t>
            </a:r>
            <a:r>
              <a:rPr lang="cs-CZ" b="1" u="sng" dirty="0" smtClean="0">
                <a:solidFill>
                  <a:schemeClr val="tx1"/>
                </a:solidFill>
              </a:rPr>
              <a:t>málo železa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nekrystalický minerál</a:t>
            </a:r>
          </a:p>
          <a:p>
            <a:r>
              <a:rPr lang="cs-CZ" b="1" u="sng" dirty="0" smtClean="0">
                <a:solidFill>
                  <a:schemeClr val="tx1"/>
                </a:solidFill>
              </a:rPr>
              <a:t>okrově žlutý </a:t>
            </a:r>
            <a:r>
              <a:rPr lang="cs-CZ" b="1" dirty="0" smtClean="0">
                <a:solidFill>
                  <a:schemeClr val="tx1"/>
                </a:solidFill>
              </a:rPr>
              <a:t>až rezavě hnědý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surovina pro výrobu </a:t>
            </a:r>
            <a:r>
              <a:rPr lang="cs-CZ" b="1" u="sng" dirty="0" smtClean="0">
                <a:solidFill>
                  <a:schemeClr val="tx1"/>
                </a:solidFill>
              </a:rPr>
              <a:t>barviv</a:t>
            </a:r>
            <a:r>
              <a:rPr lang="cs-CZ" b="1" dirty="0" smtClean="0">
                <a:solidFill>
                  <a:schemeClr val="tx1"/>
                </a:solidFill>
              </a:rPr>
              <a:t> – </a:t>
            </a:r>
            <a:r>
              <a:rPr lang="cs-CZ" b="1" u="sng" dirty="0" smtClean="0">
                <a:solidFill>
                  <a:schemeClr val="tx1"/>
                </a:solidFill>
              </a:rPr>
              <a:t>žlutohnědých okr</a:t>
            </a:r>
            <a:r>
              <a:rPr lang="cs-CZ" b="1" dirty="0" smtClean="0">
                <a:solidFill>
                  <a:schemeClr val="tx1"/>
                </a:solidFill>
              </a:rPr>
              <a:t>ů</a:t>
            </a:r>
          </a:p>
        </p:txBody>
      </p:sp>
    </p:spTree>
    <p:extLst>
      <p:ext uri="{BB962C8B-B14F-4D97-AF65-F5344CB8AC3E}">
        <p14:creationId xmlns="" xmlns:p14="http://schemas.microsoft.com/office/powerpoint/2010/main" val="230166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chemeClr val="tx1"/>
                </a:solidFill>
              </a:rPr>
              <a:t>oxidy </a:t>
            </a:r>
            <a:r>
              <a:rPr lang="cs-CZ" b="1" dirty="0" smtClean="0">
                <a:solidFill>
                  <a:schemeClr val="tx1"/>
                </a:solidFill>
              </a:rPr>
              <a:t>uranu – uraninit (smolinec) (UO</a:t>
            </a:r>
            <a:r>
              <a:rPr lang="cs-CZ" b="1" baseline="-25000" dirty="0" smtClean="0">
                <a:solidFill>
                  <a:schemeClr val="tx1"/>
                </a:solidFill>
              </a:rPr>
              <a:t>2</a:t>
            </a:r>
            <a:r>
              <a:rPr lang="cs-CZ" b="1" dirty="0" smtClean="0">
                <a:solidFill>
                  <a:schemeClr val="tx1"/>
                </a:solidFill>
              </a:rPr>
              <a:t>)</a:t>
            </a: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251520" y="1196752"/>
            <a:ext cx="8686800" cy="288295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černá, smolně lesklá barva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silně radioaktivní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hlavní ruda uranu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využití: lékařství (rentgeny), jaderné elektrárny (palivové články), vojenství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668" y="3573016"/>
            <a:ext cx="3528392" cy="307631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978247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112568"/>
          </a:xfrm>
        </p:spPr>
        <p:txBody>
          <a:bodyPr>
            <a:normAutofit fontScale="77500" lnSpcReduction="20000"/>
          </a:bodyPr>
          <a:lstStyle/>
          <a:p>
            <a:r>
              <a:rPr lang="cs-CZ" sz="3300" b="1" u="sng" dirty="0" smtClean="0">
                <a:solidFill>
                  <a:schemeClr val="tx1"/>
                </a:solidFill>
              </a:rPr>
              <a:t>Co jsou to oxidy?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Sloučeniny kyslíku s jiným prvkem.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Na které skupiny dělíme oxidy?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Oxidy křemíku, hliníku, železa a uranu.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Jakou barvu může mít </a:t>
            </a:r>
            <a:r>
              <a:rPr lang="cs-CZ" sz="3300" b="1" u="sng" dirty="0">
                <a:solidFill>
                  <a:schemeClr val="tx1"/>
                </a:solidFill>
              </a:rPr>
              <a:t> </a:t>
            </a:r>
            <a:r>
              <a:rPr lang="cs-CZ" sz="3300" b="1" u="sng" dirty="0" smtClean="0">
                <a:solidFill>
                  <a:schemeClr val="tx1"/>
                </a:solidFill>
              </a:rPr>
              <a:t>křemen?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Bílá až šedá, čirá, průhledná, hnědá, fialová, růžová.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 čemu se využívá křemen?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Výroba skla, stavebnictví, čipy v počítačích, výroba šperků.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Vyjmenuj příklady nekrystalického křemene</a:t>
            </a:r>
            <a:r>
              <a:rPr lang="cs-CZ" sz="3300" b="1" u="sng" dirty="0">
                <a:solidFill>
                  <a:schemeClr val="tx1"/>
                </a:solidFill>
              </a:rPr>
              <a:t>:</a:t>
            </a:r>
            <a:endParaRPr lang="cs-CZ" sz="3300" b="1" u="sng" dirty="0" smtClean="0">
              <a:solidFill>
                <a:schemeClr val="tx1"/>
              </a:solidFill>
            </a:endParaRPr>
          </a:p>
          <a:p>
            <a:r>
              <a:rPr lang="cs-CZ" sz="3300" b="1" dirty="0" smtClean="0">
                <a:solidFill>
                  <a:srgbClr val="FF0000"/>
                </a:solidFill>
              </a:rPr>
              <a:t>Chalcedon – achát, chalcedon – pazourek, opál.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 čemu se využívá korund?</a:t>
            </a:r>
          </a:p>
          <a:p>
            <a:r>
              <a:rPr lang="cs-CZ" sz="3300" b="1" dirty="0">
                <a:solidFill>
                  <a:srgbClr val="FF0000"/>
                </a:solidFill>
              </a:rPr>
              <a:t>D</a:t>
            </a:r>
            <a:r>
              <a:rPr lang="cs-CZ" sz="3300" b="1" dirty="0" smtClean="0">
                <a:solidFill>
                  <a:srgbClr val="FF0000"/>
                </a:solidFill>
              </a:rPr>
              <a:t>rahé kameny (rubín, safír) v klenotnictví, korund černý jako smirek, smirkové kotouče (broušení).</a:t>
            </a:r>
          </a:p>
        </p:txBody>
      </p:sp>
    </p:spTree>
    <p:extLst>
      <p:ext uri="{BB962C8B-B14F-4D97-AF65-F5344CB8AC3E}">
        <p14:creationId xmlns=""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323528" y="188640"/>
            <a:ext cx="8686800" cy="838200"/>
          </a:xfrm>
        </p:spPr>
        <p:txBody>
          <a:bodyPr/>
          <a:lstStyle/>
          <a:p>
            <a:pPr algn="ctr"/>
            <a:r>
              <a:rPr lang="cs-CZ" b="1" dirty="0" smtClean="0">
                <a:solidFill>
                  <a:schemeClr val="tx1"/>
                </a:solidFill>
              </a:rPr>
              <a:t>Otázky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544616"/>
          </a:xfrm>
        </p:spPr>
        <p:txBody>
          <a:bodyPr>
            <a:normAutofit fontScale="92500" lnSpcReduction="10000"/>
          </a:bodyPr>
          <a:lstStyle/>
          <a:p>
            <a:r>
              <a:rPr lang="cs-CZ" sz="3300" b="1" u="sng" dirty="0" smtClean="0">
                <a:solidFill>
                  <a:schemeClr val="tx1"/>
                </a:solidFill>
              </a:rPr>
              <a:t>Která je nejdůležitější železná ruda (až 70 % železa)? Jaké má vlastnosti?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Magnetit. Je magnetický.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Která ruda se používá k výrobě okrové barvy?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Limonit (hnědel). 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Která ruda je nejběžněji používanou rudou k výrobě železa?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Hematit (krevel). </a:t>
            </a:r>
          </a:p>
          <a:p>
            <a:r>
              <a:rPr lang="cs-CZ" sz="3300" b="1" u="sng" dirty="0" smtClean="0">
                <a:solidFill>
                  <a:schemeClr val="tx1"/>
                </a:solidFill>
              </a:rPr>
              <a:t>Která ruda se používá v jaderné energetice a v lékařství, vojenství?</a:t>
            </a:r>
          </a:p>
          <a:p>
            <a:r>
              <a:rPr lang="cs-CZ" sz="3300" b="1" dirty="0" smtClean="0">
                <a:solidFill>
                  <a:srgbClr val="FF0000"/>
                </a:solidFill>
              </a:rPr>
              <a:t>Uraninit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 smtClean="0">
              <a:solidFill>
                <a:schemeClr val="tx1"/>
              </a:solidFill>
            </a:endParaRPr>
          </a:p>
          <a:p>
            <a:endParaRPr lang="cs-CZ" sz="2800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33166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04800" y="548680"/>
            <a:ext cx="8686800" cy="504056"/>
          </a:xfrm>
        </p:spPr>
        <p:txBody>
          <a:bodyPr>
            <a:normAutofit/>
          </a:bodyPr>
          <a:lstStyle/>
          <a:p>
            <a:r>
              <a:rPr lang="cs-CZ" sz="1800" b="1" dirty="0" smtClean="0">
                <a:solidFill>
                  <a:schemeClr val="tx1"/>
                </a:solidFill>
              </a:rPr>
              <a:t>Použité zdroje:</a:t>
            </a:r>
            <a:endParaRPr lang="cs-CZ" sz="18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304800" y="1196752"/>
            <a:ext cx="8686800" cy="5472608"/>
          </a:xfrm>
        </p:spPr>
        <p:txBody>
          <a:bodyPr>
            <a:normAutofit/>
          </a:bodyPr>
          <a:lstStyle/>
          <a:p>
            <a:r>
              <a:rPr lang="cs-CZ" sz="1600" b="1" dirty="0" err="1">
                <a:solidFill>
                  <a:schemeClr val="tx1"/>
                </a:solidFill>
              </a:rPr>
              <a:t>Soubor:Cut</a:t>
            </a:r>
            <a:r>
              <a:rPr lang="cs-CZ" sz="1600" b="1" dirty="0">
                <a:solidFill>
                  <a:schemeClr val="tx1"/>
                </a:solidFill>
              </a:rPr>
              <a:t> Ruby.jpg. </a:t>
            </a:r>
            <a:r>
              <a:rPr lang="cs-CZ" sz="1600" b="1" i="1" dirty="0">
                <a:solidFill>
                  <a:schemeClr val="tx1"/>
                </a:solidFill>
              </a:rPr>
              <a:t>Wikipedie, Otevřená encyklopedie</a:t>
            </a:r>
            <a:r>
              <a:rPr lang="cs-CZ" sz="1600" b="1" dirty="0">
                <a:solidFill>
                  <a:schemeClr val="tx1"/>
                </a:solidFill>
              </a:rPr>
              <a:t> [online]. 10.5.2010 [cit. 2012-10-30]. Dostupné z: http://cs.wikipedia.org/wiki/Rub%C3%ADn </a:t>
            </a:r>
          </a:p>
          <a:p>
            <a:r>
              <a:rPr lang="cs-CZ" sz="1600" b="1" dirty="0">
                <a:solidFill>
                  <a:schemeClr val="tx1"/>
                </a:solidFill>
              </a:rPr>
              <a:t>Soubor:Sapphire01.jpg. </a:t>
            </a:r>
            <a:r>
              <a:rPr lang="cs-CZ" sz="1600" b="1" i="1" dirty="0">
                <a:solidFill>
                  <a:schemeClr val="tx1"/>
                </a:solidFill>
              </a:rPr>
              <a:t>Wikipedie, Otevřená encyklopedie</a:t>
            </a:r>
            <a:r>
              <a:rPr lang="cs-CZ" sz="1600" b="1" dirty="0">
                <a:solidFill>
                  <a:schemeClr val="tx1"/>
                </a:solidFill>
              </a:rPr>
              <a:t> [online]. 29.7.2006 [cit. 2012-10-30]. Dostupné z: http://cs.wikipedia.org/wiki/Saf%C3%ADr </a:t>
            </a:r>
          </a:p>
          <a:p>
            <a:r>
              <a:rPr lang="cs-CZ" sz="1600" b="1" dirty="0" err="1">
                <a:solidFill>
                  <a:schemeClr val="tx1"/>
                </a:solidFill>
              </a:rPr>
              <a:t>Soubor:Agate</a:t>
            </a:r>
            <a:r>
              <a:rPr lang="cs-CZ" sz="1600" b="1" dirty="0">
                <a:solidFill>
                  <a:schemeClr val="tx1"/>
                </a:solidFill>
              </a:rPr>
              <a:t> </a:t>
            </a:r>
            <a:r>
              <a:rPr lang="cs-CZ" sz="1600" b="1" dirty="0" err="1">
                <a:solidFill>
                  <a:schemeClr val="tx1"/>
                </a:solidFill>
              </a:rPr>
              <a:t>banded</a:t>
            </a:r>
            <a:r>
              <a:rPr lang="cs-CZ" sz="1600" b="1" dirty="0">
                <a:solidFill>
                  <a:schemeClr val="tx1"/>
                </a:solidFill>
              </a:rPr>
              <a:t> 750pix.jpg. </a:t>
            </a:r>
            <a:r>
              <a:rPr lang="cs-CZ" sz="1600" b="1" i="1" dirty="0">
                <a:solidFill>
                  <a:schemeClr val="tx1"/>
                </a:solidFill>
              </a:rPr>
              <a:t>Wikipedie, Otevřená encyklopedie</a:t>
            </a:r>
            <a:r>
              <a:rPr lang="cs-CZ" sz="1600" b="1" dirty="0">
                <a:solidFill>
                  <a:schemeClr val="tx1"/>
                </a:solidFill>
              </a:rPr>
              <a:t> [online]. 2.5.2005 [cit. 2012-10-30]. Dostupné z: http://cs.wikipedia.org/wiki/Ach%C3%A1t </a:t>
            </a:r>
          </a:p>
          <a:p>
            <a:r>
              <a:rPr lang="cs-CZ" sz="1600" b="1" dirty="0" err="1">
                <a:solidFill>
                  <a:schemeClr val="tx1"/>
                </a:solidFill>
              </a:rPr>
              <a:t>Soubor:Cut</a:t>
            </a:r>
            <a:r>
              <a:rPr lang="cs-CZ" sz="1600" b="1" dirty="0">
                <a:solidFill>
                  <a:schemeClr val="tx1"/>
                </a:solidFill>
              </a:rPr>
              <a:t> Ruby.jpg. </a:t>
            </a:r>
            <a:r>
              <a:rPr lang="cs-CZ" sz="1600" b="1" i="1" dirty="0">
                <a:solidFill>
                  <a:schemeClr val="tx1"/>
                </a:solidFill>
              </a:rPr>
              <a:t>Wikipedie, Otevřená encyklopedie</a:t>
            </a:r>
            <a:r>
              <a:rPr lang="cs-CZ" sz="1600" b="1" dirty="0">
                <a:solidFill>
                  <a:schemeClr val="tx1"/>
                </a:solidFill>
              </a:rPr>
              <a:t> [online]. 10.5.2010 [cit. 2012-10-30]. Dostupné z: http://cs.wikipedia.org/wiki/Rub%C3%ADn </a:t>
            </a:r>
          </a:p>
          <a:p>
            <a:r>
              <a:rPr lang="cs-CZ" sz="1600" b="1" dirty="0" err="1">
                <a:solidFill>
                  <a:schemeClr val="tx1"/>
                </a:solidFill>
              </a:rPr>
              <a:t>Soubor:Pichblende.jpg</a:t>
            </a:r>
            <a:r>
              <a:rPr lang="cs-CZ" sz="1600" b="1" dirty="0">
                <a:solidFill>
                  <a:schemeClr val="tx1"/>
                </a:solidFill>
              </a:rPr>
              <a:t>. </a:t>
            </a:r>
            <a:r>
              <a:rPr lang="cs-CZ" sz="1600" b="1" i="1" dirty="0">
                <a:solidFill>
                  <a:schemeClr val="tx1"/>
                </a:solidFill>
              </a:rPr>
              <a:t>Wikipedie, Otevřená encyklopedie</a:t>
            </a:r>
            <a:r>
              <a:rPr lang="cs-CZ" sz="1600" b="1" dirty="0">
                <a:solidFill>
                  <a:schemeClr val="tx1"/>
                </a:solidFill>
              </a:rPr>
              <a:t> [online]. 4.10.2006 [cit. 2012-10-30]. Dostupné z: http://cs.wikipedia.org/wiki/Uraninit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972</TotalTime>
  <Words>795</Words>
  <Application>Microsoft Office PowerPoint</Application>
  <PresentationFormat>Předvádění na obrazovce (4:3)</PresentationFormat>
  <Paragraphs>127</Paragraphs>
  <Slides>15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Cesta</vt:lpstr>
      <vt:lpstr>Snímek 1</vt:lpstr>
      <vt:lpstr>Anotace</vt:lpstr>
      <vt:lpstr>oXIDY</vt:lpstr>
      <vt:lpstr>OXIDY</vt:lpstr>
      <vt:lpstr>oxidy křemíku – křemen (SiO2)</vt:lpstr>
      <vt:lpstr>oxidy křemíku - křemen (SiO2)</vt:lpstr>
      <vt:lpstr>chalcedon – nekrystalický křemen</vt:lpstr>
      <vt:lpstr>oxidy hliníku – korund (Al2O3)</vt:lpstr>
      <vt:lpstr>oxidy železa – magnetit (Fe3O4)</vt:lpstr>
      <vt:lpstr>oxidy železa – hematit (krevel) (Fe2O3)</vt:lpstr>
      <vt:lpstr>oxidy železa – Limonit (hnědel) (Fe2O3) </vt:lpstr>
      <vt:lpstr>oxidy uranu – uraninit (smolinec) (UO2)</vt:lpstr>
      <vt:lpstr>Otázky</vt:lpstr>
      <vt:lpstr>Otázky</vt:lpstr>
      <vt:lpstr>Použité zdroje:</vt:lpstr>
    </vt:vector>
  </TitlesOfParts>
  <Company>MZŠ Melč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Ploštěnka mléčná </dc:title>
  <dc:creator>rybat</dc:creator>
  <cp:lastModifiedBy>rybat</cp:lastModifiedBy>
  <cp:revision>104</cp:revision>
  <dcterms:created xsi:type="dcterms:W3CDTF">2012-03-02T07:29:25Z</dcterms:created>
  <dcterms:modified xsi:type="dcterms:W3CDTF">2012-11-14T09:02:09Z</dcterms:modified>
</cp:coreProperties>
</file>