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8" r:id="rId2"/>
    <p:sldId id="269" r:id="rId3"/>
    <p:sldId id="257" r:id="rId4"/>
    <p:sldId id="258" r:id="rId5"/>
    <p:sldId id="277" r:id="rId6"/>
    <p:sldId id="273" r:id="rId7"/>
    <p:sldId id="285" r:id="rId8"/>
    <p:sldId id="286" r:id="rId9"/>
    <p:sldId id="287" r:id="rId10"/>
    <p:sldId id="276" r:id="rId11"/>
    <p:sldId id="288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43" autoAdjust="0"/>
  </p:normalViewPr>
  <p:slideViewPr>
    <p:cSldViewPr>
      <p:cViewPr>
        <p:scale>
          <a:sx n="64" d="100"/>
          <a:sy n="64" d="100"/>
        </p:scale>
        <p:origin x="-138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E08CC-E072-423C-9C53-30F7F28749BB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A7206-BEA3-44F2-99FB-8DB3B811E2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7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Soubor:Sfaleryt</a:t>
            </a:r>
            <a:r>
              <a:rPr lang="cs-CZ" dirty="0" smtClean="0"/>
              <a:t>, Rumunia.jpg.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17.5.2006 [cit. 2012-10-30]. Dostupné z: http://cs.wikipedia.org/wiki/Sfalerit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Soubor:Cinnabar.jpg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21.7.2006 [cit. 2012-10-30]. Dostupné z: http://cs.wikipedia.org/wiki/Cinabarit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Soubor:Pyriteespagne.jpg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13.6.2009 [cit. 2012-10-30]. Dostupné z: http://cs.wikipedia.org/wiki/Pyrit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Soubor:Moscow98kremlin8.jpg.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4.2.2006 [cit. 2012-10-30]. Dostupné z: http://cs.wikipedia.org/wiki/Zvon </a:t>
            </a:r>
          </a:p>
          <a:p>
            <a:r>
              <a:rPr lang="cs-CZ" dirty="0" smtClean="0"/>
              <a:t>Vlastní fotografie – chalkopyrit, vodovodní baterie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Soubor:Sfaleryt</a:t>
            </a:r>
            <a:r>
              <a:rPr lang="cs-CZ" dirty="0" smtClean="0"/>
              <a:t>, Rumunia.jpg.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17.5.2006 [cit. 2012-10-30]. Dostupné z: http://cs.wikipedia.org/wiki/Sfalerit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Soubor:GalenaFromKansas.jpg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30.8.2005 [cit. 2012-10-30]. Dostupné z: http://cs.wikipedia.org/wiki/Galenit </a:t>
            </a:r>
          </a:p>
          <a:p>
            <a:r>
              <a:rPr lang="cs-CZ" dirty="0" err="1" smtClean="0"/>
              <a:t>Motobaterie</a:t>
            </a:r>
            <a:r>
              <a:rPr lang="cs-CZ" dirty="0" smtClean="0"/>
              <a:t> – 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Soubor:Cinnabar.jpg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21.7.2006 [cit. 2012-10-30]. Dostupné z: http://cs.wikipedia.org/wiki/Cinabarit </a:t>
            </a:r>
          </a:p>
          <a:p>
            <a:r>
              <a:rPr lang="cs-CZ" dirty="0" smtClean="0"/>
              <a:t>Teploměr – 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799467"/>
              </p:ext>
            </p:extLst>
          </p:nvPr>
        </p:nvGraphicFramePr>
        <p:xfrm>
          <a:off x="1647825" y="404813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Lumír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Novák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VY_52_Inovace_Přírodopis_1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Sulfidy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978" y="2917485"/>
            <a:ext cx="26289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se se známí s  mineralogickou třídou - </a:t>
            </a:r>
            <a:r>
              <a:rPr lang="cs-CZ" b="1" dirty="0" smtClean="0">
                <a:solidFill>
                  <a:schemeClr val="tx1"/>
                </a:solidFill>
              </a:rPr>
              <a:t>SULFIDY</a:t>
            </a:r>
            <a:endParaRPr lang="cs-CZ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nejprve shlédnou prezentaci, následně odpoví na otázky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6273" y="188640"/>
            <a:ext cx="8686800" cy="841248"/>
          </a:xfrm>
        </p:spPr>
        <p:txBody>
          <a:bodyPr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sULFIDY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2383"/>
            <a:ext cx="7812360" cy="58592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sULFIDY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23528" y="1124744"/>
            <a:ext cx="8686800" cy="2900401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jsou </a:t>
            </a:r>
            <a:r>
              <a:rPr lang="cs-CZ" b="1" u="sng" dirty="0" smtClean="0">
                <a:solidFill>
                  <a:schemeClr val="tx1"/>
                </a:solidFill>
              </a:rPr>
              <a:t>sloučeniny </a:t>
            </a:r>
            <a:r>
              <a:rPr lang="cs-CZ" b="1" u="sng" dirty="0" smtClean="0">
                <a:solidFill>
                  <a:schemeClr val="tx1"/>
                </a:solidFill>
              </a:rPr>
              <a:t>SÍRY</a:t>
            </a:r>
            <a:r>
              <a:rPr lang="cs-CZ" b="1" u="sng" dirty="0" smtClean="0">
                <a:solidFill>
                  <a:schemeClr val="tx1"/>
                </a:solidFill>
              </a:rPr>
              <a:t> s kovem</a:t>
            </a:r>
            <a:endParaRPr lang="cs-CZ" b="1" u="sng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vznikají </a:t>
            </a:r>
            <a:r>
              <a:rPr lang="cs-CZ" b="1" u="sng" dirty="0" smtClean="0">
                <a:solidFill>
                  <a:schemeClr val="tx1"/>
                </a:solidFill>
              </a:rPr>
              <a:t>chladnutím magmatu krystalizací </a:t>
            </a:r>
            <a:r>
              <a:rPr lang="cs-CZ" b="1" dirty="0" smtClean="0">
                <a:solidFill>
                  <a:schemeClr val="tx1"/>
                </a:solidFill>
              </a:rPr>
              <a:t>z jeho horkých vodných roztoků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vytvářejí </a:t>
            </a:r>
            <a:r>
              <a:rPr lang="cs-CZ" b="1" u="sng" dirty="0" smtClean="0">
                <a:solidFill>
                  <a:schemeClr val="tx1"/>
                </a:solidFill>
              </a:rPr>
              <a:t>rudné žíly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často vystupují na zemský povrch jako </a:t>
            </a:r>
            <a:r>
              <a:rPr lang="cs-CZ" b="1" u="sng" dirty="0" smtClean="0">
                <a:solidFill>
                  <a:schemeClr val="tx1"/>
                </a:solidFill>
              </a:rPr>
              <a:t>ložiska rud barevných kovů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získávají se z nich </a:t>
            </a:r>
            <a:r>
              <a:rPr lang="cs-CZ" b="1" u="sng" dirty="0" smtClean="0">
                <a:solidFill>
                  <a:schemeClr val="tx1"/>
                </a:solidFill>
              </a:rPr>
              <a:t>barevné kovy (měď, zinek, olovo)</a:t>
            </a:r>
            <a:endParaRPr lang="cs-CZ" b="1" u="sng" dirty="0" smtClean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u="sng" dirty="0" smtClean="0">
              <a:solidFill>
                <a:schemeClr val="tx1"/>
              </a:solidFill>
            </a:endParaRPr>
          </a:p>
          <a:p>
            <a:endParaRPr lang="cs-CZ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32" y="4056487"/>
            <a:ext cx="3384376" cy="2801511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627784" y="4198394"/>
            <a:ext cx="1035861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cinabarit</a:t>
            </a:r>
            <a:endParaRPr lang="cs-CZ" b="1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969" y="4056487"/>
            <a:ext cx="3672408" cy="2751481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5107969" y="4198394"/>
            <a:ext cx="854273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sfalerit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pyrit (</a:t>
            </a:r>
            <a:r>
              <a:rPr lang="cs-CZ" b="1" cap="none" dirty="0" smtClean="0">
                <a:solidFill>
                  <a:schemeClr val="tx1"/>
                </a:solidFill>
              </a:rPr>
              <a:t>kyz železný</a:t>
            </a:r>
            <a:r>
              <a:rPr lang="cs-CZ" b="1" dirty="0" smtClean="0">
                <a:solidFill>
                  <a:schemeClr val="tx1"/>
                </a:solidFill>
              </a:rPr>
              <a:t>)</a:t>
            </a:r>
            <a:r>
              <a:rPr lang="cs-CZ" b="1" dirty="0" smtClean="0">
                <a:solidFill>
                  <a:schemeClr val="tx1"/>
                </a:solidFill>
              </a:rPr>
              <a:t> (F</a:t>
            </a:r>
            <a:r>
              <a:rPr lang="cs-CZ" b="1" cap="none" dirty="0" smtClean="0">
                <a:solidFill>
                  <a:schemeClr val="tx1"/>
                </a:solidFill>
              </a:rPr>
              <a:t>e</a:t>
            </a:r>
            <a:r>
              <a:rPr lang="cs-CZ" b="1" cap="none" dirty="0">
                <a:solidFill>
                  <a:schemeClr val="tx1"/>
                </a:solidFill>
              </a:rPr>
              <a:t>S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2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686800" cy="2450901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světle </a:t>
            </a:r>
            <a:r>
              <a:rPr lang="cs-CZ" b="1" u="sng" dirty="0" smtClean="0">
                <a:solidFill>
                  <a:schemeClr val="tx1"/>
                </a:solidFill>
              </a:rPr>
              <a:t>žlutý kovový minerál</a:t>
            </a:r>
            <a:r>
              <a:rPr lang="cs-CZ" b="1" dirty="0" smtClean="0">
                <a:solidFill>
                  <a:schemeClr val="tx1"/>
                </a:solidFill>
              </a:rPr>
              <a:t>, kovový lesk, šedá až černá barva vrypu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tvoří </a:t>
            </a:r>
            <a:r>
              <a:rPr lang="cs-CZ" b="1" u="sng" dirty="0" smtClean="0">
                <a:solidFill>
                  <a:schemeClr val="tx1"/>
                </a:solidFill>
              </a:rPr>
              <a:t>rudné žíly</a:t>
            </a:r>
            <a:r>
              <a:rPr lang="cs-CZ" b="1" dirty="0" smtClean="0">
                <a:solidFill>
                  <a:schemeClr val="tx1"/>
                </a:solidFill>
              </a:rPr>
              <a:t>, často v </a:t>
            </a:r>
            <a:r>
              <a:rPr lang="cs-CZ" b="1" u="sng" dirty="0" smtClean="0">
                <a:solidFill>
                  <a:schemeClr val="tx1"/>
                </a:solidFill>
              </a:rPr>
              <a:t>uhlí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je </a:t>
            </a:r>
            <a:r>
              <a:rPr lang="cs-CZ" b="1" u="sng" dirty="0" smtClean="0">
                <a:solidFill>
                  <a:schemeClr val="tx1"/>
                </a:solidFill>
              </a:rPr>
              <a:t>železnou rudou k výrobě železa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získávají se z něj: </a:t>
            </a:r>
            <a:r>
              <a:rPr lang="cs-CZ" b="1" u="sng" dirty="0" smtClean="0">
                <a:solidFill>
                  <a:schemeClr val="tx1"/>
                </a:solidFill>
              </a:rPr>
              <a:t>měď, kobalt, nikl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výroba ozdobných předmětů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845990"/>
            <a:ext cx="3168352" cy="299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0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chalkopyrit</a:t>
            </a:r>
            <a:r>
              <a:rPr lang="cs-CZ" b="1" dirty="0" smtClean="0">
                <a:solidFill>
                  <a:schemeClr val="tx1"/>
                </a:solidFill>
              </a:rPr>
              <a:t> (C</a:t>
            </a:r>
            <a:r>
              <a:rPr lang="cs-CZ" b="1" cap="none" dirty="0" smtClean="0">
                <a:solidFill>
                  <a:schemeClr val="tx1"/>
                </a:solidFill>
              </a:rPr>
              <a:t>uFe</a:t>
            </a:r>
            <a:r>
              <a:rPr lang="cs-CZ" b="1" cap="none" dirty="0" smtClean="0">
                <a:solidFill>
                  <a:schemeClr val="tx1"/>
                </a:solidFill>
              </a:rPr>
              <a:t>S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2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3312368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je </a:t>
            </a:r>
            <a:r>
              <a:rPr lang="cs-CZ" b="1" u="sng" dirty="0" smtClean="0">
                <a:solidFill>
                  <a:schemeClr val="tx1"/>
                </a:solidFill>
              </a:rPr>
              <a:t>ruda mědi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barva </a:t>
            </a:r>
            <a:r>
              <a:rPr lang="cs-CZ" b="1" u="sng" dirty="0" smtClean="0">
                <a:solidFill>
                  <a:schemeClr val="tx1"/>
                </a:solidFill>
              </a:rPr>
              <a:t>oranžovožlutá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křehký, vysoký </a:t>
            </a:r>
            <a:r>
              <a:rPr lang="cs-CZ" b="1" u="sng" dirty="0" smtClean="0">
                <a:solidFill>
                  <a:schemeClr val="tx1"/>
                </a:solidFill>
              </a:rPr>
              <a:t>kovový lesk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dobře </a:t>
            </a:r>
            <a:r>
              <a:rPr lang="cs-CZ" b="1" u="sng" dirty="0" smtClean="0">
                <a:solidFill>
                  <a:schemeClr val="tx1"/>
                </a:solidFill>
              </a:rPr>
              <a:t>vede elektrický proud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získává</a:t>
            </a:r>
            <a:r>
              <a:rPr lang="cs-CZ" b="1" dirty="0" smtClean="0">
                <a:solidFill>
                  <a:schemeClr val="tx1"/>
                </a:solidFill>
              </a:rPr>
              <a:t> se z něj: </a:t>
            </a:r>
            <a:r>
              <a:rPr lang="cs-CZ" b="1" u="sng" dirty="0" smtClean="0">
                <a:solidFill>
                  <a:schemeClr val="tx1"/>
                </a:solidFill>
              </a:rPr>
              <a:t>měď</a:t>
            </a:r>
            <a:r>
              <a:rPr lang="cs-CZ" b="1" dirty="0" smtClean="0">
                <a:solidFill>
                  <a:schemeClr val="tx1"/>
                </a:solidFill>
              </a:rPr>
              <a:t> (ryzí), dále jako součást slitin – bronz a mosaz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využití: </a:t>
            </a:r>
            <a:r>
              <a:rPr lang="cs-CZ" b="1" u="sng" dirty="0" smtClean="0">
                <a:solidFill>
                  <a:schemeClr val="tx1"/>
                </a:solidFill>
              </a:rPr>
              <a:t>elektronika, strojírenství, energetika</a:t>
            </a:r>
          </a:p>
          <a:p>
            <a:endParaRPr lang="cs-CZ" b="1" dirty="0" smtClean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11383"/>
            <a:ext cx="3240360" cy="243027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947" y="4426425"/>
            <a:ext cx="1756136" cy="240018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166" y="4411383"/>
            <a:ext cx="3274859" cy="245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70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sfalerit</a:t>
            </a:r>
            <a:r>
              <a:rPr lang="cs-CZ" b="1" dirty="0" smtClean="0">
                <a:solidFill>
                  <a:schemeClr val="tx1"/>
                </a:solidFill>
              </a:rPr>
              <a:t> (</a:t>
            </a:r>
            <a:r>
              <a:rPr lang="cs-CZ" b="1" cap="none" dirty="0" err="1" smtClean="0">
                <a:solidFill>
                  <a:schemeClr val="tx1"/>
                </a:solidFill>
              </a:rPr>
              <a:t>ZnS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3024336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je </a:t>
            </a:r>
            <a:r>
              <a:rPr lang="cs-CZ" b="1" u="sng" dirty="0" smtClean="0">
                <a:solidFill>
                  <a:schemeClr val="tx1"/>
                </a:solidFill>
              </a:rPr>
              <a:t>ruda zinku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barva </a:t>
            </a:r>
            <a:r>
              <a:rPr lang="cs-CZ" b="1" u="sng" dirty="0" smtClean="0">
                <a:solidFill>
                  <a:schemeClr val="tx1"/>
                </a:solidFill>
              </a:rPr>
              <a:t>hnědá nebo skořicová</a:t>
            </a:r>
            <a:endParaRPr lang="cs-CZ" b="1" u="sng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dobře </a:t>
            </a:r>
            <a:r>
              <a:rPr lang="cs-CZ" b="1" u="sng" dirty="0" smtClean="0">
                <a:solidFill>
                  <a:schemeClr val="tx1"/>
                </a:solidFill>
              </a:rPr>
              <a:t>štěpný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vede elektrický proud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získává</a:t>
            </a:r>
            <a:r>
              <a:rPr lang="cs-CZ" b="1" dirty="0" smtClean="0">
                <a:solidFill>
                  <a:schemeClr val="tx1"/>
                </a:solidFill>
              </a:rPr>
              <a:t> se z něj: zinek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využití: </a:t>
            </a:r>
            <a:r>
              <a:rPr lang="cs-CZ" b="1" u="sng" dirty="0" smtClean="0">
                <a:solidFill>
                  <a:schemeClr val="tx1"/>
                </a:solidFill>
              </a:rPr>
              <a:t>barvy (zinkové běloby), baterie, monočlánky, pozinkování železa proti korozi</a:t>
            </a:r>
            <a:endParaRPr lang="cs-CZ" b="1" u="sng" dirty="0" smtClean="0">
              <a:solidFill>
                <a:schemeClr val="tx1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356671"/>
            <a:ext cx="3240360" cy="242777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304271"/>
            <a:ext cx="3303747" cy="2477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8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galenit (</a:t>
            </a:r>
            <a:r>
              <a:rPr lang="cs-CZ" b="1" cap="none" dirty="0" err="1">
                <a:solidFill>
                  <a:schemeClr val="tx1"/>
                </a:solidFill>
              </a:rPr>
              <a:t>P</a:t>
            </a:r>
            <a:r>
              <a:rPr lang="cs-CZ" b="1" cap="none" dirty="0" err="1" smtClean="0">
                <a:solidFill>
                  <a:schemeClr val="tx1"/>
                </a:solidFill>
              </a:rPr>
              <a:t>bS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idx="1"/>
          </p:nvPr>
        </p:nvSpPr>
        <p:spPr>
          <a:xfrm>
            <a:off x="266510" y="1149620"/>
            <a:ext cx="8686800" cy="288032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je </a:t>
            </a:r>
            <a:r>
              <a:rPr lang="cs-CZ" b="1" u="sng" dirty="0" smtClean="0">
                <a:solidFill>
                  <a:schemeClr val="tx1"/>
                </a:solidFill>
              </a:rPr>
              <a:t>rudou olova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vyskytuje se v </a:t>
            </a:r>
            <a:r>
              <a:rPr lang="cs-CZ" b="1" u="sng" dirty="0" smtClean="0">
                <a:solidFill>
                  <a:schemeClr val="tx1"/>
                </a:solidFill>
              </a:rPr>
              <a:t>rudných žílách společně se stříbrem, sfaleritem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zároveň je </a:t>
            </a:r>
            <a:r>
              <a:rPr lang="cs-CZ" b="1" u="sng" dirty="0" smtClean="0">
                <a:solidFill>
                  <a:schemeClr val="tx1"/>
                </a:solidFill>
              </a:rPr>
              <a:t>rudou stříbra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šedý</a:t>
            </a:r>
            <a:r>
              <a:rPr lang="cs-CZ" b="1" dirty="0" smtClean="0">
                <a:solidFill>
                  <a:schemeClr val="tx1"/>
                </a:solidFill>
              </a:rPr>
              <a:t>, silný kovový lesk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 u="sng" dirty="0" smtClean="0">
                <a:solidFill>
                  <a:schemeClr val="tx1"/>
                </a:solidFill>
              </a:rPr>
              <a:t>získává</a:t>
            </a:r>
            <a:r>
              <a:rPr lang="cs-CZ" b="1" dirty="0" smtClean="0">
                <a:solidFill>
                  <a:schemeClr val="tx1"/>
                </a:solidFill>
              </a:rPr>
              <a:t> se z něj: </a:t>
            </a:r>
            <a:r>
              <a:rPr lang="cs-CZ" b="1" u="sng" dirty="0" smtClean="0">
                <a:solidFill>
                  <a:schemeClr val="tx1"/>
                </a:solidFill>
              </a:rPr>
              <a:t>olovo</a:t>
            </a:r>
            <a:r>
              <a:rPr lang="cs-CZ" b="1" dirty="0" smtClean="0">
                <a:solidFill>
                  <a:schemeClr val="tx1"/>
                </a:solidFill>
              </a:rPr>
              <a:t>, které je pro člověka </a:t>
            </a:r>
            <a:r>
              <a:rPr lang="cs-CZ" b="1" u="sng" dirty="0" smtClean="0">
                <a:solidFill>
                  <a:schemeClr val="tx1"/>
                </a:solidFill>
              </a:rPr>
              <a:t>jedovaté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využití: </a:t>
            </a:r>
            <a:r>
              <a:rPr lang="cs-CZ" b="1" u="sng" dirty="0" smtClean="0">
                <a:solidFill>
                  <a:schemeClr val="tx1"/>
                </a:solidFill>
              </a:rPr>
              <a:t>olovo k výrobě desek do akumulátorů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168220"/>
            <a:ext cx="2705070" cy="270507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681" y="4168220"/>
            <a:ext cx="3505614" cy="262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4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cinabarit (</a:t>
            </a:r>
            <a:r>
              <a:rPr lang="cs-CZ" b="1" cap="none" dirty="0" smtClean="0">
                <a:solidFill>
                  <a:schemeClr val="tx1"/>
                </a:solidFill>
              </a:rPr>
              <a:t>rumělka)</a:t>
            </a:r>
            <a:r>
              <a:rPr lang="cs-CZ" b="1" dirty="0" smtClean="0">
                <a:solidFill>
                  <a:schemeClr val="tx1"/>
                </a:solidFill>
              </a:rPr>
              <a:t> (</a:t>
            </a:r>
            <a:r>
              <a:rPr lang="cs-CZ" b="1" cap="none" dirty="0" err="1">
                <a:solidFill>
                  <a:schemeClr val="tx1"/>
                </a:solidFill>
              </a:rPr>
              <a:t>H</a:t>
            </a:r>
            <a:r>
              <a:rPr lang="cs-CZ" b="1" cap="none" dirty="0" err="1" smtClean="0">
                <a:solidFill>
                  <a:schemeClr val="tx1"/>
                </a:solidFill>
              </a:rPr>
              <a:t>g</a:t>
            </a:r>
            <a:r>
              <a:rPr lang="cs-CZ" b="1" cap="none" dirty="0" err="1" smtClean="0">
                <a:solidFill>
                  <a:schemeClr val="tx1"/>
                </a:solidFill>
              </a:rPr>
              <a:t>S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idx="1"/>
          </p:nvPr>
        </p:nvSpPr>
        <p:spPr>
          <a:xfrm>
            <a:off x="266510" y="1149620"/>
            <a:ext cx="8686800" cy="2423396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je </a:t>
            </a:r>
            <a:r>
              <a:rPr lang="cs-CZ" b="1" u="sng" dirty="0" smtClean="0">
                <a:solidFill>
                  <a:schemeClr val="tx1"/>
                </a:solidFill>
              </a:rPr>
              <a:t>ruda rtuti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jasně </a:t>
            </a:r>
            <a:r>
              <a:rPr lang="cs-CZ" b="1" u="sng" dirty="0" smtClean="0">
                <a:solidFill>
                  <a:schemeClr val="tx1"/>
                </a:solidFill>
              </a:rPr>
              <a:t>červený (rumělkový) </a:t>
            </a:r>
            <a:r>
              <a:rPr lang="cs-CZ" b="1" dirty="0" smtClean="0">
                <a:solidFill>
                  <a:schemeClr val="tx1"/>
                </a:solidFill>
              </a:rPr>
              <a:t>kovový minerál</a:t>
            </a:r>
            <a:endParaRPr lang="cs-CZ" b="1" u="sng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rtuť je jediný tekutý kov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rtuť je pro člověka jedovatá (karcinogenní účinky)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využití: </a:t>
            </a:r>
            <a:r>
              <a:rPr lang="cs-CZ" b="1" u="sng" dirty="0" smtClean="0">
                <a:solidFill>
                  <a:schemeClr val="tx1"/>
                </a:solidFill>
              </a:rPr>
              <a:t>elektrotechnika, chemický průmysl, lékařství, pyrotechnika (třaskavá rtuť, rozbušky), </a:t>
            </a:r>
            <a:endParaRPr lang="cs-CZ" b="1" u="sng" dirty="0" smtClean="0">
              <a:solidFill>
                <a:schemeClr val="tx1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45025"/>
            <a:ext cx="3881445" cy="3212974"/>
          </a:xfrm>
          <a:prstGeom prst="rect">
            <a:avLst/>
          </a:prstGeom>
        </p:spPr>
      </p:pic>
      <p:pic>
        <p:nvPicPr>
          <p:cNvPr id="1026" name="Picture 2" descr="C:\Documents and Settings\Lumča\Dokumenty\Obrázky\Foťák 12.11\Foťák 12.11. 6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30578"/>
            <a:ext cx="4055366" cy="304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815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112568"/>
          </a:xfrm>
        </p:spPr>
        <p:txBody>
          <a:bodyPr>
            <a:normAutofit fontScale="85000" lnSpcReduction="20000"/>
          </a:bodyPr>
          <a:lstStyle/>
          <a:p>
            <a:r>
              <a:rPr lang="cs-CZ" sz="3300" b="1" u="sng" dirty="0" smtClean="0">
                <a:solidFill>
                  <a:schemeClr val="tx1"/>
                </a:solidFill>
              </a:rPr>
              <a:t>Co jsou to </a:t>
            </a:r>
            <a:r>
              <a:rPr lang="cs-CZ" sz="3300" b="1" u="sng" dirty="0" smtClean="0">
                <a:solidFill>
                  <a:schemeClr val="tx1"/>
                </a:solidFill>
              </a:rPr>
              <a:t>sulfidy</a:t>
            </a:r>
            <a:r>
              <a:rPr lang="cs-CZ" sz="3300" b="1" u="sng" dirty="0" smtClean="0">
                <a:solidFill>
                  <a:schemeClr val="tx1"/>
                </a:solidFill>
              </a:rPr>
              <a:t>?</a:t>
            </a:r>
            <a:endParaRPr lang="cs-CZ" sz="3300" b="1" u="sng" dirty="0" smtClean="0">
              <a:solidFill>
                <a:schemeClr val="tx1"/>
              </a:solidFill>
            </a:endParaRPr>
          </a:p>
          <a:p>
            <a:r>
              <a:rPr lang="cs-CZ" sz="3300" b="1" dirty="0" smtClean="0">
                <a:solidFill>
                  <a:srgbClr val="FF0000"/>
                </a:solidFill>
              </a:rPr>
              <a:t>Sloučeniny </a:t>
            </a:r>
            <a:r>
              <a:rPr lang="cs-CZ" sz="3300" b="1" dirty="0" smtClean="0">
                <a:solidFill>
                  <a:srgbClr val="FF0000"/>
                </a:solidFill>
              </a:rPr>
              <a:t>síry s kovem</a:t>
            </a:r>
            <a:r>
              <a:rPr lang="cs-CZ" sz="3300" b="1" dirty="0" smtClean="0">
                <a:solidFill>
                  <a:srgbClr val="FF0000"/>
                </a:solidFill>
              </a:rPr>
              <a:t>.</a:t>
            </a:r>
            <a:endParaRPr lang="cs-CZ" sz="3300" b="1" dirty="0" smtClean="0">
              <a:solidFill>
                <a:srgbClr val="FF0000"/>
              </a:solidFill>
            </a:endParaRP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Jaké vlastnosti má pyrit a co se z něj průmyslově vyrábí</a:t>
            </a:r>
            <a:r>
              <a:rPr lang="cs-CZ" sz="3300" b="1" u="sng" dirty="0" smtClean="0">
                <a:solidFill>
                  <a:schemeClr val="tx1"/>
                </a:solidFill>
              </a:rPr>
              <a:t>?</a:t>
            </a:r>
            <a:endParaRPr lang="cs-CZ" sz="3300" b="1" u="sng" dirty="0" smtClean="0">
              <a:solidFill>
                <a:schemeClr val="tx1"/>
              </a:solidFill>
            </a:endParaRPr>
          </a:p>
          <a:p>
            <a:r>
              <a:rPr lang="cs-CZ" sz="3300" b="1" dirty="0" smtClean="0">
                <a:solidFill>
                  <a:srgbClr val="FF0000"/>
                </a:solidFill>
              </a:rPr>
              <a:t>Světle žlutý, šedá až černá barva vrypu, vyrábí se z něj železo.</a:t>
            </a:r>
            <a:endParaRPr lang="cs-CZ" sz="3300" b="1" dirty="0" smtClean="0">
              <a:solidFill>
                <a:srgbClr val="FF0000"/>
              </a:solidFill>
            </a:endParaRP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Jak se nazývá nejdůležitější ruda mědi?</a:t>
            </a:r>
            <a:endParaRPr lang="cs-CZ" sz="3300" b="1" u="sng" dirty="0" smtClean="0">
              <a:solidFill>
                <a:schemeClr val="tx1"/>
              </a:solidFill>
            </a:endParaRPr>
          </a:p>
          <a:p>
            <a:r>
              <a:rPr lang="cs-CZ" sz="3300" b="1" dirty="0" smtClean="0">
                <a:solidFill>
                  <a:srgbClr val="FF0000"/>
                </a:solidFill>
              </a:rPr>
              <a:t>Chalkopyrit.</a:t>
            </a:r>
            <a:endParaRPr lang="cs-CZ" sz="3300" b="1" dirty="0" smtClean="0">
              <a:solidFill>
                <a:srgbClr val="FF0000"/>
              </a:solidFill>
            </a:endParaRP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K čemu se </a:t>
            </a:r>
            <a:r>
              <a:rPr lang="cs-CZ" sz="3300" b="1" u="sng" dirty="0" smtClean="0">
                <a:solidFill>
                  <a:schemeClr val="tx1"/>
                </a:solidFill>
              </a:rPr>
              <a:t>používá chalkopyrit</a:t>
            </a:r>
            <a:r>
              <a:rPr lang="cs-CZ" sz="3300" b="1" u="sng" dirty="0" smtClean="0">
                <a:solidFill>
                  <a:schemeClr val="tx1"/>
                </a:solidFill>
              </a:rPr>
              <a:t>?</a:t>
            </a:r>
            <a:endParaRPr lang="cs-CZ" sz="3300" b="1" u="sng" dirty="0" smtClean="0">
              <a:solidFill>
                <a:schemeClr val="tx1"/>
              </a:solidFill>
            </a:endParaRPr>
          </a:p>
          <a:p>
            <a:r>
              <a:rPr lang="cs-CZ" sz="3300" b="1" dirty="0" smtClean="0">
                <a:solidFill>
                  <a:srgbClr val="FF0000"/>
                </a:solidFill>
              </a:rPr>
              <a:t>Výroba </a:t>
            </a:r>
            <a:r>
              <a:rPr lang="cs-CZ" sz="3300" b="1" dirty="0" smtClean="0">
                <a:solidFill>
                  <a:srgbClr val="FF0000"/>
                </a:solidFill>
              </a:rPr>
              <a:t>mědi, slitin – bronz a mosaz, elektronika, strojírenství, energetika.</a:t>
            </a:r>
            <a:endParaRPr lang="cs-CZ" sz="3300" b="1" dirty="0" smtClean="0">
              <a:solidFill>
                <a:srgbClr val="FF0000"/>
              </a:solidFill>
            </a:endParaRP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Jaká je důležitá vlastnost mědi?</a:t>
            </a:r>
          </a:p>
        </p:txBody>
      </p:sp>
    </p:spTree>
    <p:extLst>
      <p:ext uri="{BB962C8B-B14F-4D97-AF65-F5344CB8AC3E}">
        <p14:creationId xmlns:p14="http://schemas.microsoft.com/office/powerpoint/2010/main" val="33316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112568"/>
          </a:xfrm>
        </p:spPr>
        <p:txBody>
          <a:bodyPr>
            <a:normAutofit fontScale="85000" lnSpcReduction="20000"/>
          </a:bodyPr>
          <a:lstStyle/>
          <a:p>
            <a:r>
              <a:rPr lang="cs-CZ" sz="3300" b="1" dirty="0" smtClean="0">
                <a:solidFill>
                  <a:srgbClr val="FF0000"/>
                </a:solidFill>
              </a:rPr>
              <a:t>Vede elektrický proud.</a:t>
            </a:r>
            <a:endParaRPr lang="cs-CZ" sz="3300" b="1" dirty="0" smtClean="0">
              <a:solidFill>
                <a:srgbClr val="FF0000"/>
              </a:solidFill>
            </a:endParaRP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Jak se nazývá ruda zinku a k čemu se používá?</a:t>
            </a:r>
            <a:endParaRPr lang="cs-CZ" sz="3300" b="1" u="sng" dirty="0" smtClean="0">
              <a:solidFill>
                <a:schemeClr val="tx1"/>
              </a:solidFill>
            </a:endParaRPr>
          </a:p>
          <a:p>
            <a:r>
              <a:rPr lang="cs-CZ" sz="3300" b="1" dirty="0" smtClean="0">
                <a:solidFill>
                  <a:srgbClr val="FF0000"/>
                </a:solidFill>
              </a:rPr>
              <a:t>Sfalerit. Výroba barev (zinkových bělob), pozinkování oceli, monočlánky, baterie.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Jak se nazývá hlavní ruda olova a jaké má využití?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Galenit.  Výroba akumulátorů.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Jak se nazývá ruda </a:t>
            </a:r>
            <a:r>
              <a:rPr lang="cs-CZ" sz="3300" b="1" u="sng" dirty="0" err="1" smtClean="0">
                <a:solidFill>
                  <a:schemeClr val="tx1"/>
                </a:solidFill>
              </a:rPr>
              <a:t>rtuťi</a:t>
            </a:r>
            <a:r>
              <a:rPr lang="cs-CZ" sz="3300" b="1" u="sng" dirty="0" smtClean="0">
                <a:solidFill>
                  <a:schemeClr val="tx1"/>
                </a:solidFill>
              </a:rPr>
              <a:t> a k čemu se využívá?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Cinabarit (rumělka). Výroba barev, lékařství, pyrotechnika, chemický průmysl.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Které látky získané ze sulfidů jsou pro člověka jedovaté?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Olovo a rtuť.</a:t>
            </a:r>
            <a:endParaRPr lang="cs-CZ" sz="33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6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/>
          </a:bodyPr>
          <a:lstStyle/>
          <a:p>
            <a:r>
              <a:rPr lang="cs-CZ" sz="1600" b="1" dirty="0" err="1" smtClean="0"/>
              <a:t>Soubor:Pyriteespagne.jpg</a:t>
            </a:r>
            <a:r>
              <a:rPr lang="cs-CZ" sz="1600" b="1" dirty="0"/>
              <a:t>. </a:t>
            </a:r>
            <a:r>
              <a:rPr lang="cs-CZ" sz="1600" b="1" i="1" dirty="0"/>
              <a:t>Wikipedie, Otevřená encyklopedie</a:t>
            </a:r>
            <a:r>
              <a:rPr lang="cs-CZ" sz="1600" b="1" dirty="0"/>
              <a:t> [online]. 13.6.2009 [cit. 2012-10-30]. Dostupné z: http://cs.wikipedia.org/wiki/Pyrit </a:t>
            </a:r>
          </a:p>
          <a:p>
            <a:r>
              <a:rPr lang="cs-CZ" sz="1600" b="1" dirty="0"/>
              <a:t>Soubor:Moscow98kremlin8.jpg. </a:t>
            </a:r>
            <a:r>
              <a:rPr lang="cs-CZ" sz="1600" b="1" i="1" dirty="0"/>
              <a:t>Wikipedie, Otevřená encyklopedie</a:t>
            </a:r>
            <a:r>
              <a:rPr lang="cs-CZ" sz="1600" b="1" dirty="0"/>
              <a:t> [online]. 4.2.2006 [cit. 2012-10-30]. Dostupné z: http://cs.wikipedia.org/wiki/Zvon </a:t>
            </a:r>
          </a:p>
          <a:p>
            <a:r>
              <a:rPr lang="cs-CZ" sz="1600" b="1" dirty="0" err="1"/>
              <a:t>Soubor:GalenaFromKansas.jpg</a:t>
            </a:r>
            <a:r>
              <a:rPr lang="cs-CZ" sz="1600" b="1" dirty="0"/>
              <a:t>. </a:t>
            </a:r>
            <a:r>
              <a:rPr lang="cs-CZ" sz="1600" b="1" i="1" dirty="0"/>
              <a:t>Wikipedie, Otevřená encyklopedie</a:t>
            </a:r>
            <a:r>
              <a:rPr lang="cs-CZ" sz="1600" b="1" dirty="0"/>
              <a:t> [online]. 30.8.2005 [cit. 2012-10-30]. Dostupné z: http://cs.wikipedia.org/wiki/Galenit </a:t>
            </a:r>
          </a:p>
          <a:p>
            <a:r>
              <a:rPr lang="cs-CZ" sz="1600" b="1" dirty="0" err="1"/>
              <a:t>Motobaterie</a:t>
            </a:r>
            <a:r>
              <a:rPr lang="cs-CZ" sz="1600" b="1" dirty="0"/>
              <a:t> – vlastní fotografie</a:t>
            </a:r>
          </a:p>
          <a:p>
            <a:r>
              <a:rPr lang="cs-CZ" sz="1600" b="1" dirty="0" err="1"/>
              <a:t>Soubor:Cinnabar.jpg</a:t>
            </a:r>
            <a:r>
              <a:rPr lang="cs-CZ" sz="1600" b="1" dirty="0"/>
              <a:t>. </a:t>
            </a:r>
            <a:r>
              <a:rPr lang="cs-CZ" sz="1600" b="1" i="1" dirty="0"/>
              <a:t>Wikipedie, Otevřená encyklopedie</a:t>
            </a:r>
            <a:r>
              <a:rPr lang="cs-CZ" sz="1600" b="1" dirty="0"/>
              <a:t> [online]. 21.7.2006 [cit. 2012-10-30]. Dostupné z: http://cs.wikipedia.org/wiki/Cinabarit </a:t>
            </a:r>
          </a:p>
          <a:p>
            <a:r>
              <a:rPr lang="cs-CZ" sz="1600" b="1" dirty="0"/>
              <a:t>Teploměr – vlastní </a:t>
            </a:r>
            <a:r>
              <a:rPr lang="cs-CZ" sz="1600" b="1" dirty="0" smtClean="0"/>
              <a:t>fotografie</a:t>
            </a:r>
          </a:p>
          <a:p>
            <a:r>
              <a:rPr lang="cs-CZ" sz="1600" b="1" dirty="0" err="1"/>
              <a:t>Soubor:Sfaleryt</a:t>
            </a:r>
            <a:r>
              <a:rPr lang="cs-CZ" sz="1600" b="1" dirty="0"/>
              <a:t>, Rumunia.jpg. </a:t>
            </a:r>
            <a:r>
              <a:rPr lang="cs-CZ" sz="1600" b="1" i="1" dirty="0"/>
              <a:t>Wikipedie, Otevřená encyklopedie</a:t>
            </a:r>
            <a:r>
              <a:rPr lang="cs-CZ" sz="1600" b="1" dirty="0"/>
              <a:t> [online]. 17.5.2006 [cit. 2012-10-30]. Dostupné z: http://cs.wikipedia.org/wiki/Sfalerit </a:t>
            </a:r>
          </a:p>
          <a:p>
            <a:endParaRPr lang="cs-CZ" sz="1600" dirty="0"/>
          </a:p>
          <a:p>
            <a:endParaRPr lang="cs-CZ" sz="16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1016</TotalTime>
  <Words>776</Words>
  <Application>Microsoft Office PowerPoint</Application>
  <PresentationFormat>Předvádění na obrazovce (4:3)</PresentationFormat>
  <Paragraphs>108</Paragraphs>
  <Slides>12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Prezentace aplikace PowerPoint</vt:lpstr>
      <vt:lpstr>Anotace</vt:lpstr>
      <vt:lpstr>sULFIDY</vt:lpstr>
      <vt:lpstr>sULFIDY</vt:lpstr>
      <vt:lpstr>pyrit (kyz železný) (FeS2)</vt:lpstr>
      <vt:lpstr>chalkopyrit (CuFeS2)</vt:lpstr>
      <vt:lpstr>sfalerit (ZnS)</vt:lpstr>
      <vt:lpstr>galenit (PbS)</vt:lpstr>
      <vt:lpstr>cinabarit (rumělka) (HgS)</vt:lpstr>
      <vt:lpstr>Otázky</vt:lpstr>
      <vt:lpstr>Otázky</vt:lpstr>
      <vt:lpstr>Použité zdroje:</vt:lpstr>
    </vt:vector>
  </TitlesOfParts>
  <Company>MZŠ Melč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Ploštěnka mléčná </dc:title>
  <dc:creator>rybat</dc:creator>
  <cp:lastModifiedBy>Lumír Novák</cp:lastModifiedBy>
  <cp:revision>109</cp:revision>
  <dcterms:created xsi:type="dcterms:W3CDTF">2012-03-02T07:29:25Z</dcterms:created>
  <dcterms:modified xsi:type="dcterms:W3CDTF">2012-11-14T19:14:31Z</dcterms:modified>
</cp:coreProperties>
</file>