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8" r:id="rId2"/>
    <p:sldId id="269" r:id="rId3"/>
    <p:sldId id="257" r:id="rId4"/>
    <p:sldId id="258" r:id="rId5"/>
    <p:sldId id="277" r:id="rId6"/>
    <p:sldId id="273" r:id="rId7"/>
    <p:sldId id="291" r:id="rId8"/>
    <p:sldId id="289" r:id="rId9"/>
    <p:sldId id="285" r:id="rId10"/>
    <p:sldId id="286" r:id="rId11"/>
    <p:sldId id="290" r:id="rId12"/>
    <p:sldId id="276" r:id="rId13"/>
    <p:sldId id="288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73" autoAdjust="0"/>
  </p:normalViewPr>
  <p:slideViewPr>
    <p:cSldViewPr>
      <p:cViewPr>
        <p:scale>
          <a:sx n="64" d="100"/>
          <a:sy n="64" d="100"/>
        </p:scale>
        <p:origin x="-696" y="-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Vlastní fotografie – kalcit, siderit,</a:t>
            </a:r>
            <a:r>
              <a:rPr lang="cs-CZ" baseline="0" dirty="0" smtClean="0"/>
              <a:t> malachit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Soubor:Calcite.jpg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27.4.2005 [cit. 2012-10-30]. Dostupné z: http://cs.wikipedia.org/wiki/Kalcit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Soubor:Manganocalcite.jpg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4.11.2005 [cit. 2012-10-30]. Dostupné z: http://cs.wikipedia.org/wiki/Kalcit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Vlastní fotografie – cement, vápno.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Vlastní fotografie – mramor,</a:t>
            </a:r>
            <a:r>
              <a:rPr lang="cs-CZ" baseline="0" dirty="0" smtClean="0"/>
              <a:t> travertin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Soubor:Jeskyně</a:t>
            </a:r>
            <a:r>
              <a:rPr lang="cs-CZ" dirty="0" smtClean="0"/>
              <a:t> Balcarka32.jpg.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31.7.2007 [cit. 2012-10-30]. Dostupné z: http://cs.wikipedia.org/wiki/Moravsk%C3%BD_kras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Siderit</a:t>
            </a:r>
            <a:r>
              <a:rPr lang="cs-CZ" baseline="0" dirty="0" smtClean="0"/>
              <a:t> (ocelek)</a:t>
            </a:r>
            <a:r>
              <a:rPr lang="cs-CZ" dirty="0" smtClean="0"/>
              <a:t> – vlastní fotografie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Malachit – vlastní  fotografie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Soubor:Azurite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China.jpg.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12.11.2006 [cit. 2012-10-30]. Dostupné z: http://cs.wikipedia.org/wiki/Azurit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53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9777664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Uhličitany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se známí s  mineralogickou třídou - UHLIČITANY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shlédnou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6273" y="188640"/>
            <a:ext cx="8686800" cy="84124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UHLIČITANY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Documents and Settings\Lumča\Dokumenty\Obrázky\Foťák 12.11\Foťák 12.11. 64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30" y="1163528"/>
            <a:ext cx="3528392" cy="2646593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Lumča\Dokumenty\Obrázky\Foťák 12.11\Foťák 12.11. 64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4653" y="1174495"/>
            <a:ext cx="3513771" cy="263562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30" y="4050700"/>
            <a:ext cx="3581457" cy="2686093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  <a:effectLst/>
        </p:spPr>
      </p:pic>
      <p:pic>
        <p:nvPicPr>
          <p:cNvPr id="1030" name="Picture 6" descr="C:\Documents and Settings\Lumča\Dokumenty\Obrázky\Foťák 12.11\Foťák 12.11. 65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2793" y="4022446"/>
            <a:ext cx="3575631" cy="2681723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4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9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uhličitany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23528" y="1124745"/>
            <a:ext cx="8686800" cy="2232248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jsou </a:t>
            </a:r>
            <a:r>
              <a:rPr lang="cs-CZ" b="1" u="sng" dirty="0" smtClean="0">
                <a:solidFill>
                  <a:schemeClr val="tx1"/>
                </a:solidFill>
              </a:rPr>
              <a:t>soli kyseliny uhličité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tvoří </a:t>
            </a:r>
            <a:r>
              <a:rPr lang="cs-CZ" b="1" u="sng" dirty="0" smtClean="0">
                <a:solidFill>
                  <a:schemeClr val="tx1"/>
                </a:solidFill>
              </a:rPr>
              <a:t>horniny</a:t>
            </a:r>
            <a:r>
              <a:rPr lang="cs-CZ" b="1" dirty="0" smtClean="0">
                <a:solidFill>
                  <a:schemeClr val="tx1"/>
                </a:solidFill>
              </a:rPr>
              <a:t> (pohoří, krasová území)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jsou </a:t>
            </a:r>
            <a:r>
              <a:rPr lang="cs-CZ" b="1" u="sng" dirty="0" smtClean="0">
                <a:solidFill>
                  <a:schemeClr val="tx1"/>
                </a:solidFill>
              </a:rPr>
              <a:t>anorganického</a:t>
            </a:r>
            <a:r>
              <a:rPr lang="cs-CZ" b="1" dirty="0" smtClean="0">
                <a:solidFill>
                  <a:schemeClr val="tx1"/>
                </a:solidFill>
              </a:rPr>
              <a:t> i </a:t>
            </a:r>
            <a:r>
              <a:rPr lang="cs-CZ" b="1" u="sng" dirty="0" smtClean="0">
                <a:solidFill>
                  <a:schemeClr val="tx1"/>
                </a:solidFill>
              </a:rPr>
              <a:t>organického</a:t>
            </a:r>
            <a:r>
              <a:rPr lang="cs-CZ" b="1" dirty="0" smtClean="0">
                <a:solidFill>
                  <a:schemeClr val="tx1"/>
                </a:solidFill>
              </a:rPr>
              <a:t> původu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vznikaly v pravěkých mořích </a:t>
            </a:r>
            <a:r>
              <a:rPr lang="cs-CZ" b="1" dirty="0" smtClean="0">
                <a:solidFill>
                  <a:schemeClr val="tx1"/>
                </a:solidFill>
              </a:rPr>
              <a:t>z vápenitých koster a schránek živočichů a mikroorganizmů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u="sng" dirty="0" smtClean="0">
              <a:solidFill>
                <a:schemeClr val="tx1"/>
              </a:solidFill>
            </a:endParaRPr>
          </a:p>
          <a:p>
            <a:endParaRPr lang="cs-CZ" b="1" dirty="0"/>
          </a:p>
        </p:txBody>
      </p:sp>
      <p:pic>
        <p:nvPicPr>
          <p:cNvPr id="1027" name="Picture 3" descr="C:\Documents and Settings\Lumča\Plocha\islandský kalcit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882" y="3440442"/>
            <a:ext cx="7767406" cy="3409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kalcit (</a:t>
            </a:r>
            <a:r>
              <a:rPr lang="cs-CZ" b="1" cap="none" dirty="0" smtClean="0">
                <a:solidFill>
                  <a:schemeClr val="tx1"/>
                </a:solidFill>
              </a:rPr>
              <a:t>uhličitan vápenatý)</a:t>
            </a:r>
            <a:r>
              <a:rPr lang="cs-CZ" b="1" dirty="0" smtClean="0">
                <a:solidFill>
                  <a:schemeClr val="tx1"/>
                </a:solidFill>
              </a:rPr>
              <a:t> (C</a:t>
            </a:r>
            <a:r>
              <a:rPr lang="cs-CZ" b="1" cap="none" dirty="0" smtClean="0">
                <a:solidFill>
                  <a:schemeClr val="tx1"/>
                </a:solidFill>
              </a:rPr>
              <a:t>aCO</a:t>
            </a:r>
            <a:r>
              <a:rPr lang="cs-CZ" b="1" cap="none" baseline="-25000" dirty="0" smtClean="0">
                <a:solidFill>
                  <a:schemeClr val="tx1"/>
                </a:solidFill>
              </a:rPr>
              <a:t>3</a:t>
            </a:r>
            <a:r>
              <a:rPr lang="cs-CZ" b="1" cap="none" dirty="0" smtClean="0">
                <a:solidFill>
                  <a:schemeClr val="tx1"/>
                </a:solidFill>
              </a:rPr>
              <a:t>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33252"/>
            <a:ext cx="5783560" cy="5724748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jeden z </a:t>
            </a:r>
            <a:r>
              <a:rPr lang="cs-CZ" sz="2800" b="1" u="sng" dirty="0" smtClean="0">
                <a:solidFill>
                  <a:schemeClr val="tx1"/>
                </a:solidFill>
              </a:rPr>
              <a:t>nejrozšířenějších</a:t>
            </a:r>
            <a:r>
              <a:rPr lang="cs-CZ" sz="2800" b="1" dirty="0" smtClean="0">
                <a:solidFill>
                  <a:schemeClr val="tx1"/>
                </a:solidFill>
              </a:rPr>
              <a:t> minerálů v zemské kůře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bezbarvý</a:t>
            </a:r>
            <a:r>
              <a:rPr lang="cs-CZ" sz="2800" b="1" dirty="0" smtClean="0">
                <a:solidFill>
                  <a:schemeClr val="tx1"/>
                </a:solidFill>
              </a:rPr>
              <a:t> nebo </a:t>
            </a:r>
            <a:r>
              <a:rPr lang="cs-CZ" sz="2800" b="1" u="sng" dirty="0" smtClean="0">
                <a:solidFill>
                  <a:schemeClr val="tx1"/>
                </a:solidFill>
              </a:rPr>
              <a:t>bílý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u="sng" dirty="0" smtClean="0">
                <a:solidFill>
                  <a:schemeClr val="tx1"/>
                </a:solidFill>
              </a:rPr>
              <a:t>zbarvený</a:t>
            </a:r>
            <a:r>
              <a:rPr lang="cs-CZ" sz="2800" b="1" dirty="0" smtClean="0">
                <a:solidFill>
                  <a:schemeClr val="tx1"/>
                </a:solidFill>
              </a:rPr>
              <a:t> podle příměsí (šedý, žlutavý, béžový)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je </a:t>
            </a:r>
            <a:r>
              <a:rPr lang="cs-CZ" sz="2800" b="1" u="sng" dirty="0" smtClean="0">
                <a:solidFill>
                  <a:schemeClr val="tx1"/>
                </a:solidFill>
              </a:rPr>
              <a:t>dokonale štěpný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je součástí hornin: </a:t>
            </a:r>
            <a:r>
              <a:rPr lang="cs-CZ" sz="2800" b="1" u="sng" dirty="0" smtClean="0">
                <a:solidFill>
                  <a:schemeClr val="tx1"/>
                </a:solidFill>
              </a:rPr>
              <a:t>vápence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u="sng" dirty="0" smtClean="0">
                <a:solidFill>
                  <a:schemeClr val="tx1"/>
                </a:solidFill>
              </a:rPr>
              <a:t>travertinu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u="sng" dirty="0" smtClean="0">
                <a:solidFill>
                  <a:schemeClr val="tx1"/>
                </a:solidFill>
              </a:rPr>
              <a:t>mramoru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v </a:t>
            </a:r>
            <a:r>
              <a:rPr lang="cs-CZ" sz="2800" b="1" u="sng" dirty="0" smtClean="0">
                <a:solidFill>
                  <a:schemeClr val="tx1"/>
                </a:solidFill>
              </a:rPr>
              <a:t>krasových jeskyních </a:t>
            </a:r>
            <a:r>
              <a:rPr lang="cs-CZ" sz="2800" b="1" dirty="0" smtClean="0">
                <a:solidFill>
                  <a:schemeClr val="tx1"/>
                </a:solidFill>
              </a:rPr>
              <a:t>tvoří povlaky a krápníky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islandský kalcit</a:t>
            </a:r>
            <a:r>
              <a:rPr lang="cs-CZ" sz="2800" b="1" dirty="0" smtClean="0">
                <a:solidFill>
                  <a:schemeClr val="tx1"/>
                </a:solidFill>
              </a:rPr>
              <a:t>: čirý jako sklo a má optickou vlastnost – </a:t>
            </a:r>
            <a:r>
              <a:rPr lang="cs-CZ" sz="2800" b="1" u="sng" dirty="0" smtClean="0">
                <a:solidFill>
                  <a:schemeClr val="tx1"/>
                </a:solidFill>
              </a:rPr>
              <a:t>světelný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u="sng" dirty="0" smtClean="0">
                <a:solidFill>
                  <a:schemeClr val="tx1"/>
                </a:solidFill>
              </a:rPr>
              <a:t>dvojlom</a:t>
            </a:r>
          </a:p>
          <a:p>
            <a:endParaRPr lang="cs-CZ" sz="2800" b="1" u="sng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985" y="2348880"/>
            <a:ext cx="2764959" cy="352385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6624366" y="6009517"/>
            <a:ext cx="16191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manganokalcit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38900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kalcit (</a:t>
            </a:r>
            <a:r>
              <a:rPr lang="cs-CZ" b="1" cap="none" dirty="0">
                <a:solidFill>
                  <a:schemeClr val="tx1"/>
                </a:solidFill>
              </a:rPr>
              <a:t>uhličitan vápenatý)</a:t>
            </a:r>
            <a:r>
              <a:rPr lang="cs-CZ" b="1" dirty="0">
                <a:solidFill>
                  <a:schemeClr val="tx1"/>
                </a:solidFill>
              </a:rPr>
              <a:t> (C</a:t>
            </a:r>
            <a:r>
              <a:rPr lang="cs-CZ" b="1" cap="none" dirty="0">
                <a:solidFill>
                  <a:schemeClr val="tx1"/>
                </a:solidFill>
              </a:rPr>
              <a:t>aCO</a:t>
            </a:r>
            <a:r>
              <a:rPr lang="cs-CZ" b="1" cap="none" baseline="-25000" dirty="0">
                <a:solidFill>
                  <a:schemeClr val="tx1"/>
                </a:solidFill>
              </a:rPr>
              <a:t>3</a:t>
            </a:r>
            <a:r>
              <a:rPr lang="cs-CZ" b="1" cap="none" dirty="0">
                <a:solidFill>
                  <a:schemeClr val="tx1"/>
                </a:solidFill>
              </a:rPr>
              <a:t>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1512168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u="sng" dirty="0">
                <a:solidFill>
                  <a:schemeClr val="tx1"/>
                </a:solidFill>
              </a:rPr>
              <a:t>v</a:t>
            </a:r>
            <a:r>
              <a:rPr lang="cs-CZ" b="1" u="sng" dirty="0" smtClean="0">
                <a:solidFill>
                  <a:schemeClr val="tx1"/>
                </a:solidFill>
              </a:rPr>
              <a:t>yužití</a:t>
            </a:r>
            <a:r>
              <a:rPr lang="cs-CZ" b="1" dirty="0" smtClean="0">
                <a:solidFill>
                  <a:schemeClr val="tx1"/>
                </a:solidFill>
              </a:rPr>
              <a:t>: jako součást vápenců je kalcit </a:t>
            </a:r>
            <a:r>
              <a:rPr lang="cs-CZ" b="1" u="sng" dirty="0" smtClean="0">
                <a:solidFill>
                  <a:schemeClr val="tx1"/>
                </a:solidFill>
              </a:rPr>
              <a:t>surovinou k pálení vápna </a:t>
            </a:r>
            <a:r>
              <a:rPr lang="cs-CZ" b="1" dirty="0" smtClean="0">
                <a:solidFill>
                  <a:schemeClr val="tx1"/>
                </a:solidFill>
              </a:rPr>
              <a:t>a </a:t>
            </a:r>
            <a:r>
              <a:rPr lang="cs-CZ" b="1" u="sng" dirty="0" smtClean="0">
                <a:solidFill>
                  <a:schemeClr val="tx1"/>
                </a:solidFill>
              </a:rPr>
              <a:t>výrobě cementu, </a:t>
            </a:r>
            <a:r>
              <a:rPr lang="cs-CZ" b="1" dirty="0" smtClean="0">
                <a:solidFill>
                  <a:schemeClr val="tx1"/>
                </a:solidFill>
              </a:rPr>
              <a:t>stavební kámen</a:t>
            </a:r>
            <a:endParaRPr lang="cs-CZ" b="1" u="sng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u="sng" dirty="0" smtClean="0">
              <a:solidFill>
                <a:schemeClr val="tx1"/>
              </a:solidFill>
            </a:endParaRPr>
          </a:p>
        </p:txBody>
      </p:sp>
      <p:pic>
        <p:nvPicPr>
          <p:cNvPr id="2050" name="Picture 2" descr="C:\Documents and Settings\Lumča\Dokumenty\Obrázky\Foťák 12.11\Foťák 12.11. 66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802645"/>
            <a:ext cx="2643530" cy="403707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Lumča\Dokumenty\Obrázky\Foťák 12.11\Foťák 12.11. 67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802645"/>
            <a:ext cx="2335833" cy="4048972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0704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kalcit (</a:t>
            </a:r>
            <a:r>
              <a:rPr lang="cs-CZ" b="1" cap="none" dirty="0">
                <a:solidFill>
                  <a:schemeClr val="tx1"/>
                </a:solidFill>
              </a:rPr>
              <a:t>uhličitan vápenatý)</a:t>
            </a:r>
            <a:r>
              <a:rPr lang="cs-CZ" b="1" dirty="0">
                <a:solidFill>
                  <a:schemeClr val="tx1"/>
                </a:solidFill>
              </a:rPr>
              <a:t> (C</a:t>
            </a:r>
            <a:r>
              <a:rPr lang="cs-CZ" b="1" cap="none" dirty="0">
                <a:solidFill>
                  <a:schemeClr val="tx1"/>
                </a:solidFill>
              </a:rPr>
              <a:t>aCO</a:t>
            </a:r>
            <a:r>
              <a:rPr lang="cs-CZ" b="1" cap="none" baseline="-25000" dirty="0">
                <a:solidFill>
                  <a:schemeClr val="tx1"/>
                </a:solidFill>
              </a:rPr>
              <a:t>3</a:t>
            </a:r>
            <a:r>
              <a:rPr lang="cs-CZ" b="1" cap="none" dirty="0">
                <a:solidFill>
                  <a:schemeClr val="tx1"/>
                </a:solidFill>
              </a:rPr>
              <a:t>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1008112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je součástí hornin</a:t>
            </a:r>
            <a:r>
              <a:rPr lang="cs-CZ" b="1" u="sng" dirty="0" smtClean="0">
                <a:solidFill>
                  <a:schemeClr val="tx1"/>
                </a:solidFill>
              </a:rPr>
              <a:t>: vápence, travertinu, mramoru</a:t>
            </a:r>
          </a:p>
          <a:p>
            <a:pPr marL="0" indent="0">
              <a:buNone/>
            </a:pPr>
            <a:endParaRPr lang="cs-CZ" b="1" u="sng" dirty="0" smtClean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864455"/>
            <a:ext cx="4213555" cy="3160166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Documents and Settings\Lumča\Dokumenty\Obrázky\Foťák 12.11\Foťák 12.11. 654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621" t="13604" r="19967" b="6706"/>
          <a:stretch/>
        </p:blipFill>
        <p:spPr bwMode="auto">
          <a:xfrm>
            <a:off x="539552" y="2833391"/>
            <a:ext cx="3203116" cy="3222294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64857" y="6340678"/>
            <a:ext cx="952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mramor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35009" y="6345301"/>
            <a:ext cx="9995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travertin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49989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kalcit (</a:t>
            </a:r>
            <a:r>
              <a:rPr lang="cs-CZ" b="1" cap="none" dirty="0">
                <a:solidFill>
                  <a:schemeClr val="tx1"/>
                </a:solidFill>
              </a:rPr>
              <a:t>uhličitan vápenatý)</a:t>
            </a:r>
            <a:r>
              <a:rPr lang="cs-CZ" b="1" dirty="0">
                <a:solidFill>
                  <a:schemeClr val="tx1"/>
                </a:solidFill>
              </a:rPr>
              <a:t> (C</a:t>
            </a:r>
            <a:r>
              <a:rPr lang="cs-CZ" b="1" cap="none" dirty="0">
                <a:solidFill>
                  <a:schemeClr val="tx1"/>
                </a:solidFill>
              </a:rPr>
              <a:t>aCO</a:t>
            </a:r>
            <a:r>
              <a:rPr lang="cs-CZ" b="1" cap="none" baseline="-25000" dirty="0">
                <a:solidFill>
                  <a:schemeClr val="tx1"/>
                </a:solidFill>
              </a:rPr>
              <a:t>3</a:t>
            </a:r>
            <a:r>
              <a:rPr lang="cs-CZ" b="1" cap="none" dirty="0">
                <a:solidFill>
                  <a:schemeClr val="tx1"/>
                </a:solidFill>
              </a:rPr>
              <a:t>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1512168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tvoří </a:t>
            </a:r>
            <a:r>
              <a:rPr lang="cs-CZ" b="1" u="sng" dirty="0" smtClean="0">
                <a:solidFill>
                  <a:schemeClr val="tx1"/>
                </a:solidFill>
              </a:rPr>
              <a:t>krasové oblasti </a:t>
            </a:r>
            <a:r>
              <a:rPr lang="cs-CZ" b="1" dirty="0" smtClean="0">
                <a:solidFill>
                  <a:schemeClr val="tx1"/>
                </a:solidFill>
              </a:rPr>
              <a:t>– např. Moravský kras (jeskyně Macocha, </a:t>
            </a:r>
            <a:r>
              <a:rPr lang="cs-CZ" b="1" dirty="0" err="1" smtClean="0">
                <a:solidFill>
                  <a:schemeClr val="tx1"/>
                </a:solidFill>
              </a:rPr>
              <a:t>Balcarka</a:t>
            </a:r>
            <a:r>
              <a:rPr lang="cs-CZ" b="1" dirty="0" smtClean="0">
                <a:solidFill>
                  <a:schemeClr val="tx1"/>
                </a:solidFill>
              </a:rPr>
              <a:t>), Koněpruské jeskyně , Dolomity</a:t>
            </a:r>
          </a:p>
          <a:p>
            <a:pPr marL="0" indent="0">
              <a:buNone/>
            </a:pPr>
            <a:endParaRPr lang="cs-CZ" b="1" u="sng" dirty="0" smtClean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780928"/>
            <a:ext cx="5940152" cy="395762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7785416" y="6156012"/>
            <a:ext cx="10377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Balcarka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5358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siderit (</a:t>
            </a:r>
            <a:r>
              <a:rPr lang="cs-CZ" b="1" cap="none" dirty="0" smtClean="0">
                <a:solidFill>
                  <a:schemeClr val="tx1"/>
                </a:solidFill>
              </a:rPr>
              <a:t>ocelek)</a:t>
            </a:r>
            <a:r>
              <a:rPr lang="cs-CZ" b="1" dirty="0" smtClean="0">
                <a:solidFill>
                  <a:schemeClr val="tx1"/>
                </a:solidFill>
              </a:rPr>
              <a:t> (</a:t>
            </a:r>
            <a:r>
              <a:rPr lang="cs-CZ" b="1" cap="none" dirty="0" smtClean="0">
                <a:solidFill>
                  <a:schemeClr val="tx1"/>
                </a:solidFill>
              </a:rPr>
              <a:t>FeCO</a:t>
            </a:r>
            <a:r>
              <a:rPr lang="cs-CZ" b="1" cap="none" baseline="-25000" dirty="0" smtClean="0">
                <a:solidFill>
                  <a:schemeClr val="tx1"/>
                </a:solidFill>
              </a:rPr>
              <a:t>3</a:t>
            </a:r>
            <a:r>
              <a:rPr lang="cs-CZ" b="1" cap="none" dirty="0" smtClean="0">
                <a:solidFill>
                  <a:schemeClr val="tx1"/>
                </a:solidFill>
              </a:rPr>
              <a:t>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>
          <a:xfrm>
            <a:off x="251520" y="1196751"/>
            <a:ext cx="8686800" cy="1512169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</a:rPr>
              <a:t>žlutavá </a:t>
            </a:r>
            <a:r>
              <a:rPr lang="cs-CZ" sz="3600" b="1" dirty="0" smtClean="0">
                <a:solidFill>
                  <a:schemeClr val="tx1"/>
                </a:solidFill>
              </a:rPr>
              <a:t>až </a:t>
            </a:r>
            <a:r>
              <a:rPr lang="cs-CZ" sz="3600" b="1" u="sng" dirty="0" smtClean="0">
                <a:solidFill>
                  <a:schemeClr val="tx1"/>
                </a:solidFill>
              </a:rPr>
              <a:t>tmavě hnědá </a:t>
            </a:r>
            <a:r>
              <a:rPr lang="cs-CZ" sz="3600" b="1" dirty="0" smtClean="0">
                <a:solidFill>
                  <a:schemeClr val="tx1"/>
                </a:solidFill>
              </a:rPr>
              <a:t>barva</a:t>
            </a:r>
            <a:endParaRPr lang="cs-CZ" sz="3600" b="1" u="sng" dirty="0" smtClean="0">
              <a:solidFill>
                <a:schemeClr val="tx1"/>
              </a:solidFill>
            </a:endParaRPr>
          </a:p>
          <a:p>
            <a:r>
              <a:rPr lang="cs-CZ" sz="3600" b="1" dirty="0" smtClean="0">
                <a:solidFill>
                  <a:schemeClr val="tx1"/>
                </a:solidFill>
              </a:rPr>
              <a:t>je důležitá </a:t>
            </a:r>
            <a:r>
              <a:rPr lang="cs-CZ" sz="3600" b="1" u="sng" dirty="0" smtClean="0">
                <a:solidFill>
                  <a:schemeClr val="tx1"/>
                </a:solidFill>
              </a:rPr>
              <a:t>železná ruda</a:t>
            </a:r>
            <a:endParaRPr lang="cs-CZ" sz="3600" b="1" dirty="0" smtClean="0">
              <a:solidFill>
                <a:schemeClr val="tx1"/>
              </a:solidFill>
            </a:endParaRPr>
          </a:p>
          <a:p>
            <a:r>
              <a:rPr lang="cs-CZ" sz="3600" b="1" dirty="0" smtClean="0">
                <a:solidFill>
                  <a:schemeClr val="tx1"/>
                </a:solidFill>
              </a:rPr>
              <a:t>využití: výroba </a:t>
            </a:r>
            <a:r>
              <a:rPr lang="cs-CZ" sz="3600" b="1" u="sng" dirty="0" smtClean="0">
                <a:solidFill>
                  <a:schemeClr val="tx1"/>
                </a:solidFill>
              </a:rPr>
              <a:t>oceli</a:t>
            </a:r>
            <a:endParaRPr lang="cs-CZ" b="1" u="sng" dirty="0" smtClean="0">
              <a:solidFill>
                <a:schemeClr val="tx1"/>
              </a:solidFill>
            </a:endParaRPr>
          </a:p>
        </p:txBody>
      </p:sp>
      <p:pic>
        <p:nvPicPr>
          <p:cNvPr id="6" name="Picture 4" descr="C:\Documents and Settings\Lumča\Dokumenty\Obrázky\Foťák 12.11\Foťák 12.11. 64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5" t="9239" r="5468" b="14161"/>
          <a:stretch/>
        </p:blipFill>
        <p:spPr bwMode="auto">
          <a:xfrm>
            <a:off x="1619672" y="2923657"/>
            <a:ext cx="5780908" cy="3716298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980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2437" y="2395366"/>
            <a:ext cx="5952661" cy="446449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malachit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3"/>
            <a:ext cx="8686800" cy="1008111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výroba šperků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dekorativní obkladový kámen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8746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azurit 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1224"/>
            <a:ext cx="8515448" cy="566277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2202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661248"/>
          </a:xfrm>
        </p:spPr>
        <p:txBody>
          <a:bodyPr>
            <a:normAutofit fontScale="92500" lnSpcReduction="10000"/>
          </a:bodyPr>
          <a:lstStyle/>
          <a:p>
            <a:r>
              <a:rPr lang="cs-CZ" sz="3300" b="1" u="sng" dirty="0" smtClean="0">
                <a:solidFill>
                  <a:schemeClr val="tx1"/>
                </a:solidFill>
              </a:rPr>
              <a:t>Co jsou to uhličitany?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Soli kyseliny uhličité.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Jakého původu jsou uhličitany?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Anorganického i organického původu (vápenec).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Který uhličitan se používá k výrobě páleného vápna a cementu?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Kalcit.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Který uhličitan má optickou vlastnost – světelný dvojlom?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Islandský kalcit.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Který uhličitan je významnou železnou rudou?</a:t>
            </a:r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661248"/>
          </a:xfrm>
        </p:spPr>
        <p:txBody>
          <a:bodyPr>
            <a:normAutofit fontScale="92500" lnSpcReduction="20000"/>
          </a:bodyPr>
          <a:lstStyle/>
          <a:p>
            <a:r>
              <a:rPr lang="cs-CZ" sz="3300" b="1" dirty="0" smtClean="0">
                <a:solidFill>
                  <a:srgbClr val="FF0000"/>
                </a:solidFill>
              </a:rPr>
              <a:t>Siderit (ocelek).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Které dva uhličitany se používají k výrobě šperků?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Malachit a azurit.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Které horniny tvoří kalcit?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Vápenec, travertin, mramor.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Co tvoří kalcit v krasových jeskyních?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Povlaky a krápníky.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Jaká je štěpnost kalcitu?</a:t>
            </a:r>
          </a:p>
          <a:p>
            <a:r>
              <a:rPr lang="cs-CZ" sz="3300" b="1" dirty="0">
                <a:solidFill>
                  <a:srgbClr val="FF0000"/>
                </a:solidFill>
              </a:rPr>
              <a:t>J</a:t>
            </a:r>
            <a:r>
              <a:rPr lang="cs-CZ" sz="3300" b="1" dirty="0" smtClean="0">
                <a:solidFill>
                  <a:srgbClr val="FF0000"/>
                </a:solidFill>
              </a:rPr>
              <a:t>e </a:t>
            </a:r>
            <a:r>
              <a:rPr lang="cs-CZ" sz="3600" b="1" dirty="0" smtClean="0">
                <a:solidFill>
                  <a:srgbClr val="FF0000"/>
                </a:solidFill>
              </a:rPr>
              <a:t>dokonale</a:t>
            </a:r>
            <a:r>
              <a:rPr lang="cs-CZ" sz="3300" b="1" dirty="0" smtClean="0">
                <a:solidFill>
                  <a:srgbClr val="FF0000"/>
                </a:solidFill>
              </a:rPr>
              <a:t> štěpný.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Jak se nazývá známá krasová oblast na Moravě?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Moravský kras (jeskyně Macocha, </a:t>
            </a:r>
            <a:r>
              <a:rPr lang="cs-CZ" sz="3300" b="1" dirty="0" err="1" smtClean="0">
                <a:solidFill>
                  <a:srgbClr val="FF0000"/>
                </a:solidFill>
              </a:rPr>
              <a:t>Balcarka</a:t>
            </a:r>
            <a:r>
              <a:rPr lang="cs-CZ" sz="3300" b="1" dirty="0" smtClean="0">
                <a:solidFill>
                  <a:srgbClr val="FF0000"/>
                </a:solidFill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r>
              <a:rPr lang="cs-CZ" sz="1600" b="1" dirty="0" err="1"/>
              <a:t>Soubor:Calcite.jpg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27.4.2005 [cit. 2012-10-30]. Dostupné z: http://cs.wikipedia.org/wiki/Kalcit </a:t>
            </a:r>
          </a:p>
          <a:p>
            <a:r>
              <a:rPr lang="cs-CZ" sz="1600" b="1" dirty="0"/>
              <a:t>Vlastní fotografie – kalcit, siderit, </a:t>
            </a:r>
            <a:r>
              <a:rPr lang="cs-CZ" sz="1600" b="1" dirty="0" smtClean="0"/>
              <a:t>malachit, travertin, mramor</a:t>
            </a:r>
            <a:endParaRPr lang="cs-CZ" sz="1600" b="1" dirty="0"/>
          </a:p>
          <a:p>
            <a:r>
              <a:rPr lang="cs-CZ" sz="1600" b="1" dirty="0" err="1"/>
              <a:t>Soubor:Manganocalcite.jpg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4.11.2005 [cit. 2012-10-30]. Dostupné z: http://cs.wikipedia.org/wiki/Kalcit </a:t>
            </a:r>
          </a:p>
          <a:p>
            <a:r>
              <a:rPr lang="cs-CZ" sz="1600" b="1" dirty="0"/>
              <a:t>Vlastní fotografie – cement, vápno.</a:t>
            </a:r>
          </a:p>
          <a:p>
            <a:r>
              <a:rPr lang="cs-CZ" sz="1600" b="1" dirty="0" err="1"/>
              <a:t>Soubor:Jeskyně</a:t>
            </a:r>
            <a:r>
              <a:rPr lang="cs-CZ" sz="1600" b="1" dirty="0"/>
              <a:t> Balcarka32.jpg.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31.7.2007 [cit. 2012-10-30]. Dostupné z: http://cs.wikipedia.org/wiki/Moravsk%C3%BD_kras </a:t>
            </a:r>
          </a:p>
          <a:p>
            <a:r>
              <a:rPr lang="cs-CZ" sz="1600" b="1" dirty="0" smtClean="0"/>
              <a:t>Siderit</a:t>
            </a:r>
            <a:r>
              <a:rPr lang="cs-CZ" sz="1600" b="1" dirty="0"/>
              <a:t> </a:t>
            </a:r>
            <a:r>
              <a:rPr lang="cs-CZ" sz="1600" b="1" dirty="0" smtClean="0"/>
              <a:t>(ocelek)– </a:t>
            </a:r>
            <a:r>
              <a:rPr lang="cs-CZ" sz="1600" b="1" dirty="0"/>
              <a:t>vlastní fotografie</a:t>
            </a:r>
          </a:p>
          <a:p>
            <a:r>
              <a:rPr lang="cs-CZ" sz="1600" b="1" dirty="0" err="1"/>
              <a:t>Soubor:Azurite</a:t>
            </a:r>
            <a:r>
              <a:rPr lang="cs-CZ" sz="1600" b="1" dirty="0"/>
              <a:t> </a:t>
            </a:r>
            <a:r>
              <a:rPr lang="cs-CZ" sz="1600" b="1" dirty="0" err="1"/>
              <a:t>from</a:t>
            </a:r>
            <a:r>
              <a:rPr lang="cs-CZ" sz="1600" b="1" dirty="0"/>
              <a:t> China.jpg.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12.11.2006 [cit. 2012-10-30]. Dostupné z: http://cs.wikipedia.org/wiki/Azurit </a:t>
            </a:r>
          </a:p>
          <a:p>
            <a:endParaRPr lang="cs-CZ" sz="1600" b="1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1412</TotalTime>
  <Words>616</Words>
  <Application>Microsoft Office PowerPoint</Application>
  <PresentationFormat>Předvádění na obrazovce (4:3)</PresentationFormat>
  <Paragraphs>100</Paragraphs>
  <Slides>14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Anotace</vt:lpstr>
      <vt:lpstr>UHLIČITANY</vt:lpstr>
      <vt:lpstr>uhličitany</vt:lpstr>
      <vt:lpstr>kalcit (uhličitan vápenatý) (CaCO3)</vt:lpstr>
      <vt:lpstr>kalcit (uhličitan vápenatý) (CaCO3)</vt:lpstr>
      <vt:lpstr>kalcit (uhličitan vápenatý) (CaCO3)</vt:lpstr>
      <vt:lpstr>kalcit (uhličitan vápenatý) (CaCO3)</vt:lpstr>
      <vt:lpstr>siderit (ocelek) (FeCO3)</vt:lpstr>
      <vt:lpstr>malachit </vt:lpstr>
      <vt:lpstr>azurit </vt:lpstr>
      <vt:lpstr>Otázky</vt:lpstr>
      <vt:lpstr>Otázky</vt:lpstr>
      <vt:lpstr>Použité zdroje: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Lumír Novák</cp:lastModifiedBy>
  <cp:revision>140</cp:revision>
  <dcterms:created xsi:type="dcterms:W3CDTF">2012-03-02T07:29:25Z</dcterms:created>
  <dcterms:modified xsi:type="dcterms:W3CDTF">2012-11-17T21:40:03Z</dcterms:modified>
</cp:coreProperties>
</file>