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8" r:id="rId2"/>
    <p:sldId id="269" r:id="rId3"/>
    <p:sldId id="257" r:id="rId4"/>
    <p:sldId id="258" r:id="rId5"/>
    <p:sldId id="277" r:id="rId6"/>
    <p:sldId id="273" r:id="rId7"/>
    <p:sldId id="291" r:id="rId8"/>
    <p:sldId id="276" r:id="rId9"/>
    <p:sldId id="288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170" autoAdjust="0"/>
  </p:normalViewPr>
  <p:slideViewPr>
    <p:cSldViewPr>
      <p:cViewPr>
        <p:scale>
          <a:sx n="64" d="100"/>
          <a:sy n="64" d="100"/>
        </p:scale>
        <p:origin x="-69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Soubor:Gips</a:t>
            </a:r>
            <a:r>
              <a:rPr lang="cs-CZ" dirty="0" smtClean="0"/>
              <a:t> 3 Maroko.jpg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18.11.2006 [cit. 2012-10-30]. Dostupné z: http://cs.wikipedia.org/wiki/S%C3%A1drovec#Odr.C5.AFdy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Soubor:Alabaster.jpg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13.8.2006 [cit. 2012-10-30]. Dostupné z: http</a:t>
            </a:r>
          </a:p>
          <a:p>
            <a:r>
              <a:rPr lang="cs-CZ" dirty="0" smtClean="0"/>
              <a:t>://cs.wikipedia.org/wiki/S%C3%A1drovec#Odr.C5.AFdy </a:t>
            </a:r>
          </a:p>
          <a:p>
            <a:r>
              <a:rPr lang="cs-CZ" dirty="0" err="1" smtClean="0"/>
              <a:t>Soubor:Sandrose</a:t>
            </a:r>
            <a:r>
              <a:rPr lang="cs-CZ" dirty="0" smtClean="0"/>
              <a:t> 2004 05.jpg.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3.10.2005 [cit. 2012-10-30]. Dostupné z: http://cs.wikipedia.org/wiki/S%C3%A1drovec#Odr.C5.AFdy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Soubor:Gips</a:t>
            </a:r>
            <a:r>
              <a:rPr lang="cs-CZ" dirty="0" smtClean="0"/>
              <a:t> 3 Maroko.jpg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18.11.2006 [cit. 2012-10-30]. Dostupné z: http://cs.wikipedia.org/wiki/S%C3%A1drovec#Odr.C5.AFdy </a:t>
            </a:r>
          </a:p>
          <a:p>
            <a:r>
              <a:rPr lang="cs-CZ" dirty="0" smtClean="0"/>
              <a:t>Sádra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Soubor:Barite</a:t>
            </a:r>
            <a:r>
              <a:rPr lang="cs-CZ" dirty="0" smtClean="0"/>
              <a:t> Pribram.jpg.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9.1.2010 [cit. 2012-10-30]. Dostupné z: http://cs.wikipedia.org/wiki/Baryt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Soubor:Chalkantyt</a:t>
            </a:r>
            <a:r>
              <a:rPr lang="cs-CZ" dirty="0" smtClean="0"/>
              <a:t>, </a:t>
            </a:r>
            <a:r>
              <a:rPr lang="cs-CZ" dirty="0" err="1" smtClean="0"/>
              <a:t>Almeria</a:t>
            </a:r>
            <a:r>
              <a:rPr lang="cs-CZ" dirty="0" smtClean="0"/>
              <a:t>, 2Hiszpania.jpg.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26.12.2006 [cit. 2012-10-30]. Dostupné z: http://cs.wikipedia.org/wiki/Chalkantit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519600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Sírany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 mineralogickou třídou - SÍRANY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273" y="188640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SÍRANY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25055"/>
            <a:ext cx="8280920" cy="573294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sírany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124744"/>
            <a:ext cx="8686800" cy="1728191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soli kyseliny sírové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vznikaly </a:t>
            </a:r>
            <a:r>
              <a:rPr lang="cs-CZ" b="1" u="sng" dirty="0" smtClean="0">
                <a:solidFill>
                  <a:schemeClr val="tx1"/>
                </a:solidFill>
              </a:rPr>
              <a:t>usazováním z mořské vody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nejvýznamnějšími jsou </a:t>
            </a:r>
            <a:r>
              <a:rPr lang="cs-CZ" b="1" u="sng" dirty="0" smtClean="0">
                <a:solidFill>
                  <a:schemeClr val="tx1"/>
                </a:solidFill>
              </a:rPr>
              <a:t>sádrovec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baryt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 síranům patří také </a:t>
            </a:r>
            <a:r>
              <a:rPr lang="cs-CZ" b="1" u="sng" dirty="0" smtClean="0">
                <a:solidFill>
                  <a:schemeClr val="tx1"/>
                </a:solidFill>
              </a:rPr>
              <a:t>chalkantit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360834"/>
            <a:ext cx="4472216" cy="302433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925742" y="6413887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alabastr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448795"/>
            <a:ext cx="4064000" cy="27787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199374" y="6385170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pouštní růže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Sádrovec (C</a:t>
            </a:r>
            <a:r>
              <a:rPr lang="cs-CZ" b="1" cap="none" dirty="0" smtClean="0">
                <a:solidFill>
                  <a:schemeClr val="tx1"/>
                </a:solidFill>
              </a:rPr>
              <a:t>aSO</a:t>
            </a:r>
            <a:r>
              <a:rPr lang="cs-CZ" b="1" cap="none" baseline="-25000" dirty="0" smtClean="0">
                <a:solidFill>
                  <a:schemeClr val="tx1"/>
                </a:solidFill>
              </a:rPr>
              <a:t>4</a:t>
            </a:r>
            <a:r>
              <a:rPr lang="cs-CZ" b="1" cap="none" dirty="0" smtClean="0">
                <a:solidFill>
                  <a:schemeClr val="tx1"/>
                </a:solidFill>
              </a:rPr>
              <a:t> × 2H</a:t>
            </a:r>
            <a:r>
              <a:rPr lang="cs-CZ" b="1" cap="none" baseline="-25000" dirty="0" smtClean="0">
                <a:solidFill>
                  <a:schemeClr val="tx1"/>
                </a:solidFill>
              </a:rPr>
              <a:t>2</a:t>
            </a:r>
            <a:r>
              <a:rPr lang="cs-CZ" b="1" cap="none" dirty="0">
                <a:solidFill>
                  <a:schemeClr val="tx1"/>
                </a:solidFill>
              </a:rPr>
              <a:t>O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33252"/>
            <a:ext cx="5783560" cy="4876265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je v přírodě </a:t>
            </a:r>
            <a:r>
              <a:rPr lang="cs-CZ" sz="2800" b="1" u="sng" dirty="0" smtClean="0">
                <a:solidFill>
                  <a:schemeClr val="tx1"/>
                </a:solidFill>
              </a:rPr>
              <a:t>nejrozšířenější síran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velmi </a:t>
            </a:r>
            <a:r>
              <a:rPr lang="cs-CZ" sz="2800" b="1" u="sng" dirty="0" smtClean="0">
                <a:solidFill>
                  <a:schemeClr val="tx1"/>
                </a:solidFill>
              </a:rPr>
              <a:t>měkký</a:t>
            </a:r>
            <a:r>
              <a:rPr lang="cs-CZ" sz="2800" b="1" dirty="0" smtClean="0">
                <a:solidFill>
                  <a:schemeClr val="tx1"/>
                </a:solidFill>
              </a:rPr>
              <a:t>, ve vodě </a:t>
            </a:r>
            <a:r>
              <a:rPr lang="cs-CZ" sz="2800" b="1" u="sng" dirty="0" smtClean="0">
                <a:solidFill>
                  <a:schemeClr val="tx1"/>
                </a:solidFill>
              </a:rPr>
              <a:t>nerozpustný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těží se v </a:t>
            </a:r>
            <a:r>
              <a:rPr lang="cs-CZ" sz="2800" b="1" u="sng" dirty="0" smtClean="0">
                <a:solidFill>
                  <a:schemeClr val="tx1"/>
                </a:solidFill>
              </a:rPr>
              <a:t>Kobeřicích u Opavy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sněhobílý se nazývá – ALABASTR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čirý se nazývá – MARIÁNSKÉ SKLO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ve stepích a pouštích tvoří </a:t>
            </a:r>
            <a:r>
              <a:rPr lang="cs-CZ" sz="2800" b="1" u="sng" dirty="0" smtClean="0">
                <a:solidFill>
                  <a:schemeClr val="tx1"/>
                </a:solidFill>
              </a:rPr>
              <a:t>pouštní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smtClean="0">
                <a:solidFill>
                  <a:schemeClr val="tx1"/>
                </a:solidFill>
              </a:rPr>
              <a:t>růže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využití: </a:t>
            </a:r>
            <a:r>
              <a:rPr lang="cs-CZ" sz="2800" b="1" dirty="0" smtClean="0">
                <a:solidFill>
                  <a:schemeClr val="tx1"/>
                </a:solidFill>
              </a:rPr>
              <a:t>přísada při výrobě </a:t>
            </a:r>
            <a:r>
              <a:rPr lang="cs-CZ" sz="2800" b="1" u="sng" dirty="0" smtClean="0">
                <a:solidFill>
                  <a:schemeClr val="tx1"/>
                </a:solidFill>
              </a:rPr>
              <a:t>cementu</a:t>
            </a:r>
            <a:r>
              <a:rPr lang="cs-CZ" sz="2800" b="1" dirty="0" smtClean="0">
                <a:solidFill>
                  <a:schemeClr val="tx1"/>
                </a:solidFill>
              </a:rPr>
              <a:t>, výroba </a:t>
            </a:r>
            <a:r>
              <a:rPr lang="cs-CZ" sz="2800" b="1" u="sng" dirty="0" smtClean="0">
                <a:solidFill>
                  <a:schemeClr val="tx1"/>
                </a:solidFill>
              </a:rPr>
              <a:t>sádry</a:t>
            </a:r>
            <a:r>
              <a:rPr lang="cs-CZ" sz="2800" b="1" dirty="0" smtClean="0">
                <a:solidFill>
                  <a:schemeClr val="tx1"/>
                </a:solidFill>
              </a:rPr>
              <a:t> (modelářská, zdravotnická</a:t>
            </a:r>
            <a:r>
              <a:rPr lang="cs-CZ" sz="2800" b="1" u="sng" dirty="0" smtClean="0">
                <a:solidFill>
                  <a:schemeClr val="tx1"/>
                </a:solidFill>
              </a:rPr>
              <a:t>)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282" y="1196753"/>
            <a:ext cx="3114718" cy="234957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26" name="Picture 2" descr="C:\Documents and Settings\Lumča\Dokumenty\Obrázky\Foťák 12.11\Foťák 12.11.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654" y="3802863"/>
            <a:ext cx="2641974" cy="2970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90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baryt (</a:t>
            </a:r>
            <a:r>
              <a:rPr lang="cs-CZ" b="1" cap="none" dirty="0" smtClean="0">
                <a:solidFill>
                  <a:schemeClr val="tx1"/>
                </a:solidFill>
              </a:rPr>
              <a:t>těživec)</a:t>
            </a:r>
            <a:r>
              <a:rPr lang="cs-CZ" b="1" dirty="0" smtClean="0">
                <a:solidFill>
                  <a:schemeClr val="tx1"/>
                </a:solidFill>
              </a:rPr>
              <a:t> (B</a:t>
            </a:r>
            <a:r>
              <a:rPr lang="cs-CZ" b="1" cap="none" dirty="0" smtClean="0">
                <a:solidFill>
                  <a:schemeClr val="tx1"/>
                </a:solidFill>
              </a:rPr>
              <a:t>aSO</a:t>
            </a:r>
            <a:r>
              <a:rPr lang="cs-CZ" b="1" cap="none" baseline="-25000" dirty="0" smtClean="0">
                <a:solidFill>
                  <a:schemeClr val="tx1"/>
                </a:solidFill>
              </a:rPr>
              <a:t>4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980728"/>
            <a:ext cx="8686800" cy="2160240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těžký </a:t>
            </a:r>
            <a:r>
              <a:rPr lang="cs-CZ" b="1" dirty="0" smtClean="0">
                <a:solidFill>
                  <a:schemeClr val="tx1"/>
                </a:solidFill>
              </a:rPr>
              <a:t>minerál, </a:t>
            </a:r>
            <a:r>
              <a:rPr lang="cs-CZ" b="1" u="sng" dirty="0" smtClean="0">
                <a:solidFill>
                  <a:schemeClr val="tx1"/>
                </a:solidFill>
              </a:rPr>
              <a:t>barví plamen zeleně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narůžovělý, hnědý, bezbarvý, bílý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pohlcuje rentgenové záření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výroba </a:t>
            </a:r>
            <a:r>
              <a:rPr lang="cs-CZ" b="1" u="sng" dirty="0" smtClean="0">
                <a:solidFill>
                  <a:schemeClr val="tx1"/>
                </a:solidFill>
              </a:rPr>
              <a:t>barytových omítek (zdravotnictví)</a:t>
            </a:r>
            <a:r>
              <a:rPr lang="cs-CZ" b="1" dirty="0" smtClean="0">
                <a:solidFill>
                  <a:schemeClr val="tx1"/>
                </a:solidFill>
              </a:rPr>
              <a:t>a tzv. </a:t>
            </a:r>
            <a:r>
              <a:rPr lang="cs-CZ" b="1" u="sng" dirty="0" smtClean="0">
                <a:solidFill>
                  <a:schemeClr val="tx1"/>
                </a:solidFill>
              </a:rPr>
              <a:t>těžkých betonů (</a:t>
            </a:r>
            <a:r>
              <a:rPr lang="cs-CZ" b="1" dirty="0" smtClean="0">
                <a:solidFill>
                  <a:schemeClr val="tx1"/>
                </a:solidFill>
              </a:rPr>
              <a:t>jaderné elektrárny), </a:t>
            </a:r>
            <a:r>
              <a:rPr lang="cs-CZ" b="1" u="sng" dirty="0" smtClean="0">
                <a:solidFill>
                  <a:schemeClr val="tx1"/>
                </a:solidFill>
              </a:rPr>
              <a:t>pyrotechnika</a:t>
            </a:r>
            <a:r>
              <a:rPr lang="cs-CZ" b="1" dirty="0" smtClean="0">
                <a:solidFill>
                  <a:schemeClr val="tx1"/>
                </a:solidFill>
              </a:rPr>
              <a:t> – zelená barva, plnivo při </a:t>
            </a:r>
            <a:r>
              <a:rPr lang="cs-CZ" b="1" u="sng" dirty="0" smtClean="0">
                <a:solidFill>
                  <a:schemeClr val="tx1"/>
                </a:solidFill>
              </a:rPr>
              <a:t>výrobě papíru</a:t>
            </a:r>
          </a:p>
          <a:p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264116"/>
            <a:ext cx="4104456" cy="356392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607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chalkantit </a:t>
            </a:r>
            <a:r>
              <a:rPr lang="cs-CZ" b="1" dirty="0">
                <a:solidFill>
                  <a:schemeClr val="tx1"/>
                </a:solidFill>
              </a:rPr>
              <a:t>(</a:t>
            </a:r>
            <a:r>
              <a:rPr lang="cs-CZ" b="1" dirty="0" smtClean="0">
                <a:solidFill>
                  <a:schemeClr val="tx1"/>
                </a:solidFill>
              </a:rPr>
              <a:t>C</a:t>
            </a:r>
            <a:r>
              <a:rPr lang="cs-CZ" b="1" cap="none" dirty="0" smtClean="0">
                <a:solidFill>
                  <a:schemeClr val="tx1"/>
                </a:solidFill>
              </a:rPr>
              <a:t>uSO</a:t>
            </a:r>
            <a:r>
              <a:rPr lang="cs-CZ" b="1" cap="none" baseline="-25000" dirty="0" smtClean="0">
                <a:solidFill>
                  <a:schemeClr val="tx1"/>
                </a:solidFill>
              </a:rPr>
              <a:t>4</a:t>
            </a:r>
            <a:r>
              <a:rPr lang="cs-CZ" b="1" cap="none" dirty="0" smtClean="0">
                <a:solidFill>
                  <a:schemeClr val="tx1"/>
                </a:solidFill>
              </a:rPr>
              <a:t> </a:t>
            </a:r>
            <a:r>
              <a:rPr lang="cs-CZ" b="1" cap="none" dirty="0">
                <a:solidFill>
                  <a:schemeClr val="tx1"/>
                </a:solidFill>
              </a:rPr>
              <a:t>× </a:t>
            </a:r>
            <a:r>
              <a:rPr lang="cs-CZ" b="1" cap="none" dirty="0" smtClean="0">
                <a:solidFill>
                  <a:schemeClr val="tx1"/>
                </a:solidFill>
              </a:rPr>
              <a:t>5H</a:t>
            </a:r>
            <a:r>
              <a:rPr lang="cs-CZ" b="1" cap="none" baseline="-25000" dirty="0" smtClean="0">
                <a:solidFill>
                  <a:schemeClr val="tx1"/>
                </a:solidFill>
              </a:rPr>
              <a:t>2</a:t>
            </a:r>
            <a:r>
              <a:rPr lang="cs-CZ" b="1" cap="none" dirty="0" smtClean="0">
                <a:solidFill>
                  <a:schemeClr val="tx1"/>
                </a:solidFill>
              </a:rPr>
              <a:t>O</a:t>
            </a:r>
            <a:r>
              <a:rPr lang="cs-CZ" b="1" cap="none" dirty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1636639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azurově modrá barva, skelný lesk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uměle vyrobený = modrá skalice </a:t>
            </a:r>
            <a:r>
              <a:rPr lang="cs-CZ" b="1" dirty="0" smtClean="0">
                <a:solidFill>
                  <a:schemeClr val="tx1"/>
                </a:solidFill>
              </a:rPr>
              <a:t>(</a:t>
            </a:r>
            <a:r>
              <a:rPr lang="cs-CZ" b="1" dirty="0" err="1" smtClean="0">
                <a:solidFill>
                  <a:schemeClr val="tx1"/>
                </a:solidFill>
              </a:rPr>
              <a:t>postříky</a:t>
            </a:r>
            <a:r>
              <a:rPr lang="cs-CZ" b="1" dirty="0" smtClean="0">
                <a:solidFill>
                  <a:schemeClr val="tx1"/>
                </a:solidFill>
              </a:rPr>
              <a:t> proti škůdcům ve </a:t>
            </a:r>
            <a:r>
              <a:rPr lang="cs-CZ" b="1" dirty="0" smtClean="0">
                <a:solidFill>
                  <a:schemeClr val="tx1"/>
                </a:solidFill>
              </a:rPr>
              <a:t>vinohradnictví)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chemický průmysl – výroba </a:t>
            </a:r>
            <a:r>
              <a:rPr lang="cs-CZ" b="1" u="sng" dirty="0" smtClean="0">
                <a:solidFill>
                  <a:schemeClr val="tx1"/>
                </a:solidFill>
              </a:rPr>
              <a:t>barviv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636912"/>
            <a:ext cx="5472608" cy="410445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4998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/>
          </a:bodyPr>
          <a:lstStyle/>
          <a:p>
            <a:r>
              <a:rPr lang="cs-CZ" sz="3300" b="1" u="sng" dirty="0" smtClean="0">
                <a:solidFill>
                  <a:schemeClr val="tx1"/>
                </a:solidFill>
              </a:rPr>
              <a:t>Co jsou to sírany?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Soli kyseliny sírové.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Které nejvýznamnější sírany znáš?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Sádrovec a baryt.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Co je to alabastr?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Sněhobílý sádrovec.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 se nazývá čirá odrůda sádrovce?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Mariánské sklo.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 je využití sádrovce?</a:t>
            </a: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77500" lnSpcReduction="20000"/>
          </a:bodyPr>
          <a:lstStyle/>
          <a:p>
            <a:r>
              <a:rPr lang="cs-CZ" sz="3300" b="1" dirty="0" smtClean="0">
                <a:solidFill>
                  <a:srgbClr val="FF0000"/>
                </a:solidFill>
              </a:rPr>
              <a:t>Přísada při výrobě cementu, sádra(štukatérství, zdravotnictví).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Jakou významnou vlastnost má baryt?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Pohlcuje rentgenové záření.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 má využití baryt?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Barytové omítky ve zdravotnictví, těžké betony v jaderných elektrárnách, plnivo při výrobě papíru, pyrotechnika.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 barví plamen baryt?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Zeleně.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 je využití chalkantitu?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Výroba barev, postřiky v zahradnictví.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 se nazývá uměle vyrobený chalkantit?</a:t>
            </a:r>
          </a:p>
          <a:p>
            <a:r>
              <a:rPr lang="cs-CZ" sz="3300" b="1" smtClean="0">
                <a:solidFill>
                  <a:srgbClr val="FF0000"/>
                </a:solidFill>
              </a:rPr>
              <a:t>Modrá skalice.</a:t>
            </a:r>
            <a:endParaRPr lang="cs-CZ" sz="33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b="1" dirty="0" err="1"/>
              <a:t>Soubor:Gips</a:t>
            </a:r>
            <a:r>
              <a:rPr lang="cs-CZ" sz="1600" b="1" dirty="0"/>
              <a:t> 3 Maroko.jpg Skočit na: Navigace, Hledání.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18.11.2006 [cit. 2012-10-30]. Dostupné z: http://cs.wikipedia.org/wiki/S%C3%A1drovec#Odr.C5.AFdy </a:t>
            </a:r>
          </a:p>
          <a:p>
            <a:r>
              <a:rPr lang="cs-CZ" sz="1600" b="1" dirty="0" err="1"/>
              <a:t>Soubor:Alabaster.jpg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13.8.2006 [cit. 2012-10-30]. Dostupné z: </a:t>
            </a:r>
            <a:r>
              <a:rPr lang="cs-CZ" sz="1600" b="1" dirty="0" smtClean="0"/>
              <a:t>http://</a:t>
            </a:r>
            <a:r>
              <a:rPr lang="cs-CZ" sz="1600" b="1" dirty="0"/>
              <a:t>cs.wikipedia.org/wiki/S%C3%A1drovec#Odr.C5.AFdy </a:t>
            </a:r>
          </a:p>
          <a:p>
            <a:r>
              <a:rPr lang="cs-CZ" sz="1600" b="1" dirty="0" err="1"/>
              <a:t>Soubor:Sandrose</a:t>
            </a:r>
            <a:r>
              <a:rPr lang="cs-CZ" sz="1600" b="1" dirty="0"/>
              <a:t> 2004 05.jpg.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3.10.2005 [cit. 2012-10-30]. Dostupné z: http://cs.wikipedia.org/wiki/S%C3%A1drovec#Odr.C5.AFdy </a:t>
            </a:r>
          </a:p>
          <a:p>
            <a:r>
              <a:rPr lang="cs-CZ" sz="1600" b="1" dirty="0" err="1"/>
              <a:t>Soubor:Barite</a:t>
            </a:r>
            <a:r>
              <a:rPr lang="cs-CZ" sz="1600" b="1" dirty="0"/>
              <a:t> Pribram.jpg.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9.1.2010 [cit. 2012-10-30]. Dostupné z: http://cs.wikipedia.org/wiki/Baryt </a:t>
            </a:r>
          </a:p>
          <a:p>
            <a:r>
              <a:rPr lang="cs-CZ" sz="1600" b="1" dirty="0" err="1"/>
              <a:t>Soubor:Chalkantyt</a:t>
            </a:r>
            <a:r>
              <a:rPr lang="cs-CZ" sz="1600" b="1" dirty="0"/>
              <a:t>, </a:t>
            </a:r>
            <a:r>
              <a:rPr lang="cs-CZ" sz="1600" b="1" dirty="0" err="1"/>
              <a:t>Almeria</a:t>
            </a:r>
            <a:r>
              <a:rPr lang="cs-CZ" sz="1600" b="1" dirty="0"/>
              <a:t>, 2Hiszpania.jpg.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26.12.2006 [cit. 2012-10-30]. Dostupné z: http://cs.wikipedia.org/wiki/Chalkantit </a:t>
            </a:r>
          </a:p>
          <a:p>
            <a:endParaRPr lang="cs-CZ" sz="16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1548</TotalTime>
  <Words>609</Words>
  <Application>Microsoft Office PowerPoint</Application>
  <PresentationFormat>Předvádění na obrazovce (4:3)</PresentationFormat>
  <Paragraphs>87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SÍRANY</vt:lpstr>
      <vt:lpstr>sírany</vt:lpstr>
      <vt:lpstr>Sádrovec (CaSO4 × 2H2O)</vt:lpstr>
      <vt:lpstr>baryt (těživec) (BaSO4)</vt:lpstr>
      <vt:lpstr>chalkantit (CuSO4 × 5H2O)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148</cp:revision>
  <dcterms:created xsi:type="dcterms:W3CDTF">2012-03-02T07:29:25Z</dcterms:created>
  <dcterms:modified xsi:type="dcterms:W3CDTF">2012-11-17T21:34:14Z</dcterms:modified>
</cp:coreProperties>
</file>