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69" r:id="rId3"/>
    <p:sldId id="257" r:id="rId4"/>
    <p:sldId id="292" r:id="rId5"/>
    <p:sldId id="293" r:id="rId6"/>
    <p:sldId id="258" r:id="rId7"/>
    <p:sldId id="277" r:id="rId8"/>
    <p:sldId id="294" r:id="rId9"/>
    <p:sldId id="295" r:id="rId10"/>
    <p:sldId id="296" r:id="rId11"/>
    <p:sldId id="297" r:id="rId12"/>
    <p:sldId id="298" r:id="rId13"/>
    <p:sldId id="299" r:id="rId14"/>
    <p:sldId id="276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170" autoAdjust="0"/>
  </p:normalViewPr>
  <p:slideViewPr>
    <p:cSldViewPr>
      <p:cViewPr>
        <p:scale>
          <a:sx n="64" d="100"/>
          <a:sy n="64" d="100"/>
        </p:scale>
        <p:origin x="-13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Soubor:Carl</a:t>
            </a:r>
            <a:r>
              <a:rPr lang="cs-CZ" dirty="0" smtClean="0"/>
              <a:t> von Linné.jpg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22.8.2009 [cit. 2012-10-30]. Dostupné z: http://cs.wikipedia.org/wiki/Soubor:Carl_von_Linn%C3%A9.jpg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Soubor:Brown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(</a:t>
            </a:r>
            <a:r>
              <a:rPr lang="cs-CZ" dirty="0" err="1" smtClean="0"/>
              <a:t>Ursus</a:t>
            </a:r>
            <a:r>
              <a:rPr lang="cs-CZ" dirty="0" smtClean="0"/>
              <a:t> </a:t>
            </a:r>
            <a:r>
              <a:rPr lang="cs-CZ" dirty="0" err="1" smtClean="0"/>
              <a:t>arctos</a:t>
            </a:r>
            <a:r>
              <a:rPr lang="cs-CZ" dirty="0" smtClean="0"/>
              <a:t> </a:t>
            </a:r>
            <a:r>
              <a:rPr lang="cs-CZ" dirty="0" err="1" smtClean="0"/>
              <a:t>arctos</a:t>
            </a:r>
            <a:r>
              <a:rPr lang="cs-CZ" dirty="0" smtClean="0"/>
              <a:t>) running.jpg.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16.11.2011 [cit. 2012-10-30]. Dostupné z: </a:t>
            </a:r>
            <a:r>
              <a:rPr lang="cs-CZ" dirty="0" err="1" smtClean="0"/>
              <a:t>Soubor:Brown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(</a:t>
            </a:r>
            <a:r>
              <a:rPr lang="cs-CZ" dirty="0" err="1" smtClean="0"/>
              <a:t>Ursus</a:t>
            </a:r>
            <a:r>
              <a:rPr lang="cs-CZ" dirty="0" smtClean="0"/>
              <a:t> </a:t>
            </a:r>
            <a:r>
              <a:rPr lang="cs-CZ" dirty="0" err="1" smtClean="0"/>
              <a:t>arctos</a:t>
            </a:r>
            <a:r>
              <a:rPr lang="cs-CZ" dirty="0" smtClean="0"/>
              <a:t> </a:t>
            </a:r>
            <a:r>
              <a:rPr lang="cs-CZ" dirty="0" err="1" smtClean="0"/>
              <a:t>arctos</a:t>
            </a:r>
            <a:r>
              <a:rPr lang="cs-CZ" dirty="0" smtClean="0"/>
              <a:t>) running.jpg </a:t>
            </a:r>
          </a:p>
          <a:p>
            <a:r>
              <a:rPr lang="cs-CZ" dirty="0" err="1" smtClean="0"/>
              <a:t>Soubor:Ursus</a:t>
            </a:r>
            <a:r>
              <a:rPr lang="cs-CZ" dirty="0" smtClean="0"/>
              <a:t> </a:t>
            </a:r>
            <a:r>
              <a:rPr lang="cs-CZ" dirty="0" err="1" smtClean="0"/>
              <a:t>maritimus</a:t>
            </a:r>
            <a:r>
              <a:rPr lang="cs-CZ" dirty="0" smtClean="0"/>
              <a:t> in Alaska.jpg.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8.11.2004 [cit. 2012-10-30]. Dostupné z: http://cs.wikipedia.org/wiki/Medv%C4%9Bd_ledn%C3%AD </a:t>
            </a:r>
          </a:p>
          <a:p>
            <a:r>
              <a:rPr lang="cs-CZ" dirty="0" err="1" smtClean="0"/>
              <a:t>Soubor:Canadian</a:t>
            </a:r>
            <a:r>
              <a:rPr lang="cs-CZ" dirty="0" smtClean="0"/>
              <a:t> </a:t>
            </a:r>
            <a:r>
              <a:rPr lang="cs-CZ" dirty="0" err="1" smtClean="0"/>
              <a:t>Rockies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Louise.jpg.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9.2.2010 [cit. 2012-10-30]. Dostupné z: http://cs.wikipedia.org/wiki/Medv%C4%9Bd_baribal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Soubor:TMV.jpg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24.3.2006 [cit. 2012-10-30]. Dostupné z: http://cs.wikipedia.org/wiki/Viry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Soubor:EscherichiaColi</a:t>
            </a:r>
            <a:r>
              <a:rPr lang="cs-CZ" dirty="0" smtClean="0"/>
              <a:t> NIAID.jpg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10.4.2005 [cit. 2012-10-30]. Dostupné z: http://cs.wikipedia.org/wiki/Bakterie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Soubor:20090719 062218 ParameciumBursaria.jpg.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1.8.2010 [cit. 2012-10-30]. Dostupné z: http://cs.wikipedia.org/wiki/Trepka_zelen%C3%A1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Troudnatec </a:t>
            </a:r>
            <a:r>
              <a:rPr lang="cs-CZ" dirty="0" err="1" smtClean="0"/>
              <a:t>kopitovitý</a:t>
            </a:r>
            <a:r>
              <a:rPr lang="cs-CZ" dirty="0" smtClean="0"/>
              <a:t>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Smetánka</a:t>
            </a:r>
            <a:r>
              <a:rPr lang="cs-CZ" baseline="0" dirty="0" smtClean="0"/>
              <a:t> lékařská</a:t>
            </a:r>
            <a:r>
              <a:rPr lang="cs-CZ" dirty="0" smtClean="0"/>
              <a:t>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Výr</a:t>
            </a:r>
            <a:r>
              <a:rPr lang="cs-CZ" baseline="0" dirty="0" smtClean="0"/>
              <a:t> velký</a:t>
            </a:r>
            <a:r>
              <a:rPr lang="cs-CZ" dirty="0" smtClean="0"/>
              <a:t>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491442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Systém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organizmů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se systematickým tříděním organizmů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si </a:t>
            </a:r>
            <a:r>
              <a:rPr lang="cs-CZ" b="1" smtClean="0">
                <a:solidFill>
                  <a:schemeClr val="tx1"/>
                </a:solidFill>
              </a:rPr>
              <a:t>objasní systematické jednotky 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Systém organizmů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30383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organizmy třídíme podle společných znaků a vlastností do </a:t>
            </a:r>
            <a:r>
              <a:rPr lang="cs-CZ" b="1" u="sng" dirty="0" smtClean="0">
                <a:solidFill>
                  <a:schemeClr val="tx1"/>
                </a:solidFill>
              </a:rPr>
              <a:t>systematických jednotek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všechny systematické jednotky tvoří dohromady </a:t>
            </a:r>
            <a:r>
              <a:rPr lang="cs-CZ" b="1" u="sng" dirty="0" smtClean="0">
                <a:solidFill>
                  <a:schemeClr val="tx1"/>
                </a:solidFill>
              </a:rPr>
              <a:t>systém organizmů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základní systematickou jednotkou je </a:t>
            </a:r>
            <a:r>
              <a:rPr lang="cs-CZ" b="1" u="sng" dirty="0" smtClean="0">
                <a:solidFill>
                  <a:schemeClr val="tx1"/>
                </a:solidFill>
              </a:rPr>
              <a:t>DRUH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DRUH</a:t>
            </a:r>
            <a:r>
              <a:rPr lang="cs-CZ" b="1" dirty="0" smtClean="0">
                <a:solidFill>
                  <a:schemeClr val="tx1"/>
                </a:solidFill>
              </a:rPr>
              <a:t> je skupina organizmů, které mají podobné vlastnosti, rozmnožují se a mají plodné potomstvo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skupina různých druhů (medvěd hnědý, medvěd lední, medvěd grizzly) tvoří </a:t>
            </a:r>
            <a:r>
              <a:rPr lang="cs-CZ" b="1" u="sng" dirty="0" smtClean="0">
                <a:solidFill>
                  <a:schemeClr val="tx1"/>
                </a:solidFill>
              </a:rPr>
              <a:t>ROD</a:t>
            </a:r>
            <a:endParaRPr lang="cs-CZ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Systém organizmů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273630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dvouslovné názvosloví </a:t>
            </a:r>
            <a:r>
              <a:rPr lang="cs-CZ" b="1" dirty="0" smtClean="0">
                <a:solidFill>
                  <a:schemeClr val="tx1"/>
                </a:solidFill>
              </a:rPr>
              <a:t>(rodové a druhové jméno) zavedl v 18. století </a:t>
            </a:r>
            <a:r>
              <a:rPr lang="cs-CZ" b="1" u="sng" dirty="0" smtClean="0">
                <a:solidFill>
                  <a:schemeClr val="tx1"/>
                </a:solidFill>
              </a:rPr>
              <a:t>švédský</a:t>
            </a:r>
            <a:r>
              <a:rPr lang="cs-CZ" b="1" dirty="0" smtClean="0">
                <a:solidFill>
                  <a:schemeClr val="tx1"/>
                </a:solidFill>
              </a:rPr>
              <a:t> lékař a přírodovědec </a:t>
            </a:r>
            <a:r>
              <a:rPr lang="cs-CZ" b="1" u="sng" dirty="0" smtClean="0">
                <a:solidFill>
                  <a:schemeClr val="tx1"/>
                </a:solidFill>
              </a:rPr>
              <a:t>Carl von Linné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dirty="0" err="1" smtClean="0">
                <a:solidFill>
                  <a:schemeClr val="tx1"/>
                </a:solidFill>
              </a:rPr>
              <a:t>karl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fon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liné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pro lepší komunikaci vědců na mezinárodní úrovni se používá </a:t>
            </a:r>
            <a:r>
              <a:rPr lang="cs-CZ" b="1" u="sng" dirty="0" smtClean="0">
                <a:solidFill>
                  <a:schemeClr val="tx1"/>
                </a:solidFill>
              </a:rPr>
              <a:t>latinských názvů )např. medvěd lední – </a:t>
            </a:r>
            <a:r>
              <a:rPr lang="cs-CZ" b="1" u="sng" dirty="0" err="1" smtClean="0">
                <a:solidFill>
                  <a:schemeClr val="tx1"/>
                </a:solidFill>
              </a:rPr>
              <a:t>Ursus</a:t>
            </a:r>
            <a:r>
              <a:rPr lang="cs-CZ" b="1" u="sng" dirty="0" smtClean="0">
                <a:solidFill>
                  <a:schemeClr val="tx1"/>
                </a:solidFill>
              </a:rPr>
              <a:t> </a:t>
            </a:r>
            <a:r>
              <a:rPr lang="cs-CZ" b="1" u="sng" dirty="0" err="1" smtClean="0">
                <a:solidFill>
                  <a:schemeClr val="tx1"/>
                </a:solidFill>
              </a:rPr>
              <a:t>maritimus</a:t>
            </a: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81843"/>
            <a:ext cx="2866256" cy="346146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487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Systém organizmů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1177588"/>
            <a:ext cx="2494401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MEDVĚD (ROD)</a:t>
            </a:r>
            <a:endParaRPr lang="cs-CZ" sz="28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514213"/>
            <a:ext cx="2843808" cy="21435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7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4774" y="4514213"/>
            <a:ext cx="3388611" cy="216024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5" y="4653136"/>
            <a:ext cx="2636671" cy="17632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248127" y="3645024"/>
            <a:ext cx="2562561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MEDVĚD HNĚDÝ (DRUH)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23720" y="3645024"/>
            <a:ext cx="2467983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MEDVĚD LEDNÍ (DRUH)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5" y="3627239"/>
            <a:ext cx="2649123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MEDVĚD BARIBAL(DRUH)</a:t>
            </a:r>
            <a:endParaRPr lang="cs-CZ" b="1" dirty="0"/>
          </a:p>
        </p:txBody>
      </p:sp>
      <p:cxnSp>
        <p:nvCxnSpPr>
          <p:cNvPr id="14" name="Přímá spojnice se šipkou 13"/>
          <p:cNvCxnSpPr>
            <a:stCxn id="6" idx="2"/>
            <a:endCxn id="10" idx="0"/>
          </p:cNvCxnSpPr>
          <p:nvPr/>
        </p:nvCxnSpPr>
        <p:spPr>
          <a:xfrm flipH="1">
            <a:off x="1529408" y="1700808"/>
            <a:ext cx="3209673" cy="1944216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6" idx="2"/>
            <a:endCxn id="11" idx="0"/>
          </p:cNvCxnSpPr>
          <p:nvPr/>
        </p:nvCxnSpPr>
        <p:spPr>
          <a:xfrm flipH="1">
            <a:off x="4657712" y="1700808"/>
            <a:ext cx="81369" cy="1944216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6" idx="2"/>
            <a:endCxn id="12" idx="0"/>
          </p:cNvCxnSpPr>
          <p:nvPr/>
        </p:nvCxnSpPr>
        <p:spPr>
          <a:xfrm>
            <a:off x="4739081" y="1700808"/>
            <a:ext cx="3101696" cy="1926431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763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Systém organizmů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124744"/>
            <a:ext cx="8686800" cy="5400600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organizmy třídíme podle příbuznosti a společných znaků do </a:t>
            </a:r>
            <a:r>
              <a:rPr lang="cs-CZ" b="1" u="sng" dirty="0" smtClean="0">
                <a:solidFill>
                  <a:schemeClr val="tx1"/>
                </a:solidFill>
              </a:rPr>
              <a:t>systému organizmů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základní systematickou jednotkou je </a:t>
            </a:r>
            <a:r>
              <a:rPr lang="cs-CZ" b="1" u="sng" dirty="0" smtClean="0">
                <a:solidFill>
                  <a:schemeClr val="tx1"/>
                </a:solidFill>
              </a:rPr>
              <a:t>DRUH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nejvyšší systematickou jednotkou je </a:t>
            </a:r>
            <a:r>
              <a:rPr lang="cs-CZ" b="1" u="sng" dirty="0" smtClean="0">
                <a:solidFill>
                  <a:schemeClr val="tx1"/>
                </a:solidFill>
              </a:rPr>
              <a:t>ŘÍŠE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určujeme šest základních říší:</a:t>
            </a:r>
          </a:p>
          <a:p>
            <a:pPr lvl="1"/>
            <a:r>
              <a:rPr lang="cs-CZ" sz="3000" b="1" u="sng" dirty="0" smtClean="0">
                <a:solidFill>
                  <a:schemeClr val="tx1"/>
                </a:solidFill>
              </a:rPr>
              <a:t>viry</a:t>
            </a:r>
          </a:p>
          <a:p>
            <a:pPr lvl="1"/>
            <a:r>
              <a:rPr lang="cs-CZ" sz="3000" b="1" u="sng" dirty="0" smtClean="0">
                <a:solidFill>
                  <a:schemeClr val="tx1"/>
                </a:solidFill>
              </a:rPr>
              <a:t>baktérie</a:t>
            </a:r>
          </a:p>
          <a:p>
            <a:pPr lvl="1"/>
            <a:r>
              <a:rPr lang="cs-CZ" sz="3000" b="1" u="sng" dirty="0" smtClean="0">
                <a:solidFill>
                  <a:schemeClr val="tx1"/>
                </a:solidFill>
              </a:rPr>
              <a:t>prvoci</a:t>
            </a:r>
          </a:p>
          <a:p>
            <a:pPr lvl="1"/>
            <a:r>
              <a:rPr lang="cs-CZ" sz="3000" b="1" u="sng" dirty="0" smtClean="0">
                <a:solidFill>
                  <a:schemeClr val="tx1"/>
                </a:solidFill>
              </a:rPr>
              <a:t>houby</a:t>
            </a:r>
          </a:p>
          <a:p>
            <a:pPr lvl="1"/>
            <a:r>
              <a:rPr lang="cs-CZ" sz="3000" b="1" u="sng" dirty="0" smtClean="0">
                <a:solidFill>
                  <a:schemeClr val="tx1"/>
                </a:solidFill>
              </a:rPr>
              <a:t>rostliny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pPr lvl="1"/>
            <a:r>
              <a:rPr lang="cs-CZ" sz="3000" b="1" u="sng" dirty="0" smtClean="0">
                <a:solidFill>
                  <a:schemeClr val="tx1"/>
                </a:solidFill>
              </a:rPr>
              <a:t>živočichové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ŘÍŠE - VIRY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98740"/>
            <a:ext cx="5733256" cy="57332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289206" y="6093295"/>
            <a:ext cx="159607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virus tabákové</a:t>
            </a:r>
          </a:p>
          <a:p>
            <a:pPr algn="ctr"/>
            <a:r>
              <a:rPr lang="cs-CZ" b="1" dirty="0" smtClean="0"/>
              <a:t>mozaiky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3" y="1484784"/>
            <a:ext cx="2952328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/>
              <a:t>n</a:t>
            </a:r>
            <a:r>
              <a:rPr lang="cs-CZ" b="1" dirty="0" smtClean="0"/>
              <a:t>evytvářejí buňku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množí se uvnitř buněk jiných organizmů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389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ŘÍŠE - bakterie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352013"/>
            <a:ext cx="1699504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err="1" smtClean="0"/>
              <a:t>Escherichia</a:t>
            </a:r>
            <a:r>
              <a:rPr lang="cs-CZ" b="1" dirty="0" smtClean="0"/>
              <a:t> coli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747" y="1176729"/>
            <a:ext cx="6588852" cy="55446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07504" y="1628796"/>
            <a:ext cx="2203560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baktérie a sinice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jednobuněčné organizmy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5039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ŘÍŠE - </a:t>
            </a:r>
            <a:r>
              <a:rPr lang="cs-CZ" b="1" dirty="0" smtClean="0">
                <a:solidFill>
                  <a:schemeClr val="tx1"/>
                </a:solidFill>
              </a:rPr>
              <a:t>prvoci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4092" y="6348196"/>
            <a:ext cx="153317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Trepka zelená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18999" y="1593684"/>
            <a:ext cx="220356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jednobuněčné organizmy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236904"/>
            <a:ext cx="5484441" cy="548444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746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ŘÍŠE - </a:t>
            </a:r>
            <a:r>
              <a:rPr lang="cs-CZ" b="1" dirty="0" smtClean="0">
                <a:solidFill>
                  <a:schemeClr val="tx1"/>
                </a:solidFill>
              </a:rPr>
              <a:t>houby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281" y="6163530"/>
            <a:ext cx="223747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Troudnatec </a:t>
            </a:r>
            <a:r>
              <a:rPr lang="cs-CZ" b="1" dirty="0" err="1" smtClean="0"/>
              <a:t>kopitovitý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8511" y="1532442"/>
            <a:ext cx="2088232" cy="175432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jednobuněčné nebo mnohobuněčné organizmy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neobsahují </a:t>
            </a:r>
            <a:r>
              <a:rPr lang="cs-CZ" b="1" dirty="0" err="1" smtClean="0"/>
              <a:t>chlorofil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753" y="1532442"/>
            <a:ext cx="6688960" cy="50167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31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ŘÍŠE - </a:t>
            </a:r>
            <a:r>
              <a:rPr lang="cs-CZ" b="1" dirty="0" smtClean="0">
                <a:solidFill>
                  <a:schemeClr val="tx1"/>
                </a:solidFill>
              </a:rPr>
              <a:t>rostliny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8095" y="6163530"/>
            <a:ext cx="206345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Smetánka lékařská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-32877" y="1332184"/>
            <a:ext cx="2088232" cy="230832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jednobuněčné nebo mnohobuněčné organizmy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vyrábějí si </a:t>
            </a:r>
            <a:r>
              <a:rPr lang="cs-CZ" b="1" u="sng" dirty="0" smtClean="0"/>
              <a:t>organické</a:t>
            </a:r>
            <a:r>
              <a:rPr lang="cs-CZ" b="1" dirty="0" smtClean="0"/>
              <a:t> látky pomocí </a:t>
            </a:r>
            <a:r>
              <a:rPr lang="cs-CZ" b="1" u="sng" dirty="0" smtClean="0"/>
              <a:t>fotosyntézy</a:t>
            </a:r>
            <a:endParaRPr lang="cs-CZ" b="1" u="sng" dirty="0"/>
          </a:p>
        </p:txBody>
      </p:sp>
      <p:pic>
        <p:nvPicPr>
          <p:cNvPr id="2050" name="Picture 2" descr="C:\Documents and Settings\Lumča\Plocha\100NIKON\DSCN004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592" y="1332184"/>
            <a:ext cx="6948123" cy="521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03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ŘÍŠE - </a:t>
            </a:r>
            <a:r>
              <a:rPr lang="cs-CZ" b="1" dirty="0" smtClean="0">
                <a:solidFill>
                  <a:schemeClr val="tx1"/>
                </a:solidFill>
              </a:rPr>
              <a:t>živočichové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6231021"/>
            <a:ext cx="1024384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Výr velký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99419" y="2633649"/>
            <a:ext cx="4172829" cy="267765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 smtClean="0"/>
              <a:t>jednobuněčné nebo mnohobuněčné organizmy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potravou jsou odkázáni na rostliny, případně na jiné živočichy, houby.</a:t>
            </a:r>
          </a:p>
          <a:p>
            <a:pPr marL="285750" indent="-285750">
              <a:buFontTx/>
              <a:buChar char="-"/>
            </a:pPr>
            <a:r>
              <a:rPr lang="cs-CZ" sz="2400" b="1" u="sng" dirty="0" smtClean="0"/>
              <a:t>potravu si neumějí vyrobit, proto ji KONZUMUJÍ</a:t>
            </a:r>
            <a:endParaRPr lang="cs-CZ" sz="2400" b="1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32184"/>
            <a:ext cx="3960440" cy="528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859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ostatní systematické jednotky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123728" y="1052736"/>
            <a:ext cx="4608512" cy="5400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375756" y="5949280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143227" y="5949280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ŘÍŠE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42938" y="5256863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ODDĚLENÍ/KMEN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92625" y="4687825"/>
            <a:ext cx="763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TŘÍDA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85647" y="4005064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ŘÁD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7827" y="3383704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ČELEĎ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50205" y="2708920"/>
            <a:ext cx="617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ROD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23450" y="2004953"/>
            <a:ext cx="761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DRUH</a:t>
            </a:r>
            <a:endParaRPr lang="cs-CZ" b="1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2699792" y="5256863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987824" y="4509120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3" name="Přímá spojnice 3072"/>
          <p:cNvCxnSpPr/>
          <p:nvPr/>
        </p:nvCxnSpPr>
        <p:spPr>
          <a:xfrm>
            <a:off x="3203848" y="386104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6" name="Přímá spojnice 3075"/>
          <p:cNvCxnSpPr/>
          <p:nvPr/>
        </p:nvCxnSpPr>
        <p:spPr>
          <a:xfrm>
            <a:off x="3442938" y="3212976"/>
            <a:ext cx="19223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8" name="Přímá spojnice 3077"/>
          <p:cNvCxnSpPr/>
          <p:nvPr/>
        </p:nvCxnSpPr>
        <p:spPr>
          <a:xfrm>
            <a:off x="3779912" y="2564904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9" name="TextovéPole 3078"/>
          <p:cNvSpPr txBox="1"/>
          <p:nvPr/>
        </p:nvSpPr>
        <p:spPr>
          <a:xfrm>
            <a:off x="1248910" y="3383704"/>
            <a:ext cx="1148456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ROSTLINY</a:t>
            </a:r>
            <a:endParaRPr lang="cs-CZ" b="1" dirty="0"/>
          </a:p>
        </p:txBody>
      </p:sp>
      <p:sp>
        <p:nvSpPr>
          <p:cNvPr id="3080" name="TextovéPole 3079"/>
          <p:cNvSpPr txBox="1"/>
          <p:nvPr/>
        </p:nvSpPr>
        <p:spPr>
          <a:xfrm>
            <a:off x="6480212" y="3383704"/>
            <a:ext cx="1490986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ŽIVOČICHOVÉ</a:t>
            </a:r>
            <a:endParaRPr lang="cs-CZ" b="1" dirty="0"/>
          </a:p>
        </p:txBody>
      </p:sp>
      <p:cxnSp>
        <p:nvCxnSpPr>
          <p:cNvPr id="3082" name="Přímá spojnice se šipkou 3081"/>
          <p:cNvCxnSpPr>
            <a:stCxn id="15" idx="3"/>
            <a:endCxn id="3080" idx="2"/>
          </p:cNvCxnSpPr>
          <p:nvPr/>
        </p:nvCxnSpPr>
        <p:spPr>
          <a:xfrm flipV="1">
            <a:off x="5365259" y="3753036"/>
            <a:ext cx="1860446" cy="168849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5" name="Přímá spojnice se šipkou 3084"/>
          <p:cNvCxnSpPr>
            <a:stCxn id="15" idx="1"/>
            <a:endCxn id="3079" idx="2"/>
          </p:cNvCxnSpPr>
          <p:nvPr/>
        </p:nvCxnSpPr>
        <p:spPr>
          <a:xfrm flipH="1" flipV="1">
            <a:off x="1823138" y="3753036"/>
            <a:ext cx="1619800" cy="168849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58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14" grpId="0"/>
      <p:bldP spid="15" grpId="0"/>
      <p:bldP spid="18" grpId="0"/>
      <p:bldP spid="19" grpId="0"/>
      <p:bldP spid="20" grpId="0"/>
      <p:bldP spid="21" grpId="0"/>
      <p:bldP spid="22" grpId="0"/>
      <p:bldP spid="3079" grpId="0" animBg="1"/>
      <p:bldP spid="308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6021288"/>
          </a:xfrm>
        </p:spPr>
        <p:txBody>
          <a:bodyPr>
            <a:noAutofit/>
          </a:bodyPr>
          <a:lstStyle/>
          <a:p>
            <a:r>
              <a:rPr lang="cs-CZ" sz="2200" b="1" u="sng" dirty="0" smtClean="0">
                <a:solidFill>
                  <a:schemeClr val="tx1"/>
                </a:solidFill>
              </a:rPr>
              <a:t>Kdo zavedl dvouslovné názvosloví organizmů</a:t>
            </a:r>
            <a:r>
              <a:rPr lang="cs-CZ" sz="2200" b="1" u="sng" dirty="0" smtClean="0">
                <a:solidFill>
                  <a:schemeClr val="tx1"/>
                </a:solidFill>
              </a:rPr>
              <a:t>?</a:t>
            </a:r>
            <a:endParaRPr lang="cs-CZ" sz="2200" b="1" u="sng" dirty="0" smtClean="0">
              <a:solidFill>
                <a:schemeClr val="tx1"/>
              </a:solidFill>
            </a:endParaRPr>
          </a:p>
          <a:p>
            <a:r>
              <a:rPr lang="cs-CZ" sz="2200" b="1" dirty="0" smtClean="0">
                <a:solidFill>
                  <a:srgbClr val="FF0000"/>
                </a:solidFill>
              </a:rPr>
              <a:t>Carl von Linné.</a:t>
            </a:r>
            <a:endParaRPr lang="cs-CZ" sz="2200" b="1" dirty="0" smtClean="0">
              <a:solidFill>
                <a:srgbClr val="FF0000"/>
              </a:solidFill>
            </a:endParaRPr>
          </a:p>
          <a:p>
            <a:r>
              <a:rPr lang="cs-CZ" sz="2200" b="1" u="sng" dirty="0" smtClean="0">
                <a:solidFill>
                  <a:schemeClr val="tx1"/>
                </a:solidFill>
              </a:rPr>
              <a:t>Základní systematickou jednotkou je</a:t>
            </a:r>
            <a:r>
              <a:rPr lang="cs-CZ" sz="2200" b="1" u="sng" dirty="0" smtClean="0">
                <a:solidFill>
                  <a:schemeClr val="tx1"/>
                </a:solidFill>
              </a:rPr>
              <a:t>?</a:t>
            </a:r>
            <a:endParaRPr lang="cs-CZ" sz="2200" b="1" u="sng" dirty="0" smtClean="0">
              <a:solidFill>
                <a:schemeClr val="tx1"/>
              </a:solidFill>
            </a:endParaRPr>
          </a:p>
          <a:p>
            <a:r>
              <a:rPr lang="cs-CZ" sz="2200" b="1" dirty="0" smtClean="0">
                <a:solidFill>
                  <a:srgbClr val="FF0000"/>
                </a:solidFill>
              </a:rPr>
              <a:t>Druh</a:t>
            </a:r>
            <a:r>
              <a:rPr lang="cs-CZ" sz="2200" b="1" dirty="0" smtClean="0">
                <a:solidFill>
                  <a:srgbClr val="FF0000"/>
                </a:solidFill>
              </a:rPr>
              <a:t>.</a:t>
            </a:r>
            <a:endParaRPr lang="cs-CZ" sz="2200" b="1" dirty="0" smtClean="0">
              <a:solidFill>
                <a:srgbClr val="FF0000"/>
              </a:solidFill>
            </a:endParaRPr>
          </a:p>
          <a:p>
            <a:r>
              <a:rPr lang="cs-CZ" sz="2200" b="1" u="sng" dirty="0" smtClean="0">
                <a:solidFill>
                  <a:schemeClr val="tx1"/>
                </a:solidFill>
              </a:rPr>
              <a:t>Nejvyšší systematickou jednotkou je</a:t>
            </a:r>
            <a:r>
              <a:rPr lang="cs-CZ" sz="2200" b="1" u="sng" dirty="0" smtClean="0">
                <a:solidFill>
                  <a:schemeClr val="tx1"/>
                </a:solidFill>
              </a:rPr>
              <a:t>?</a:t>
            </a:r>
            <a:endParaRPr lang="cs-CZ" sz="2200" b="1" u="sng" dirty="0" smtClean="0">
              <a:solidFill>
                <a:schemeClr val="tx1"/>
              </a:solidFill>
            </a:endParaRPr>
          </a:p>
          <a:p>
            <a:r>
              <a:rPr lang="cs-CZ" sz="2200" b="1" dirty="0" smtClean="0">
                <a:solidFill>
                  <a:srgbClr val="FF0000"/>
                </a:solidFill>
              </a:rPr>
              <a:t>Říše</a:t>
            </a:r>
            <a:r>
              <a:rPr lang="cs-CZ" sz="2200" b="1" dirty="0" smtClean="0">
                <a:solidFill>
                  <a:srgbClr val="FF0000"/>
                </a:solidFill>
              </a:rPr>
              <a:t>.</a:t>
            </a:r>
            <a:endParaRPr lang="cs-CZ" sz="2200" b="1" dirty="0" smtClean="0">
              <a:solidFill>
                <a:srgbClr val="FF0000"/>
              </a:solidFill>
            </a:endParaRPr>
          </a:p>
          <a:p>
            <a:r>
              <a:rPr lang="cs-CZ" sz="2200" b="1" u="sng" dirty="0" smtClean="0">
                <a:solidFill>
                  <a:schemeClr val="tx1"/>
                </a:solidFill>
              </a:rPr>
              <a:t>Jak se </a:t>
            </a:r>
            <a:r>
              <a:rPr lang="cs-CZ" sz="2200" b="1" u="sng" dirty="0" smtClean="0">
                <a:solidFill>
                  <a:schemeClr val="tx1"/>
                </a:solidFill>
              </a:rPr>
              <a:t>nazývá skupina organizmů, které mají podobné vlastnosti, vzájemně se mezi sebou rozmnožují a mají plodné potomstvo?</a:t>
            </a:r>
            <a:endParaRPr lang="cs-CZ" sz="2200" b="1" u="sng" dirty="0" smtClean="0">
              <a:solidFill>
                <a:schemeClr val="tx1"/>
              </a:solidFill>
            </a:endParaRPr>
          </a:p>
          <a:p>
            <a:r>
              <a:rPr lang="cs-CZ" sz="2200" b="1" dirty="0" smtClean="0">
                <a:solidFill>
                  <a:srgbClr val="FF0000"/>
                </a:solidFill>
              </a:rPr>
              <a:t>Druh</a:t>
            </a:r>
            <a:r>
              <a:rPr lang="cs-CZ" sz="2200" b="1" dirty="0" smtClean="0">
                <a:solidFill>
                  <a:srgbClr val="FF0000"/>
                </a:solidFill>
              </a:rPr>
              <a:t>.</a:t>
            </a:r>
            <a:endParaRPr lang="cs-CZ" sz="2200" b="1" dirty="0" smtClean="0">
              <a:solidFill>
                <a:srgbClr val="FF0000"/>
              </a:solidFill>
            </a:endParaRPr>
          </a:p>
          <a:p>
            <a:r>
              <a:rPr lang="cs-CZ" sz="2200" b="1" u="sng" dirty="0" smtClean="0">
                <a:solidFill>
                  <a:schemeClr val="tx1"/>
                </a:solidFill>
              </a:rPr>
              <a:t>Na kolik říší dělíme systém organizmů?</a:t>
            </a:r>
          </a:p>
          <a:p>
            <a:r>
              <a:rPr lang="cs-CZ" sz="2200" b="1" u="sng" dirty="0" smtClean="0">
                <a:solidFill>
                  <a:srgbClr val="FF0000"/>
                </a:solidFill>
              </a:rPr>
              <a:t>Viry, bakterie, prvoci, houby, rostliny, živočichové.</a:t>
            </a:r>
          </a:p>
          <a:p>
            <a:r>
              <a:rPr lang="cs-CZ" sz="2200" b="1" u="sng" dirty="0" smtClean="0">
                <a:solidFill>
                  <a:schemeClr val="tx1"/>
                </a:solidFill>
              </a:rPr>
              <a:t>Kmen určujeme u rostlin nebo u živočichů?</a:t>
            </a:r>
          </a:p>
          <a:p>
            <a:r>
              <a:rPr lang="cs-CZ" sz="2200" b="1" u="sng" dirty="0" smtClean="0">
                <a:solidFill>
                  <a:srgbClr val="FF0000"/>
                </a:solidFill>
              </a:rPr>
              <a:t>U živočichů.</a:t>
            </a:r>
          </a:p>
          <a:p>
            <a:r>
              <a:rPr lang="cs-CZ" sz="2200" b="1" u="sng" dirty="0" smtClean="0">
                <a:solidFill>
                  <a:schemeClr val="tx1"/>
                </a:solidFill>
              </a:rPr>
              <a:t>Oddělení určujeme u …………………………….?</a:t>
            </a:r>
          </a:p>
          <a:p>
            <a:r>
              <a:rPr lang="cs-CZ" sz="2200" b="1" u="sng" dirty="0" smtClean="0">
                <a:solidFill>
                  <a:srgbClr val="FF0000"/>
                </a:solidFill>
              </a:rPr>
              <a:t>Rostlin.</a:t>
            </a:r>
            <a:endParaRPr lang="cs-CZ" sz="2200" b="1" u="sng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b="1" dirty="0" err="1"/>
              <a:t>Soubor:Carl</a:t>
            </a:r>
            <a:r>
              <a:rPr lang="cs-CZ" sz="1600" b="1" dirty="0"/>
              <a:t> von Linné.jpg Skočit na: Navigace, Hledání.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22.8.2009 [cit. 2012-10-30]. Dostupné z: http://cs.wikipedia.org/wiki/Soubor:Carl_von_Linn%C3%A9.jpg </a:t>
            </a:r>
          </a:p>
          <a:p>
            <a:r>
              <a:rPr lang="cs-CZ" sz="1600" b="1" dirty="0" err="1"/>
              <a:t>Soubor:Brown</a:t>
            </a:r>
            <a:r>
              <a:rPr lang="cs-CZ" sz="1600" b="1" dirty="0"/>
              <a:t> </a:t>
            </a:r>
            <a:r>
              <a:rPr lang="cs-CZ" sz="1600" b="1" dirty="0" err="1"/>
              <a:t>bear</a:t>
            </a:r>
            <a:r>
              <a:rPr lang="cs-CZ" sz="1600" b="1" dirty="0"/>
              <a:t> (</a:t>
            </a:r>
            <a:r>
              <a:rPr lang="cs-CZ" sz="1600" b="1" dirty="0" err="1"/>
              <a:t>Ursus</a:t>
            </a:r>
            <a:r>
              <a:rPr lang="cs-CZ" sz="1600" b="1" dirty="0"/>
              <a:t> </a:t>
            </a:r>
            <a:r>
              <a:rPr lang="cs-CZ" sz="1600" b="1" dirty="0" err="1"/>
              <a:t>arctos</a:t>
            </a:r>
            <a:r>
              <a:rPr lang="cs-CZ" sz="1600" b="1" dirty="0"/>
              <a:t> </a:t>
            </a:r>
            <a:r>
              <a:rPr lang="cs-CZ" sz="1600" b="1" dirty="0" err="1"/>
              <a:t>arctos</a:t>
            </a:r>
            <a:r>
              <a:rPr lang="cs-CZ" sz="1600" b="1" dirty="0"/>
              <a:t>) running.jpg.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16.11.2011 [cit. 2012-10-30]. Dostupné z: </a:t>
            </a:r>
            <a:r>
              <a:rPr lang="cs-CZ" sz="1600" b="1" dirty="0" err="1"/>
              <a:t>Soubor:Brown</a:t>
            </a:r>
            <a:r>
              <a:rPr lang="cs-CZ" sz="1600" b="1" dirty="0"/>
              <a:t> </a:t>
            </a:r>
            <a:r>
              <a:rPr lang="cs-CZ" sz="1600" b="1" dirty="0" err="1"/>
              <a:t>bear</a:t>
            </a:r>
            <a:r>
              <a:rPr lang="cs-CZ" sz="1600" b="1" dirty="0"/>
              <a:t> (</a:t>
            </a:r>
            <a:r>
              <a:rPr lang="cs-CZ" sz="1600" b="1" dirty="0" err="1"/>
              <a:t>Ursus</a:t>
            </a:r>
            <a:r>
              <a:rPr lang="cs-CZ" sz="1600" b="1" dirty="0"/>
              <a:t> </a:t>
            </a:r>
            <a:r>
              <a:rPr lang="cs-CZ" sz="1600" b="1" dirty="0" err="1"/>
              <a:t>arctos</a:t>
            </a:r>
            <a:r>
              <a:rPr lang="cs-CZ" sz="1600" b="1" dirty="0"/>
              <a:t> </a:t>
            </a:r>
            <a:r>
              <a:rPr lang="cs-CZ" sz="1600" b="1" dirty="0" err="1"/>
              <a:t>arctos</a:t>
            </a:r>
            <a:r>
              <a:rPr lang="cs-CZ" sz="1600" b="1" dirty="0"/>
              <a:t>) running.jpg </a:t>
            </a:r>
          </a:p>
          <a:p>
            <a:r>
              <a:rPr lang="cs-CZ" sz="1600" b="1" dirty="0" err="1"/>
              <a:t>Soubor:Ursus</a:t>
            </a:r>
            <a:r>
              <a:rPr lang="cs-CZ" sz="1600" b="1" dirty="0"/>
              <a:t> </a:t>
            </a:r>
            <a:r>
              <a:rPr lang="cs-CZ" sz="1600" b="1" dirty="0" err="1"/>
              <a:t>maritimus</a:t>
            </a:r>
            <a:r>
              <a:rPr lang="cs-CZ" sz="1600" b="1" dirty="0"/>
              <a:t> in Alaska.jpg.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8.11.2004 [cit. 2012-10-30]. Dostupné z: http://cs.wikipedia.org/wiki/Medv%C4%9Bd_ledn%C3%AD </a:t>
            </a:r>
          </a:p>
          <a:p>
            <a:r>
              <a:rPr lang="cs-CZ" sz="1600" b="1" dirty="0" err="1"/>
              <a:t>Soubor:Canadian</a:t>
            </a:r>
            <a:r>
              <a:rPr lang="cs-CZ" sz="1600" b="1" dirty="0"/>
              <a:t> </a:t>
            </a:r>
            <a:r>
              <a:rPr lang="cs-CZ" sz="1600" b="1" dirty="0" err="1"/>
              <a:t>Rockies</a:t>
            </a:r>
            <a:r>
              <a:rPr lang="cs-CZ" sz="1600" b="1" dirty="0"/>
              <a:t> - </a:t>
            </a:r>
            <a:r>
              <a:rPr lang="cs-CZ" sz="1600" b="1" dirty="0" err="1"/>
              <a:t>the</a:t>
            </a:r>
            <a:r>
              <a:rPr lang="cs-CZ" sz="1600" b="1" dirty="0"/>
              <a:t> </a:t>
            </a:r>
            <a:r>
              <a:rPr lang="cs-CZ" sz="1600" b="1" dirty="0" err="1"/>
              <a:t>bear</a:t>
            </a:r>
            <a:r>
              <a:rPr lang="cs-CZ" sz="1600" b="1" dirty="0"/>
              <a:t> </a:t>
            </a:r>
            <a:r>
              <a:rPr lang="cs-CZ" sz="1600" b="1" dirty="0" err="1"/>
              <a:t>at</a:t>
            </a:r>
            <a:r>
              <a:rPr lang="cs-CZ" sz="1600" b="1" dirty="0"/>
              <a:t> </a:t>
            </a:r>
            <a:r>
              <a:rPr lang="cs-CZ" sz="1600" b="1" dirty="0" err="1"/>
              <a:t>Lake</a:t>
            </a:r>
            <a:r>
              <a:rPr lang="cs-CZ" sz="1600" b="1" dirty="0"/>
              <a:t> Louise.jpg.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9.2.2010 [cit. 2012-10-30]. Dostupné z: http://cs.wikipedia.org/wiki/Medv%C4%9Bd_baribal </a:t>
            </a:r>
          </a:p>
          <a:p>
            <a:r>
              <a:rPr lang="cs-CZ" sz="1600" b="1" dirty="0" err="1"/>
              <a:t>Soubor:TMV.jpg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24.3.2006 [cit. 2012-10-30]. Dostupné z: http://cs.wikipedia.org/wiki/Viry </a:t>
            </a:r>
          </a:p>
          <a:p>
            <a:r>
              <a:rPr lang="cs-CZ" sz="1600" b="1" dirty="0" err="1"/>
              <a:t>Soubor:EscherichiaColi</a:t>
            </a:r>
            <a:r>
              <a:rPr lang="cs-CZ" sz="1600" b="1" dirty="0"/>
              <a:t> NIAID.jpg Skočit na: Navigace, Hledání.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10.4.2005 [cit. 2012-10-30]. Dostupné z: http://cs.wikipedia.org/wiki/Bakterie </a:t>
            </a:r>
          </a:p>
          <a:p>
            <a:r>
              <a:rPr lang="cs-CZ" sz="1600" b="1" dirty="0"/>
              <a:t>Soubor:20090719 062218 ParameciumBursaria.jpg.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1.8.2010 [cit. 2012-10-30]. Dostupné z: http://cs.wikipedia.org/wiki/Trepka_zelen%C3%A1 </a:t>
            </a:r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1726</TotalTime>
  <Words>803</Words>
  <Application>Microsoft Office PowerPoint</Application>
  <PresentationFormat>Předvádění na obrazovce (4:3)</PresentationFormat>
  <Paragraphs>125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Anotace</vt:lpstr>
      <vt:lpstr>Systém organizmů</vt:lpstr>
      <vt:lpstr>Systém organizmů</vt:lpstr>
      <vt:lpstr>Systém organizmů</vt:lpstr>
      <vt:lpstr>Systém organizmů</vt:lpstr>
      <vt:lpstr>ŘÍŠE - VIRY</vt:lpstr>
      <vt:lpstr>ŘÍŠE - bakterie</vt:lpstr>
      <vt:lpstr>ŘÍŠE - prvoci</vt:lpstr>
      <vt:lpstr>ŘÍŠE - houby</vt:lpstr>
      <vt:lpstr>ŘÍŠE - rostliny</vt:lpstr>
      <vt:lpstr>ŘÍŠE - živočichové</vt:lpstr>
      <vt:lpstr>ostatní systematické jednotky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168</cp:revision>
  <dcterms:created xsi:type="dcterms:W3CDTF">2012-03-02T07:29:25Z</dcterms:created>
  <dcterms:modified xsi:type="dcterms:W3CDTF">2012-11-19T21:01:42Z</dcterms:modified>
</cp:coreProperties>
</file>