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8" r:id="rId2"/>
    <p:sldId id="269" r:id="rId3"/>
    <p:sldId id="257" r:id="rId4"/>
    <p:sldId id="300" r:id="rId5"/>
    <p:sldId id="292" r:id="rId6"/>
    <p:sldId id="301" r:id="rId7"/>
    <p:sldId id="302" r:id="rId8"/>
    <p:sldId id="303" r:id="rId9"/>
    <p:sldId id="304" r:id="rId10"/>
    <p:sldId id="306" r:id="rId11"/>
    <p:sldId id="307" r:id="rId12"/>
    <p:sldId id="308" r:id="rId13"/>
    <p:sldId id="309" r:id="rId14"/>
    <p:sldId id="310" r:id="rId15"/>
    <p:sldId id="311" r:id="rId16"/>
    <p:sldId id="276" r:id="rId17"/>
    <p:sldId id="312" r:id="rId18"/>
    <p:sldId id="271" r:id="rId19"/>
    <p:sldId id="31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89" autoAdjust="0"/>
    <p:restoredTop sz="87170" autoAdjust="0"/>
  </p:normalViewPr>
  <p:slideViewPr>
    <p:cSldViewPr>
      <p:cViewPr>
        <p:scale>
          <a:sx n="64" d="100"/>
          <a:sy n="64" d="100"/>
        </p:scale>
        <p:origin x="-13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Soubor:Crocadiles.jpg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18.2.2005 [cit. 2012-10-30]. Dostupné z: http://cs.wikipedia.org/wiki/Soubor:Crocadiles.jpg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Soubor:Crocodylidae</a:t>
            </a:r>
            <a:r>
              <a:rPr lang="cs-CZ" dirty="0" smtClean="0"/>
              <a:t> Distribution.png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13.6.2012 [cit. 2012-10-30]. Dostupné z: http://cs.wikipedia.org/wiki/Krokod%C3%BDli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Soubor:SaltwaterCrocodile</a:t>
            </a:r>
            <a:r>
              <a:rPr lang="cs-CZ" dirty="0" smtClean="0"/>
              <a:t>('Maximo').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7.4.2006 [cit. 2012-10-30]. Dostupné z: http://cs.wikipedia.org/wiki/Krokod%C3%BDl_mo%C5%99sk%C3%BD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Soubor:SaltwaterCrocodile</a:t>
            </a:r>
            <a:r>
              <a:rPr lang="cs-CZ" dirty="0" smtClean="0"/>
              <a:t>('Maximo').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7.4.2006 [cit. 2012-10-30]. Dostupné z: http://cs.wikipedia.org/wiki/Krokod%C3%BDl_mo%C5%99sk%C3%BD </a:t>
            </a:r>
            <a:endParaRPr lang="cs-CZ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Soubor:Crocodylus</a:t>
            </a:r>
            <a:r>
              <a:rPr lang="en-US" dirty="0" smtClean="0"/>
              <a:t> </a:t>
            </a:r>
            <a:r>
              <a:rPr lang="en-US" dirty="0" err="1" smtClean="0"/>
              <a:t>porosus</a:t>
            </a:r>
            <a:r>
              <a:rPr lang="en-US" dirty="0" smtClean="0"/>
              <a:t> Distribution.png. </a:t>
            </a:r>
            <a:r>
              <a:rPr lang="en-US" i="1" dirty="0" err="1" smtClean="0"/>
              <a:t>Wikipedie</a:t>
            </a:r>
            <a:r>
              <a:rPr lang="en-US" i="1" dirty="0" smtClean="0"/>
              <a:t>, </a:t>
            </a:r>
            <a:r>
              <a:rPr lang="en-US" i="1" dirty="0" err="1" smtClean="0"/>
              <a:t>Otevřená</a:t>
            </a:r>
            <a:r>
              <a:rPr lang="en-US" i="1" dirty="0" smtClean="0"/>
              <a:t> </a:t>
            </a:r>
            <a:r>
              <a:rPr lang="en-US" i="1" dirty="0" err="1" smtClean="0"/>
              <a:t>encyklopedie</a:t>
            </a:r>
            <a:r>
              <a:rPr lang="en-US" dirty="0" smtClean="0"/>
              <a:t> [online]. 16.12.2004 [cit. 2012-10-30].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http://cs.wikipedia.org/wiki/Krokod%C3%BDl_mo%C5%99sk%C3%BD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Soubor:Crocodylus</a:t>
            </a:r>
            <a:r>
              <a:rPr lang="cs-CZ" dirty="0" smtClean="0"/>
              <a:t> </a:t>
            </a:r>
            <a:r>
              <a:rPr lang="cs-CZ" dirty="0" err="1" smtClean="0"/>
              <a:t>porosus</a:t>
            </a:r>
            <a:r>
              <a:rPr lang="cs-CZ" dirty="0" smtClean="0"/>
              <a:t> Distribution.png.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16.12.2004 [cit. 2012-10-30]. Dostupné z: http://cs.wikipedia.org/wiki/Krokod%C3%BDl_mo%C5%99sk%C3%BD </a:t>
            </a:r>
          </a:p>
          <a:p>
            <a:r>
              <a:rPr lang="cs-CZ" dirty="0" err="1" smtClean="0"/>
              <a:t>Soubor:Leistenkrokodil.jpg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29.4.2006 [cit. 2012-10-30]. Dostupné z: http://cs.wikipedia.org/wiki/Krokod%C3%BDl_mo%C5%99sk%C3%BD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Soubor:Alligator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Okefenokee.jpg.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25.4.2007 [cit. 2012-10-30]. Dostupné z: http://cs.wikipedia.org/wiki/Alig%C3%A1tor_severoamerick%C3%BD </a:t>
            </a:r>
            <a:endParaRPr lang="cs-CZ" dirty="0" smtClean="0"/>
          </a:p>
          <a:p>
            <a:r>
              <a:rPr lang="cs-CZ" dirty="0" err="1" smtClean="0"/>
              <a:t>Soubor:Alligator</a:t>
            </a:r>
            <a:r>
              <a:rPr lang="cs-CZ" dirty="0" smtClean="0"/>
              <a:t> </a:t>
            </a:r>
            <a:r>
              <a:rPr lang="cs-CZ" dirty="0" err="1" smtClean="0"/>
              <a:t>mississipiensis</a:t>
            </a:r>
            <a:r>
              <a:rPr lang="cs-CZ" dirty="0" smtClean="0"/>
              <a:t> Distribution.png.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2.7.2010 [cit. 2012-10-30]. Dostupné z: http://cs.wikipedia.org/wiki/Alig%C3%A1tor_severoamerick%C3%BD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Soubor:2011 </a:t>
            </a:r>
            <a:r>
              <a:rPr lang="cs-CZ" dirty="0" err="1" smtClean="0"/>
              <a:t>China-Alligator</a:t>
            </a:r>
            <a:r>
              <a:rPr lang="cs-CZ" dirty="0" smtClean="0"/>
              <a:t> 0491.JPG.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31.12.2011 [cit. 2012-10-30]. Dostupné z: http://cs.wikipedia.org/wiki/Alig%C3%A1tor_%C4%8D%C3%ADnsk%C3%BD </a:t>
            </a:r>
            <a:endParaRPr lang="cs-CZ" dirty="0" smtClean="0"/>
          </a:p>
          <a:p>
            <a:r>
              <a:rPr lang="en-US" dirty="0" err="1" smtClean="0"/>
              <a:t>Soubor:Alligator</a:t>
            </a:r>
            <a:r>
              <a:rPr lang="en-US" dirty="0" smtClean="0"/>
              <a:t> </a:t>
            </a:r>
            <a:r>
              <a:rPr lang="en-US" dirty="0" err="1" smtClean="0"/>
              <a:t>sinensis</a:t>
            </a:r>
            <a:r>
              <a:rPr lang="en-US" dirty="0" smtClean="0"/>
              <a:t> Distribution.png. </a:t>
            </a:r>
            <a:r>
              <a:rPr lang="en-US" i="1" dirty="0" err="1" smtClean="0"/>
              <a:t>Wikipedie</a:t>
            </a:r>
            <a:r>
              <a:rPr lang="en-US" i="1" dirty="0" smtClean="0"/>
              <a:t>, </a:t>
            </a:r>
            <a:r>
              <a:rPr lang="en-US" i="1" dirty="0" err="1" smtClean="0"/>
              <a:t>Otevřená</a:t>
            </a:r>
            <a:r>
              <a:rPr lang="en-US" i="1" dirty="0" smtClean="0"/>
              <a:t> </a:t>
            </a:r>
            <a:r>
              <a:rPr lang="en-US" i="1" dirty="0" err="1" smtClean="0"/>
              <a:t>encyklopedie</a:t>
            </a:r>
            <a:r>
              <a:rPr lang="en-US" dirty="0" smtClean="0"/>
              <a:t> [online]. 23.4.2007 [cit. 2012-10-30].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http://cs.wikipedia.org/wiki/Alig%C3%A1tor_%C4%8D%C3%ADnsk%C3%BD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Soubor:Indian</a:t>
            </a:r>
            <a:r>
              <a:rPr lang="cs-CZ" dirty="0" smtClean="0"/>
              <a:t> </a:t>
            </a:r>
            <a:r>
              <a:rPr lang="cs-CZ" dirty="0" err="1" smtClean="0"/>
              <a:t>Gharial</a:t>
            </a:r>
            <a:r>
              <a:rPr lang="cs-CZ" dirty="0" smtClean="0"/>
              <a:t> </a:t>
            </a:r>
            <a:r>
              <a:rPr lang="cs-CZ" dirty="0" err="1" smtClean="0"/>
              <a:t>Crocodile</a:t>
            </a:r>
            <a:r>
              <a:rPr lang="cs-CZ" dirty="0" smtClean="0"/>
              <a:t> Digon3.JPG.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23.2.2008 [cit. 2012-10-30]. Dostupné z: http://cs.wikipedia.org/wiki/Gavi%C3%A1l_indick%C3%BD </a:t>
            </a:r>
            <a:endParaRPr lang="cs-CZ" dirty="0" smtClean="0"/>
          </a:p>
          <a:p>
            <a:r>
              <a:rPr lang="cs-CZ" dirty="0" err="1" smtClean="0"/>
              <a:t>Soubor:Gavialis</a:t>
            </a:r>
            <a:r>
              <a:rPr lang="cs-CZ" dirty="0" smtClean="0"/>
              <a:t> </a:t>
            </a:r>
            <a:r>
              <a:rPr lang="cs-CZ" dirty="0" err="1" smtClean="0"/>
              <a:t>gangeticus</a:t>
            </a:r>
            <a:r>
              <a:rPr lang="cs-CZ" dirty="0" smtClean="0"/>
              <a:t> Distribution.png.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16.12.2004 [cit. 2012-10-30]. Dostupné z: http://cs.wikipedia.org/wiki/Gavi%C3%A1l_indick%C3%BD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Soubor:YoungNileCrocodile.jpg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25.4.2005 [cit. 2012-10-30]. Dostupné z: http://cs.wikipedia.org/wiki/Krokod%C3%BDl_nilsk%C3%BD </a:t>
            </a:r>
          </a:p>
          <a:p>
            <a:r>
              <a:rPr lang="en-US" dirty="0" err="1" smtClean="0"/>
              <a:t>Soubor:Crocodylus</a:t>
            </a:r>
            <a:r>
              <a:rPr lang="en-US" dirty="0" smtClean="0"/>
              <a:t> </a:t>
            </a:r>
            <a:r>
              <a:rPr lang="en-US" dirty="0" err="1" smtClean="0"/>
              <a:t>niloticus</a:t>
            </a:r>
            <a:r>
              <a:rPr lang="en-US" dirty="0" smtClean="0"/>
              <a:t> Distribution.png. </a:t>
            </a:r>
            <a:r>
              <a:rPr lang="en-US" i="1" dirty="0" err="1" smtClean="0"/>
              <a:t>Wikipedie</a:t>
            </a:r>
            <a:r>
              <a:rPr lang="en-US" i="1" dirty="0" smtClean="0"/>
              <a:t>, </a:t>
            </a:r>
            <a:r>
              <a:rPr lang="en-US" i="1" dirty="0" err="1" smtClean="0"/>
              <a:t>Otevřená</a:t>
            </a:r>
            <a:r>
              <a:rPr lang="en-US" i="1" dirty="0" smtClean="0"/>
              <a:t> </a:t>
            </a:r>
            <a:r>
              <a:rPr lang="en-US" i="1" dirty="0" err="1" smtClean="0"/>
              <a:t>encyklopedie</a:t>
            </a:r>
            <a:r>
              <a:rPr lang="en-US" dirty="0" smtClean="0"/>
              <a:t> [online]. 16.12.2004 [cit. 2012-10-30]. </a:t>
            </a:r>
            <a:r>
              <a:rPr lang="en-US" dirty="0" err="1" smtClean="0"/>
              <a:t>Dostupné</a:t>
            </a:r>
            <a:r>
              <a:rPr lang="en-US" dirty="0" smtClean="0"/>
              <a:t> z: http://cs.wikipedia.org/wiki/Krokod%C3%BDl_nilsk%C3%BD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Soubor:Spectacled</a:t>
            </a:r>
            <a:r>
              <a:rPr lang="cs-CZ" dirty="0" smtClean="0"/>
              <a:t> Caiman.JPG.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27.4.2006 [cit. 2012-10-30]. Dostupné z: http://cs.wikipedia.org/wiki/Kajman_br%C3%BDlov%C3%BD </a:t>
            </a:r>
          </a:p>
          <a:p>
            <a:r>
              <a:rPr lang="cs-CZ" dirty="0" err="1" smtClean="0"/>
              <a:t>Soubor:Caiman</a:t>
            </a:r>
            <a:r>
              <a:rPr lang="cs-CZ" dirty="0" smtClean="0"/>
              <a:t> </a:t>
            </a:r>
            <a:r>
              <a:rPr lang="cs-CZ" dirty="0" err="1" smtClean="0"/>
              <a:t>crocodylus</a:t>
            </a:r>
            <a:r>
              <a:rPr lang="cs-CZ" dirty="0" smtClean="0"/>
              <a:t> Distribution.png.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16.12.2004 [cit. 2012-10-30]. Dostupné z: http://cs.wikipedia.org/wiki/Kajman_br%C3%BDlov%C3%BD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Soubor:Crocodylus</a:t>
            </a:r>
            <a:r>
              <a:rPr lang="cs-CZ" dirty="0" smtClean="0"/>
              <a:t> johnsoni.JPG.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16.7.2005 [cit. 2012-10-30]. Dostupné z: http://cs.wikipedia.org/wiki/Krokod%C3%BDl_Johnston%C5%AFv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1322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4454819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Krokodýli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řádem KROKODÝLI 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KROKODÝLI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268760"/>
            <a:ext cx="7296811" cy="5472608"/>
          </a:xfrm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Rozšíření krokodýlů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268760"/>
            <a:ext cx="7572494" cy="2381893"/>
          </a:xfrm>
          <a:ln>
            <a:solidFill>
              <a:schemeClr val="accent1"/>
            </a:solidFill>
          </a:ln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755576" y="3933056"/>
            <a:ext cx="7560840" cy="2924944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 fontScale="850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>
                <a:solidFill>
                  <a:schemeClr val="tx1"/>
                </a:solidFill>
              </a:rPr>
              <a:t>Obývají  - </a:t>
            </a:r>
            <a:r>
              <a:rPr lang="cs-CZ" b="1" dirty="0" smtClean="0">
                <a:solidFill>
                  <a:schemeClr val="tx1"/>
                </a:solidFill>
              </a:rPr>
              <a:t>tropický, subtropický a mírný pás 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Aligátoři </a:t>
            </a:r>
            <a:r>
              <a:rPr lang="cs-CZ" b="1" dirty="0" smtClean="0">
                <a:solidFill>
                  <a:schemeClr val="tx1"/>
                </a:solidFill>
              </a:rPr>
              <a:t>– východ Severní Ameriky, Střední a Jižní Amerika, východní Čína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Krokodýli </a:t>
            </a:r>
            <a:r>
              <a:rPr lang="cs-CZ" b="1" dirty="0" smtClean="0">
                <a:solidFill>
                  <a:schemeClr val="tx1"/>
                </a:solidFill>
              </a:rPr>
              <a:t>– Afrika, </a:t>
            </a:r>
            <a:r>
              <a:rPr lang="cs-CZ" b="1" dirty="0">
                <a:solidFill>
                  <a:schemeClr val="tx1"/>
                </a:solidFill>
              </a:rPr>
              <a:t>I</a:t>
            </a:r>
            <a:r>
              <a:rPr lang="cs-CZ" b="1" dirty="0" smtClean="0">
                <a:solidFill>
                  <a:schemeClr val="tx1"/>
                </a:solidFill>
              </a:rPr>
              <a:t>ndie, Indonésie, Austrálie, Antily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Gaviálové – jižní </a:t>
            </a:r>
            <a:r>
              <a:rPr lang="cs-CZ" b="1" dirty="0">
                <a:solidFill>
                  <a:schemeClr val="tx1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sie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Kajmani </a:t>
            </a:r>
            <a:r>
              <a:rPr lang="cs-CZ" b="1" dirty="0" smtClean="0">
                <a:solidFill>
                  <a:schemeClr val="tx1"/>
                </a:solidFill>
              </a:rPr>
              <a:t>– </a:t>
            </a:r>
            <a:r>
              <a:rPr lang="cs-CZ" b="1" dirty="0" smtClean="0">
                <a:solidFill>
                  <a:schemeClr val="tx1"/>
                </a:solidFill>
              </a:rPr>
              <a:t>Jižní a Střední Amerika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4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 znaky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273630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blíže příbuzní ptákům </a:t>
            </a:r>
            <a:r>
              <a:rPr lang="cs-CZ" b="1" dirty="0" smtClean="0">
                <a:solidFill>
                  <a:schemeClr val="tx1"/>
                </a:solidFill>
              </a:rPr>
              <a:t>než plazům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existují již </a:t>
            </a:r>
            <a:r>
              <a:rPr lang="cs-CZ" b="1" u="sng" dirty="0" smtClean="0">
                <a:solidFill>
                  <a:schemeClr val="tx1"/>
                </a:solidFill>
              </a:rPr>
              <a:t>220 milionů let </a:t>
            </a:r>
            <a:r>
              <a:rPr lang="cs-CZ" b="1" dirty="0" smtClean="0">
                <a:solidFill>
                  <a:schemeClr val="tx1"/>
                </a:solidFill>
              </a:rPr>
              <a:t>(od druhohor – dinosauři)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to </a:t>
            </a:r>
            <a:r>
              <a:rPr lang="cs-CZ" b="1" u="sng" dirty="0" smtClean="0">
                <a:solidFill>
                  <a:schemeClr val="tx1"/>
                </a:solidFill>
              </a:rPr>
              <a:t>živoucí zkameněliny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od ostatních plazů se liší bohatými </a:t>
            </a:r>
            <a:r>
              <a:rPr lang="cs-CZ" b="1" u="sng" dirty="0" smtClean="0">
                <a:solidFill>
                  <a:schemeClr val="tx1"/>
                </a:solidFill>
              </a:rPr>
              <a:t>hlasovými projevy</a:t>
            </a:r>
            <a:r>
              <a:rPr lang="cs-CZ" b="1" dirty="0" smtClean="0">
                <a:solidFill>
                  <a:schemeClr val="tx1"/>
                </a:solidFill>
              </a:rPr>
              <a:t> v době námluv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4946" y="3429091"/>
            <a:ext cx="4512501" cy="338437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487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 znaky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66124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tělo kryjí </a:t>
            </a:r>
            <a:r>
              <a:rPr lang="cs-CZ" b="1" u="sng" dirty="0" smtClean="0">
                <a:solidFill>
                  <a:schemeClr val="tx1"/>
                </a:solidFill>
              </a:rPr>
              <a:t>rohovité štíty</a:t>
            </a:r>
            <a:r>
              <a:rPr lang="cs-CZ" b="1" dirty="0" smtClean="0">
                <a:solidFill>
                  <a:schemeClr val="tx1"/>
                </a:solidFill>
              </a:rPr>
              <a:t>, pod nimi jsou </a:t>
            </a:r>
            <a:r>
              <a:rPr lang="cs-CZ" b="1" u="sng" dirty="0" smtClean="0">
                <a:solidFill>
                  <a:schemeClr val="tx1"/>
                </a:solidFill>
              </a:rPr>
              <a:t>kostěné desky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mohutná</a:t>
            </a:r>
            <a:r>
              <a:rPr lang="cs-CZ" b="1" dirty="0" smtClean="0">
                <a:solidFill>
                  <a:schemeClr val="tx1"/>
                </a:solidFill>
              </a:rPr>
              <a:t> a silná </a:t>
            </a:r>
            <a:r>
              <a:rPr lang="cs-CZ" b="1" u="sng" dirty="0" smtClean="0">
                <a:solidFill>
                  <a:schemeClr val="tx1"/>
                </a:solidFill>
              </a:rPr>
              <a:t>hlava</a:t>
            </a:r>
            <a:r>
              <a:rPr lang="cs-CZ" b="1" dirty="0" smtClean="0">
                <a:solidFill>
                  <a:schemeClr val="tx1"/>
                </a:solidFill>
              </a:rPr>
              <a:t>, končetiny přitisklé k tělu, </a:t>
            </a:r>
            <a:r>
              <a:rPr lang="cs-CZ" b="1" u="sng" dirty="0" smtClean="0">
                <a:solidFill>
                  <a:schemeClr val="tx1"/>
                </a:solidFill>
              </a:rPr>
              <a:t>drápy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silný, ze stran zploštělý </a:t>
            </a:r>
            <a:r>
              <a:rPr lang="cs-CZ" b="1" u="sng" dirty="0" smtClean="0">
                <a:solidFill>
                  <a:schemeClr val="tx1"/>
                </a:solidFill>
              </a:rPr>
              <a:t>ocas umožňuje plavat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potrava: </a:t>
            </a:r>
            <a:r>
              <a:rPr lang="cs-CZ" b="1" dirty="0" smtClean="0">
                <a:solidFill>
                  <a:schemeClr val="tx1"/>
                </a:solidFill>
              </a:rPr>
              <a:t>savci, ptáci, ryby, ostatní  plazi, člověka napadnou jen zřídka, občas </a:t>
            </a:r>
            <a:r>
              <a:rPr lang="cs-CZ" b="1" u="sng" dirty="0" smtClean="0">
                <a:solidFill>
                  <a:schemeClr val="tx1"/>
                </a:solidFill>
              </a:rPr>
              <a:t>kanibalizmus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mláďata – se živí hmyzem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kořist polykají celou </a:t>
            </a:r>
            <a:r>
              <a:rPr lang="cs-CZ" b="1" dirty="0" smtClean="0">
                <a:solidFill>
                  <a:schemeClr val="tx1"/>
                </a:solidFill>
              </a:rPr>
              <a:t>nebo </a:t>
            </a:r>
            <a:r>
              <a:rPr lang="cs-CZ" b="1" u="sng" dirty="0" smtClean="0">
                <a:solidFill>
                  <a:schemeClr val="tx1"/>
                </a:solidFill>
              </a:rPr>
              <a:t>trhají</a:t>
            </a:r>
            <a:r>
              <a:rPr lang="cs-CZ" b="1" dirty="0" smtClean="0">
                <a:solidFill>
                  <a:schemeClr val="tx1"/>
                </a:solidFill>
              </a:rPr>
              <a:t> pohyby hlavy do stran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trávící soustava je ukončena </a:t>
            </a:r>
            <a:r>
              <a:rPr lang="cs-CZ" b="1" u="sng" dirty="0" smtClean="0">
                <a:solidFill>
                  <a:schemeClr val="tx1"/>
                </a:solidFill>
              </a:rPr>
              <a:t>KLOAKOU</a:t>
            </a:r>
          </a:p>
        </p:txBody>
      </p:sp>
    </p:spTree>
    <p:extLst>
      <p:ext uri="{BB962C8B-B14F-4D97-AF65-F5344CB8AC3E}">
        <p14:creationId xmlns:p14="http://schemas.microsoft.com/office/powerpoint/2010/main" val="251875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 znaky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66124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cévní soustava</a:t>
            </a:r>
            <a:r>
              <a:rPr lang="cs-CZ" b="1" dirty="0" smtClean="0">
                <a:solidFill>
                  <a:schemeClr val="tx1"/>
                </a:solidFill>
              </a:rPr>
              <a:t> – nejdokonalejší </a:t>
            </a:r>
            <a:r>
              <a:rPr lang="cs-CZ" b="1" dirty="0" smtClean="0">
                <a:solidFill>
                  <a:schemeClr val="tx1"/>
                </a:solidFill>
              </a:rPr>
              <a:t>srdce z plazů </a:t>
            </a:r>
            <a:r>
              <a:rPr lang="cs-CZ" b="1" dirty="0" smtClean="0">
                <a:solidFill>
                  <a:schemeClr val="tx1"/>
                </a:solidFill>
              </a:rPr>
              <a:t>(2 komory a 2 síně oddělené téměř úplnou přepážkou)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rozmnožování: </a:t>
            </a:r>
            <a:r>
              <a:rPr lang="cs-CZ" b="1" dirty="0" smtClean="0">
                <a:solidFill>
                  <a:schemeClr val="tx1"/>
                </a:solidFill>
              </a:rPr>
              <a:t>oplození je vnitřní, kladou vejce do hnízda, o mláďata většinou pečuje samice (až 2 roky, někdy i samec)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nervová soustava – </a:t>
            </a:r>
            <a:r>
              <a:rPr lang="cs-CZ" b="1" dirty="0" smtClean="0">
                <a:solidFill>
                  <a:schemeClr val="tx1"/>
                </a:solidFill>
              </a:rPr>
              <a:t>mají vyvinutý koncový mozek, jsou </a:t>
            </a:r>
            <a:r>
              <a:rPr lang="cs-CZ" b="1" dirty="0" smtClean="0">
                <a:solidFill>
                  <a:schemeClr val="tx1"/>
                </a:solidFill>
              </a:rPr>
              <a:t>poměrně </a:t>
            </a:r>
            <a:r>
              <a:rPr lang="cs-CZ" b="1" dirty="0" smtClean="0">
                <a:solidFill>
                  <a:schemeClr val="tx1"/>
                </a:solidFill>
              </a:rPr>
              <a:t>inteligentní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smysly:</a:t>
            </a:r>
            <a:r>
              <a:rPr lang="cs-CZ" b="1" dirty="0" smtClean="0">
                <a:solidFill>
                  <a:schemeClr val="tx1"/>
                </a:solidFill>
              </a:rPr>
              <a:t> oči, uši a nozdry jsou v jedné rovině </a:t>
            </a:r>
            <a:r>
              <a:rPr lang="cs-CZ" b="1" dirty="0" smtClean="0">
                <a:solidFill>
                  <a:schemeClr val="tx1"/>
                </a:solidFill>
              </a:rPr>
              <a:t>(což umožňuje nepozorované </a:t>
            </a:r>
            <a:r>
              <a:rPr lang="cs-CZ" b="1" dirty="0" smtClean="0">
                <a:solidFill>
                  <a:schemeClr val="tx1"/>
                </a:solidFill>
              </a:rPr>
              <a:t>plížení </a:t>
            </a:r>
            <a:r>
              <a:rPr lang="cs-CZ" b="1" dirty="0" smtClean="0">
                <a:solidFill>
                  <a:schemeClr val="tx1"/>
                </a:solidFill>
              </a:rPr>
              <a:t>za kořistí </a:t>
            </a:r>
            <a:r>
              <a:rPr lang="cs-CZ" b="1" dirty="0" smtClean="0">
                <a:solidFill>
                  <a:schemeClr val="tx1"/>
                </a:solidFill>
              </a:rPr>
              <a:t>ve vodě)</a:t>
            </a:r>
          </a:p>
          <a:p>
            <a:pPr lvl="1"/>
            <a:r>
              <a:rPr lang="cs-CZ" b="1" u="sng" dirty="0" smtClean="0">
                <a:solidFill>
                  <a:schemeClr val="tx1"/>
                </a:solidFill>
              </a:rPr>
              <a:t>mžurka </a:t>
            </a:r>
            <a:r>
              <a:rPr lang="cs-CZ" b="1" dirty="0" smtClean="0">
                <a:solidFill>
                  <a:schemeClr val="tx1"/>
                </a:solidFill>
              </a:rPr>
              <a:t>– průhledné víčko, které kryje </a:t>
            </a:r>
            <a:r>
              <a:rPr lang="cs-CZ" b="1" dirty="0" smtClean="0">
                <a:solidFill>
                  <a:schemeClr val="tx1"/>
                </a:solidFill>
              </a:rPr>
              <a:t>oko ve vodě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27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krokodýl mořský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664" t="645" r="15957" b="-645"/>
          <a:stretch/>
        </p:blipFill>
        <p:spPr>
          <a:xfrm>
            <a:off x="2051720" y="1142971"/>
            <a:ext cx="7092280" cy="5720404"/>
          </a:xfrm>
          <a:ln>
            <a:solidFill>
              <a:schemeClr val="bg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0" y="1142971"/>
            <a:ext cx="6094361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největší krokodýl, až 6,3 m, 1200 kg</a:t>
            </a:r>
          </a:p>
          <a:p>
            <a:r>
              <a:rPr lang="cs-CZ" sz="2400" b="1" dirty="0" smtClean="0"/>
              <a:t>- jižní a jihovýchodní Asie, Indonésie, Austrálie</a:t>
            </a:r>
          </a:p>
          <a:p>
            <a:r>
              <a:rPr lang="cs-CZ" sz="2400" b="1" dirty="0" smtClean="0"/>
              <a:t>- Indický a Tichý oceán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381" y="4333514"/>
            <a:ext cx="3704359" cy="252340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02135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krokodýl mořský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993" y="1593364"/>
            <a:ext cx="609910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dokáže se mohutně vzepřít a postavit o ocas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93" y="2163412"/>
            <a:ext cx="3168352" cy="4554507"/>
          </a:xfr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3616" y="2132856"/>
            <a:ext cx="4660318" cy="317460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18583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052737"/>
            <a:ext cx="8697024" cy="5805264"/>
          </a:xfr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4100" y="260648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aligátor americký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871" y="1052736"/>
            <a:ext cx="718171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dosahuje až 5,5 m délky</a:t>
            </a:r>
          </a:p>
          <a:p>
            <a:r>
              <a:rPr lang="cs-CZ" sz="2400" b="1" dirty="0" smtClean="0"/>
              <a:t>- jihovýchodní pobřeží USA (močály, řeky, bažiny)</a:t>
            </a:r>
          </a:p>
          <a:p>
            <a:r>
              <a:rPr lang="cs-CZ" sz="2400" b="1" dirty="0" smtClean="0"/>
              <a:t>- potrava: ryby, ptáci, želvy, obojživelníci, ale taky hmyz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71" y="4456997"/>
            <a:ext cx="2195736" cy="240100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68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aligátor čínský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052736"/>
            <a:ext cx="5714449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dosahuje délky do 2 m</a:t>
            </a:r>
          </a:p>
          <a:p>
            <a:r>
              <a:rPr lang="cs-CZ" sz="2400" b="1" dirty="0" smtClean="0"/>
              <a:t>- východní pobřeží Číny (řeka Jang-c</a:t>
            </a:r>
            <a:r>
              <a:rPr lang="cs-CZ" sz="2400" b="1" dirty="0"/>
              <a:t>'-</a:t>
            </a:r>
            <a:r>
              <a:rPr lang="cs-CZ" sz="2400" b="1" dirty="0" err="1"/>
              <a:t>ťiang</a:t>
            </a:r>
            <a:r>
              <a:rPr lang="cs-CZ" sz="2400" b="1" dirty="0"/>
              <a:t> </a:t>
            </a:r>
            <a:r>
              <a:rPr lang="cs-CZ" sz="2400" b="1" dirty="0" smtClean="0"/>
              <a:t>)</a:t>
            </a:r>
          </a:p>
          <a:p>
            <a:r>
              <a:rPr lang="cs-CZ" sz="2400" b="1" dirty="0" smtClean="0"/>
              <a:t>- potrava: hlemýždi, slávky, raba, kachny</a:t>
            </a:r>
            <a:endParaRPr lang="cs-CZ" sz="24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9180" y="2332038"/>
            <a:ext cx="6465660" cy="4525962"/>
          </a:xfrm>
          <a:ln>
            <a:solidFill>
              <a:schemeClr val="accent1"/>
            </a:solidFill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5085184"/>
            <a:ext cx="2719181" cy="178378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7545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66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gaviál indický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671750"/>
            <a:ext cx="7848872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kriticky ohrožený druh, posvátné zvíře</a:t>
            </a:r>
          </a:p>
          <a:p>
            <a:r>
              <a:rPr lang="cs-CZ" sz="2400" b="1" dirty="0" smtClean="0"/>
              <a:t>- žije v </a:t>
            </a:r>
            <a:r>
              <a:rPr lang="cs-CZ" sz="2400" b="1" u="sng" dirty="0" smtClean="0"/>
              <a:t>Indii</a:t>
            </a:r>
            <a:r>
              <a:rPr lang="cs-CZ" sz="2400" b="1" dirty="0"/>
              <a:t> </a:t>
            </a:r>
            <a:r>
              <a:rPr lang="cs-CZ" sz="2400" b="1" dirty="0" smtClean="0"/>
              <a:t>(v řekách Ganga, Indus, Brahmaputra)</a:t>
            </a:r>
          </a:p>
          <a:p>
            <a:r>
              <a:rPr lang="cs-CZ" sz="2400" b="1" dirty="0" smtClean="0"/>
              <a:t>- až 130 cm dlouhá hlava, samci mají na konci čenichu chrupavčitý výrůstek</a:t>
            </a:r>
            <a:endParaRPr lang="cs-CZ" sz="24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0812" y="2332038"/>
            <a:ext cx="6793188" cy="4525962"/>
          </a:xfrm>
          <a:ln>
            <a:solidFill>
              <a:schemeClr val="accent1"/>
            </a:solidFill>
          </a:ln>
        </p:spPr>
      </p:pic>
      <p:pic>
        <p:nvPicPr>
          <p:cNvPr id="1026" name="Picture 2" descr="C:\Documents and Settings\Lumča\Plocha\rozšíření gaviála indického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360" y="4869160"/>
            <a:ext cx="2383884" cy="198884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03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956" y="931814"/>
            <a:ext cx="7918044" cy="5938533"/>
          </a:xfr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6612" y="0"/>
            <a:ext cx="8686800" cy="8382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krokodýl nilský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0864" y="908720"/>
            <a:ext cx="5653136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</a:t>
            </a:r>
            <a:r>
              <a:rPr lang="cs-CZ" sz="2400" b="1" dirty="0" smtClean="0"/>
              <a:t>v překladu z řečtiny: dlážděný červ z Nilu</a:t>
            </a:r>
            <a:endParaRPr lang="cs-CZ" sz="2400" b="1" dirty="0" smtClean="0"/>
          </a:p>
          <a:p>
            <a:r>
              <a:rPr lang="cs-CZ" sz="2400" b="1" dirty="0" smtClean="0"/>
              <a:t>- </a:t>
            </a:r>
            <a:r>
              <a:rPr lang="cs-CZ" sz="2400" b="1" dirty="0" smtClean="0"/>
              <a:t>výskyt téměř po celé Africe</a:t>
            </a:r>
            <a:endParaRPr lang="cs-CZ" sz="2400" b="1" dirty="0" smtClean="0"/>
          </a:p>
          <a:p>
            <a:r>
              <a:rPr lang="cs-CZ" sz="2400" b="1" dirty="0" smtClean="0"/>
              <a:t>- </a:t>
            </a:r>
            <a:r>
              <a:rPr lang="cs-CZ" sz="2400" b="1" dirty="0" smtClean="0"/>
              <a:t>dorůstá 6 – 7 metrů a dožívá se až sto let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96171"/>
            <a:ext cx="2584429" cy="271403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67194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66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kajman brýlový (</a:t>
            </a:r>
            <a:r>
              <a:rPr lang="cs-CZ" b="1" cap="none" dirty="0" smtClean="0">
                <a:solidFill>
                  <a:schemeClr val="tx1"/>
                </a:solidFill>
              </a:rPr>
              <a:t>středoamerický)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9587" y="707962"/>
            <a:ext cx="7725362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</a:t>
            </a:r>
            <a:r>
              <a:rPr lang="cs-CZ" sz="2400" b="1" dirty="0" smtClean="0"/>
              <a:t>Střední a Jižní Amerika, od Venezuely až po  jih Amazonie</a:t>
            </a:r>
            <a:endParaRPr lang="cs-CZ" sz="2400" b="1" dirty="0" smtClean="0"/>
          </a:p>
          <a:p>
            <a:r>
              <a:rPr lang="cs-CZ" sz="2400" b="1" dirty="0" smtClean="0"/>
              <a:t>- </a:t>
            </a:r>
            <a:r>
              <a:rPr lang="cs-CZ" sz="2400" b="1" dirty="0" smtClean="0"/>
              <a:t>je schopen </a:t>
            </a:r>
            <a:r>
              <a:rPr lang="cs-CZ" sz="2400" b="1" u="sng" dirty="0" smtClean="0"/>
              <a:t>tolerovat i slanou vodu</a:t>
            </a:r>
            <a:endParaRPr lang="cs-CZ" sz="2400" b="1" u="sng" dirty="0" smtClean="0"/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dorůstá 2,5 – 3 metrů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potrava: ryby, obojživelníci, plazi, ptáci, divoká prasata</a:t>
            </a:r>
            <a:endParaRPr lang="cs-CZ" sz="24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511" r="11594" b="1"/>
          <a:stretch/>
        </p:blipFill>
        <p:spPr>
          <a:xfrm>
            <a:off x="3146830" y="2277622"/>
            <a:ext cx="5997170" cy="4580378"/>
          </a:xfr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33381"/>
            <a:ext cx="3131840" cy="342461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3498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6612" y="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krokodýl  </a:t>
            </a:r>
            <a:r>
              <a:rPr lang="cs-CZ" b="1" dirty="0" err="1" smtClean="0">
                <a:solidFill>
                  <a:schemeClr val="tx1"/>
                </a:solidFill>
              </a:rPr>
              <a:t>johnstonův</a:t>
            </a:r>
            <a:r>
              <a:rPr lang="cs-CZ" b="1" dirty="0" smtClean="0">
                <a:solidFill>
                  <a:schemeClr val="tx1"/>
                </a:solidFill>
              </a:rPr>
              <a:t> (</a:t>
            </a:r>
            <a:r>
              <a:rPr lang="cs-CZ" b="1" cap="none" dirty="0" smtClean="0">
                <a:solidFill>
                  <a:schemeClr val="tx1"/>
                </a:solidFill>
              </a:rPr>
              <a:t>australský</a:t>
            </a:r>
            <a:r>
              <a:rPr lang="cs-CZ" b="1" cap="none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707962"/>
            <a:ext cx="9143999" cy="193899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Rozšíření – </a:t>
            </a:r>
            <a:r>
              <a:rPr lang="cs-CZ" sz="2400" b="1" dirty="0" err="1" smtClean="0"/>
              <a:t>severAustrálie</a:t>
            </a:r>
            <a:r>
              <a:rPr lang="cs-CZ" sz="2400" b="1" dirty="0" smtClean="0"/>
              <a:t>.</a:t>
            </a:r>
            <a:endParaRPr lang="cs-CZ" sz="2400" b="1" dirty="0" smtClean="0"/>
          </a:p>
          <a:p>
            <a:r>
              <a:rPr lang="cs-CZ" sz="2400" b="1" dirty="0"/>
              <a:t>O</a:t>
            </a:r>
            <a:r>
              <a:rPr lang="cs-CZ" sz="2400" b="1" dirty="0" smtClean="0"/>
              <a:t>proti </a:t>
            </a:r>
            <a:r>
              <a:rPr lang="cs-CZ" sz="2400" b="1" dirty="0"/>
              <a:t>jiným druhům krokodýlů má delší končetiny, které mu společně s pružným ocasem umožňují rychlý pohyb po souši i na delší </a:t>
            </a:r>
            <a:r>
              <a:rPr lang="cs-CZ" sz="2400" b="1" dirty="0" err="1" smtClean="0"/>
              <a:t>vzdálenosti.Tato</a:t>
            </a:r>
            <a:r>
              <a:rPr lang="cs-CZ" sz="2400" b="1" dirty="0" smtClean="0"/>
              <a:t> </a:t>
            </a:r>
            <a:r>
              <a:rPr lang="cs-CZ" sz="2400" b="1" dirty="0"/>
              <a:t>vlastnost je důležitá v období sucha, kdy vysychají celé řeky a </a:t>
            </a:r>
            <a:r>
              <a:rPr lang="cs-CZ" sz="2400" b="1" dirty="0" smtClean="0"/>
              <a:t>krokodýl </a:t>
            </a:r>
            <a:r>
              <a:rPr lang="cs-CZ" sz="2400" b="1" dirty="0"/>
              <a:t>se může z vysychajícího jezírka </a:t>
            </a:r>
            <a:r>
              <a:rPr lang="cs-CZ" sz="2400" b="1" dirty="0" smtClean="0"/>
              <a:t>přesunout.</a:t>
            </a:r>
            <a:endParaRPr lang="cs-CZ" sz="2400" b="1" u="sng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67"/>
          <a:stretch/>
        </p:blipFill>
        <p:spPr>
          <a:xfrm>
            <a:off x="-17658" y="3075579"/>
            <a:ext cx="9144000" cy="378242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7630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Autofit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Do které třídy řadíme krokodýly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Plazi.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dělíme krokodýly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Aligátoři, krokodýli, kajmani a gaviálové.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tvoří povrch těla krokodýlů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Rohovité štíty pod nimiž jsou kostěné desky.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tvoří potravu krokodýlů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Mláďata – hmyz a bezobratlí živočichové, dospělci – ryby, obojživelníci, ptáci divoká prasata.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Jaké je oplození u krokodýlů?</a:t>
            </a:r>
            <a:endParaRPr lang="cs-CZ" sz="3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602128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Vnitřní.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Jak se rozmnožují krokodýli</a:t>
            </a:r>
            <a:r>
              <a:rPr lang="cs-CZ" sz="2400" b="1" u="sng" dirty="0" smtClean="0">
                <a:solidFill>
                  <a:schemeClr val="tx1"/>
                </a:solidFill>
              </a:rPr>
              <a:t>?</a:t>
            </a:r>
            <a:endParaRPr lang="cs-CZ" sz="2400" b="1" u="sng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Kladou vejce do hnízd.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Jak se jmenuje největší krokodýl?</a:t>
            </a:r>
            <a:endParaRPr lang="cs-CZ" sz="2400" b="1" u="sng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Krokodýl mořský.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Který krokodýl má hlavu dlouhou až 130 cm?</a:t>
            </a:r>
          </a:p>
          <a:p>
            <a:r>
              <a:rPr lang="cs-CZ" sz="2400" b="1" u="sng" dirty="0" smtClean="0">
                <a:solidFill>
                  <a:srgbClr val="FF0000"/>
                </a:solidFill>
              </a:rPr>
              <a:t>Gaviál indický.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Který krokodýl má delší nohy a dokáže poměrně rychle běhat?</a:t>
            </a:r>
          </a:p>
          <a:p>
            <a:r>
              <a:rPr lang="cs-CZ" sz="2400" b="1" u="sng" dirty="0" smtClean="0">
                <a:solidFill>
                  <a:srgbClr val="FF0000"/>
                </a:solidFill>
              </a:rPr>
              <a:t>Krokodýl </a:t>
            </a:r>
            <a:r>
              <a:rPr lang="cs-CZ" sz="2400" b="1" u="sng" dirty="0" err="1" smtClean="0">
                <a:solidFill>
                  <a:srgbClr val="FF0000"/>
                </a:solidFill>
              </a:rPr>
              <a:t>Johnstonův</a:t>
            </a:r>
            <a:r>
              <a:rPr lang="cs-CZ" sz="2400" b="1" u="sng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Kolika dílné srdce mají krokodýli?</a:t>
            </a:r>
          </a:p>
          <a:p>
            <a:r>
              <a:rPr lang="cs-CZ" sz="2400" b="1" u="sng" dirty="0" smtClean="0">
                <a:solidFill>
                  <a:srgbClr val="FF0000"/>
                </a:solidFill>
              </a:rPr>
              <a:t>Čtyřdílné srdce.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Ve kterých podnebných pásmech žijí krokodýli?</a:t>
            </a:r>
          </a:p>
          <a:p>
            <a:r>
              <a:rPr lang="cs-CZ" sz="2400" b="1" u="sng" dirty="0" smtClean="0">
                <a:solidFill>
                  <a:srgbClr val="FF0000"/>
                </a:solidFill>
              </a:rPr>
              <a:t>Tropický, subtropický a mírný pás.</a:t>
            </a:r>
          </a:p>
          <a:p>
            <a:endParaRPr lang="cs-CZ" sz="22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err="1" smtClean="0">
                <a:solidFill>
                  <a:schemeClr val="tx1"/>
                </a:solidFill>
              </a:rPr>
              <a:t>Soubor:Crocadiles.jpg</a:t>
            </a:r>
            <a:r>
              <a:rPr lang="cs-CZ" sz="1600" dirty="0" smtClean="0">
                <a:solidFill>
                  <a:schemeClr val="tx1"/>
                </a:solidFill>
              </a:rPr>
              <a:t>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18.2.2005 [cit. 2012-10-30]. Dostupné z: http://cs.wikipedia.org/wiki/Soubor:Crocadiles.jpg </a:t>
            </a:r>
          </a:p>
          <a:p>
            <a:r>
              <a:rPr lang="cs-CZ" sz="1600" dirty="0" err="1" smtClean="0">
                <a:solidFill>
                  <a:schemeClr val="tx1"/>
                </a:solidFill>
              </a:rPr>
              <a:t>Soubor:Crocodylidae</a:t>
            </a:r>
            <a:r>
              <a:rPr lang="cs-CZ" sz="1600" dirty="0" smtClean="0">
                <a:solidFill>
                  <a:schemeClr val="tx1"/>
                </a:solidFill>
              </a:rPr>
              <a:t> Distribution.png Skočit na: Navigace, Hledání.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13.6.2012 [cit. 2012-10-30]. Dostupné z: http://cs.wikipedia.org/wiki/Krokod%C3%BDli </a:t>
            </a:r>
          </a:p>
          <a:p>
            <a:r>
              <a:rPr lang="cs-CZ" sz="1600" dirty="0" err="1" smtClean="0">
                <a:solidFill>
                  <a:schemeClr val="tx1"/>
                </a:solidFill>
              </a:rPr>
              <a:t>Soubor:SaltwaterCrocodile</a:t>
            </a:r>
            <a:r>
              <a:rPr lang="cs-CZ" sz="1600" dirty="0" smtClean="0">
                <a:solidFill>
                  <a:schemeClr val="tx1"/>
                </a:solidFill>
              </a:rPr>
              <a:t>('Maximo').</a:t>
            </a:r>
            <a:r>
              <a:rPr lang="cs-CZ" sz="1600" dirty="0" err="1" smtClean="0">
                <a:solidFill>
                  <a:schemeClr val="tx1"/>
                </a:solidFill>
              </a:rPr>
              <a:t>jpg</a:t>
            </a:r>
            <a:r>
              <a:rPr lang="cs-CZ" sz="1600" dirty="0" smtClean="0">
                <a:solidFill>
                  <a:schemeClr val="tx1"/>
                </a:solidFill>
              </a:rPr>
              <a:t>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7.4.2006 [cit. 2012-10-30]. Dostupné z: http://cs.wikipedia.org/wiki/Krokod%C3%BDl_mo%C5%99sk%C3%BD </a:t>
            </a:r>
          </a:p>
          <a:p>
            <a:r>
              <a:rPr lang="cs-CZ" sz="1600" dirty="0" err="1" smtClean="0">
                <a:solidFill>
                  <a:schemeClr val="tx1"/>
                </a:solidFill>
              </a:rPr>
              <a:t>Soubor:Crocodylus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porosus</a:t>
            </a:r>
            <a:r>
              <a:rPr lang="cs-CZ" sz="1600" dirty="0" smtClean="0">
                <a:solidFill>
                  <a:schemeClr val="tx1"/>
                </a:solidFill>
              </a:rPr>
              <a:t> Distribution.png.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16.12.2004 [cit. 2012-10-30]. Dostupné z: http://cs.wikipedia.org/wiki/Krokod%C3%BDl_mo%C5%99sk%C3%BD </a:t>
            </a:r>
          </a:p>
          <a:p>
            <a:r>
              <a:rPr lang="cs-CZ" sz="1600" dirty="0" err="1" smtClean="0">
                <a:solidFill>
                  <a:schemeClr val="tx1"/>
                </a:solidFill>
              </a:rPr>
              <a:t>Soubor:Leistenkrokodil.jpg</a:t>
            </a:r>
            <a:r>
              <a:rPr lang="cs-CZ" sz="1600" dirty="0" smtClean="0">
                <a:solidFill>
                  <a:schemeClr val="tx1"/>
                </a:solidFill>
              </a:rPr>
              <a:t>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29.4.2006 [cit. 2012-10-30]. Dostupné z: http://cs.wikipedia.org/wiki/Krokod%C3%BDl_mo%C5%99sk%C3%BD </a:t>
            </a:r>
          </a:p>
          <a:p>
            <a:r>
              <a:rPr lang="cs-CZ" sz="1600" dirty="0" err="1" smtClean="0">
                <a:solidFill>
                  <a:schemeClr val="tx1"/>
                </a:solidFill>
              </a:rPr>
              <a:t>Soubor:Alligator</a:t>
            </a:r>
            <a:r>
              <a:rPr lang="cs-CZ" sz="1600" dirty="0" smtClean="0">
                <a:solidFill>
                  <a:schemeClr val="tx1"/>
                </a:solidFill>
              </a:rPr>
              <a:t> in </a:t>
            </a:r>
            <a:r>
              <a:rPr lang="cs-CZ" sz="1600" dirty="0" err="1" smtClean="0">
                <a:solidFill>
                  <a:schemeClr val="tx1"/>
                </a:solidFill>
              </a:rPr>
              <a:t>the</a:t>
            </a:r>
            <a:r>
              <a:rPr lang="cs-CZ" sz="1600" dirty="0" smtClean="0">
                <a:solidFill>
                  <a:schemeClr val="tx1"/>
                </a:solidFill>
              </a:rPr>
              <a:t> Okefenokee.jpg.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25.4.2007 [cit. 2012-10-30]. Dostupné z: http://cs.wikipedia.org/wiki/Alig%C3%A1tor_severoamerick%C3%BD </a:t>
            </a:r>
          </a:p>
          <a:p>
            <a:r>
              <a:rPr lang="cs-CZ" sz="1600" dirty="0" err="1" smtClean="0">
                <a:solidFill>
                  <a:schemeClr val="tx1"/>
                </a:solidFill>
              </a:rPr>
              <a:t>Soubor:Alligator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mississipiensis</a:t>
            </a:r>
            <a:r>
              <a:rPr lang="cs-CZ" sz="1600" dirty="0" smtClean="0">
                <a:solidFill>
                  <a:schemeClr val="tx1"/>
                </a:solidFill>
              </a:rPr>
              <a:t> Distribution.png.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2.7.2010 [cit. 2012-10-30]. Dostupné z: http://cs.wikipedia.org/wiki/Alig%C3%A1tor_severoamerick%C3%BD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Soubor:2011 </a:t>
            </a:r>
            <a:r>
              <a:rPr lang="cs-CZ" sz="1600" dirty="0" err="1" smtClean="0">
                <a:solidFill>
                  <a:schemeClr val="tx1"/>
                </a:solidFill>
              </a:rPr>
              <a:t>China-Alligator</a:t>
            </a:r>
            <a:r>
              <a:rPr lang="cs-CZ" sz="1600" dirty="0" smtClean="0">
                <a:solidFill>
                  <a:schemeClr val="tx1"/>
                </a:solidFill>
              </a:rPr>
              <a:t> 0491.JPG. </a:t>
            </a:r>
            <a:r>
              <a:rPr lang="cs-CZ" sz="1600" i="1" dirty="0" smtClean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 smtClean="0">
                <a:solidFill>
                  <a:schemeClr val="tx1"/>
                </a:solidFill>
              </a:rPr>
              <a:t> [online]. 31.12.2011 [cit. 2012-10-30]. Dostupné z: http://cs.wikipedia.org/wiki/Alig%C3%A1tor_%C4%8D%C3%ADnsk%C3%BD </a:t>
            </a:r>
          </a:p>
          <a:p>
            <a:r>
              <a:rPr lang="en-US" sz="1600" dirty="0" err="1" smtClean="0">
                <a:solidFill>
                  <a:schemeClr val="tx1"/>
                </a:solidFill>
              </a:rPr>
              <a:t>Soubor:Alligator</a:t>
            </a:r>
            <a:r>
              <a:rPr lang="en-US" sz="1600" dirty="0" smtClean="0">
                <a:solidFill>
                  <a:schemeClr val="tx1"/>
                </a:solidFill>
              </a:rPr>
              <a:t> </a:t>
            </a:r>
            <a:r>
              <a:rPr lang="en-US" sz="1600" dirty="0" err="1" smtClean="0">
                <a:solidFill>
                  <a:schemeClr val="tx1"/>
                </a:solidFill>
              </a:rPr>
              <a:t>sinensis</a:t>
            </a:r>
            <a:r>
              <a:rPr lang="en-US" sz="1600" dirty="0" smtClean="0">
                <a:solidFill>
                  <a:schemeClr val="tx1"/>
                </a:solidFill>
              </a:rPr>
              <a:t> Distribution.png. </a:t>
            </a:r>
            <a:r>
              <a:rPr lang="en-US" sz="1600" i="1" dirty="0" err="1" smtClean="0">
                <a:solidFill>
                  <a:schemeClr val="tx1"/>
                </a:solidFill>
              </a:rPr>
              <a:t>Wikipedie</a:t>
            </a:r>
            <a:r>
              <a:rPr lang="en-US" sz="1600" i="1" dirty="0" smtClean="0">
                <a:solidFill>
                  <a:schemeClr val="tx1"/>
                </a:solidFill>
              </a:rPr>
              <a:t>, </a:t>
            </a:r>
            <a:r>
              <a:rPr lang="en-US" sz="1600" i="1" dirty="0" err="1" smtClean="0">
                <a:solidFill>
                  <a:schemeClr val="tx1"/>
                </a:solidFill>
              </a:rPr>
              <a:t>Otevřená</a:t>
            </a:r>
            <a:r>
              <a:rPr lang="en-US" sz="1600" i="1" dirty="0" smtClean="0">
                <a:solidFill>
                  <a:schemeClr val="tx1"/>
                </a:solidFill>
              </a:rPr>
              <a:t> </a:t>
            </a:r>
            <a:r>
              <a:rPr lang="en-US" sz="1600" i="1" dirty="0" err="1" smtClean="0">
                <a:solidFill>
                  <a:schemeClr val="tx1"/>
                </a:solidFill>
              </a:rPr>
              <a:t>encyklopedie</a:t>
            </a:r>
            <a:r>
              <a:rPr lang="en-US" sz="1600" dirty="0" smtClean="0">
                <a:solidFill>
                  <a:schemeClr val="tx1"/>
                </a:solidFill>
              </a:rPr>
              <a:t> [online]. 23.4.2007 [cit. 2012-10-30]. </a:t>
            </a:r>
            <a:r>
              <a:rPr lang="en-US" sz="1600" dirty="0" err="1" smtClean="0">
                <a:solidFill>
                  <a:schemeClr val="tx1"/>
                </a:solidFill>
              </a:rPr>
              <a:t>Dostupné</a:t>
            </a:r>
            <a:r>
              <a:rPr lang="en-US" sz="1600" dirty="0" smtClean="0">
                <a:solidFill>
                  <a:schemeClr val="tx1"/>
                </a:solidFill>
              </a:rPr>
              <a:t> z: http://cs.wikipedia.org/wiki/Alig%C3%A1tor_%C4%8D%C3%ADnsk%C3%BD </a:t>
            </a:r>
            <a:endParaRPr lang="cs-CZ" sz="1600" dirty="0" smtClean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SzTx/>
              <a:defRPr/>
            </a:pPr>
            <a:r>
              <a:rPr lang="cs-CZ" sz="1600" dirty="0" err="1">
                <a:solidFill>
                  <a:schemeClr val="tx1"/>
                </a:solidFill>
              </a:rPr>
              <a:t>Soubor:SaltwaterCrocodile</a:t>
            </a:r>
            <a:r>
              <a:rPr lang="cs-CZ" sz="1600" dirty="0">
                <a:solidFill>
                  <a:schemeClr val="tx1"/>
                </a:solidFill>
              </a:rPr>
              <a:t>('Maximo').</a:t>
            </a:r>
            <a:r>
              <a:rPr lang="cs-CZ" sz="1600" dirty="0" err="1">
                <a:solidFill>
                  <a:schemeClr val="tx1"/>
                </a:solidFill>
              </a:rPr>
              <a:t>jpg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>
                <a:solidFill>
                  <a:schemeClr val="tx1"/>
                </a:solidFill>
              </a:rPr>
              <a:t> [online]. 7.4.2006 [cit. 2012-10-30]. Dostupné z: http://cs.wikipedia.org/wiki/Krokod%C3%BDl_mo%C5%99sk%C3%BD </a:t>
            </a:r>
          </a:p>
          <a:p>
            <a:pPr>
              <a:spcBef>
                <a:spcPts val="0"/>
              </a:spcBef>
              <a:buClrTx/>
              <a:buSzTx/>
              <a:defRPr/>
            </a:pPr>
            <a:r>
              <a:rPr lang="en-US" sz="1600" dirty="0" err="1">
                <a:solidFill>
                  <a:schemeClr val="tx1"/>
                </a:solidFill>
              </a:rPr>
              <a:t>Soubor:Crocodylus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porosus</a:t>
            </a:r>
            <a:r>
              <a:rPr lang="en-US" sz="1600" dirty="0">
                <a:solidFill>
                  <a:schemeClr val="tx1"/>
                </a:solidFill>
              </a:rPr>
              <a:t> Distribution.png. </a:t>
            </a:r>
            <a:r>
              <a:rPr lang="en-US" sz="1600" i="1" dirty="0" err="1">
                <a:solidFill>
                  <a:schemeClr val="tx1"/>
                </a:solidFill>
              </a:rPr>
              <a:t>Wikipedie</a:t>
            </a:r>
            <a:r>
              <a:rPr lang="en-US" sz="1600" i="1" dirty="0">
                <a:solidFill>
                  <a:schemeClr val="tx1"/>
                </a:solidFill>
              </a:rPr>
              <a:t>, </a:t>
            </a:r>
            <a:r>
              <a:rPr lang="en-US" sz="1600" i="1" dirty="0" err="1">
                <a:solidFill>
                  <a:schemeClr val="tx1"/>
                </a:solidFill>
              </a:rPr>
              <a:t>Otevřená</a:t>
            </a:r>
            <a:r>
              <a:rPr lang="en-US" sz="1600" i="1" dirty="0">
                <a:solidFill>
                  <a:schemeClr val="tx1"/>
                </a:solidFill>
              </a:rPr>
              <a:t> </a:t>
            </a:r>
            <a:r>
              <a:rPr lang="en-US" sz="1600" i="1" dirty="0" err="1">
                <a:solidFill>
                  <a:schemeClr val="tx1"/>
                </a:solidFill>
              </a:rPr>
              <a:t>encyklopedie</a:t>
            </a:r>
            <a:r>
              <a:rPr lang="en-US" sz="1600" dirty="0">
                <a:solidFill>
                  <a:schemeClr val="tx1"/>
                </a:solidFill>
              </a:rPr>
              <a:t> [online]. 16.12.2004 [cit. 2012-10-30]. </a:t>
            </a:r>
            <a:r>
              <a:rPr lang="en-US" sz="1600" dirty="0" err="1">
                <a:solidFill>
                  <a:schemeClr val="tx1"/>
                </a:solidFill>
              </a:rPr>
              <a:t>Dostupné</a:t>
            </a:r>
            <a:r>
              <a:rPr lang="en-US" sz="1600" dirty="0">
                <a:solidFill>
                  <a:schemeClr val="tx1"/>
                </a:solidFill>
              </a:rPr>
              <a:t> z: http://cs.wikipedia.org/wiki/Krokod%C3%BDl_mo%C5%99sk%C</a:t>
            </a:r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>
                <a:solidFill>
                  <a:schemeClr val="tx1"/>
                </a:solidFill>
              </a:rPr>
              <a:t>Soubor:Indian</a:t>
            </a:r>
            <a:r>
              <a:rPr lang="cs-CZ" sz="1600" dirty="0">
                <a:solidFill>
                  <a:schemeClr val="tx1"/>
                </a:solidFill>
              </a:rPr>
              <a:t> </a:t>
            </a:r>
            <a:r>
              <a:rPr lang="cs-CZ" sz="1600" dirty="0" err="1">
                <a:solidFill>
                  <a:schemeClr val="tx1"/>
                </a:solidFill>
              </a:rPr>
              <a:t>Gharial</a:t>
            </a:r>
            <a:r>
              <a:rPr lang="cs-CZ" sz="1600" dirty="0">
                <a:solidFill>
                  <a:schemeClr val="tx1"/>
                </a:solidFill>
              </a:rPr>
              <a:t> </a:t>
            </a:r>
            <a:r>
              <a:rPr lang="cs-CZ" sz="1600" dirty="0" err="1">
                <a:solidFill>
                  <a:schemeClr val="tx1"/>
                </a:solidFill>
              </a:rPr>
              <a:t>Crocodile</a:t>
            </a:r>
            <a:r>
              <a:rPr lang="cs-CZ" sz="1600" dirty="0">
                <a:solidFill>
                  <a:schemeClr val="tx1"/>
                </a:solidFill>
              </a:rPr>
              <a:t> Digon3.JPG. </a:t>
            </a:r>
            <a:r>
              <a:rPr lang="cs-CZ" sz="1600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>
                <a:solidFill>
                  <a:schemeClr val="tx1"/>
                </a:solidFill>
              </a:rPr>
              <a:t> [online]. 23.2.2008 [cit. 2012-10-30]. Dostupné z: http://cs.wikipedia.org/wiki/Gavi%C3%A1l_indick%C3%BD </a:t>
            </a:r>
          </a:p>
          <a:p>
            <a:r>
              <a:rPr lang="cs-CZ" sz="1600" dirty="0" err="1">
                <a:solidFill>
                  <a:schemeClr val="tx1"/>
                </a:solidFill>
              </a:rPr>
              <a:t>Soubor:Gavialis</a:t>
            </a:r>
            <a:r>
              <a:rPr lang="cs-CZ" sz="1600" dirty="0">
                <a:solidFill>
                  <a:schemeClr val="tx1"/>
                </a:solidFill>
              </a:rPr>
              <a:t> </a:t>
            </a:r>
            <a:r>
              <a:rPr lang="cs-CZ" sz="1600" dirty="0" err="1">
                <a:solidFill>
                  <a:schemeClr val="tx1"/>
                </a:solidFill>
              </a:rPr>
              <a:t>gangeticus</a:t>
            </a:r>
            <a:r>
              <a:rPr lang="cs-CZ" sz="1600" dirty="0">
                <a:solidFill>
                  <a:schemeClr val="tx1"/>
                </a:solidFill>
              </a:rPr>
              <a:t> Distribution.png. </a:t>
            </a:r>
            <a:r>
              <a:rPr lang="cs-CZ" sz="1600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>
                <a:solidFill>
                  <a:schemeClr val="tx1"/>
                </a:solidFill>
              </a:rPr>
              <a:t> [online]. 16.12.2004 [cit. 2012-10-30]. Dostupné z: http://cs.wikipedia.org/wiki/Gavi%C3%A1l_indick%C3%BD </a:t>
            </a:r>
          </a:p>
          <a:p>
            <a:r>
              <a:rPr lang="cs-CZ" sz="1600" dirty="0" err="1">
                <a:solidFill>
                  <a:schemeClr val="tx1"/>
                </a:solidFill>
              </a:rPr>
              <a:t>Soubor:YoungNileCrocodile.jpg</a:t>
            </a:r>
            <a:r>
              <a:rPr lang="cs-CZ" sz="1600" dirty="0">
                <a:solidFill>
                  <a:schemeClr val="tx1"/>
                </a:solidFill>
              </a:rPr>
              <a:t>. </a:t>
            </a:r>
            <a:r>
              <a:rPr lang="cs-CZ" sz="1600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>
                <a:solidFill>
                  <a:schemeClr val="tx1"/>
                </a:solidFill>
              </a:rPr>
              <a:t> [online]. 25.4.2005 [cit. 2012-10-30]. Dostupné z: http://cs.wikipedia.org/wiki/Krokod%C3%BDl_nilsk%C3%BD </a:t>
            </a:r>
          </a:p>
          <a:p>
            <a:r>
              <a:rPr lang="en-US" sz="1600" dirty="0" err="1">
                <a:solidFill>
                  <a:schemeClr val="tx1"/>
                </a:solidFill>
              </a:rPr>
              <a:t>Soubor:Crocodylus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niloticus</a:t>
            </a:r>
            <a:r>
              <a:rPr lang="en-US" sz="1600" dirty="0">
                <a:solidFill>
                  <a:schemeClr val="tx1"/>
                </a:solidFill>
              </a:rPr>
              <a:t> Distribution.png. </a:t>
            </a:r>
            <a:r>
              <a:rPr lang="en-US" sz="1600" i="1" dirty="0" err="1">
                <a:solidFill>
                  <a:schemeClr val="tx1"/>
                </a:solidFill>
              </a:rPr>
              <a:t>Wikipedie</a:t>
            </a:r>
            <a:r>
              <a:rPr lang="en-US" sz="1600" i="1" dirty="0">
                <a:solidFill>
                  <a:schemeClr val="tx1"/>
                </a:solidFill>
              </a:rPr>
              <a:t>, </a:t>
            </a:r>
            <a:r>
              <a:rPr lang="en-US" sz="1600" i="1" dirty="0" err="1">
                <a:solidFill>
                  <a:schemeClr val="tx1"/>
                </a:solidFill>
              </a:rPr>
              <a:t>Otevřená</a:t>
            </a:r>
            <a:r>
              <a:rPr lang="en-US" sz="1600" i="1" dirty="0">
                <a:solidFill>
                  <a:schemeClr val="tx1"/>
                </a:solidFill>
              </a:rPr>
              <a:t> </a:t>
            </a:r>
            <a:r>
              <a:rPr lang="en-US" sz="1600" i="1" dirty="0" err="1">
                <a:solidFill>
                  <a:schemeClr val="tx1"/>
                </a:solidFill>
              </a:rPr>
              <a:t>encyklopedie</a:t>
            </a:r>
            <a:r>
              <a:rPr lang="en-US" sz="1600" dirty="0">
                <a:solidFill>
                  <a:schemeClr val="tx1"/>
                </a:solidFill>
              </a:rPr>
              <a:t> [online]. 16.12.2004 [cit. 2012-10-30]. </a:t>
            </a:r>
            <a:r>
              <a:rPr lang="en-US" sz="1600" dirty="0" err="1">
                <a:solidFill>
                  <a:schemeClr val="tx1"/>
                </a:solidFill>
              </a:rPr>
              <a:t>Dostupné</a:t>
            </a:r>
            <a:r>
              <a:rPr lang="en-US" sz="1600" dirty="0">
                <a:solidFill>
                  <a:schemeClr val="tx1"/>
                </a:solidFill>
              </a:rPr>
              <a:t> z: http://cs.wikipedia.org/wiki/Krokod%C3%BDl_nilsk%C3%BD </a:t>
            </a:r>
            <a:endParaRPr lang="cs-CZ" sz="1600" dirty="0">
              <a:solidFill>
                <a:schemeClr val="tx1"/>
              </a:solidFill>
            </a:endParaRPr>
          </a:p>
          <a:p>
            <a:r>
              <a:rPr lang="cs-CZ" sz="1600" dirty="0" err="1">
                <a:solidFill>
                  <a:schemeClr val="tx1"/>
                </a:solidFill>
              </a:rPr>
              <a:t>Soubor:Spectacled</a:t>
            </a:r>
            <a:r>
              <a:rPr lang="cs-CZ" sz="1600" dirty="0">
                <a:solidFill>
                  <a:schemeClr val="tx1"/>
                </a:solidFill>
              </a:rPr>
              <a:t> Caiman.JPG. </a:t>
            </a:r>
            <a:r>
              <a:rPr lang="cs-CZ" sz="1600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>
                <a:solidFill>
                  <a:schemeClr val="tx1"/>
                </a:solidFill>
              </a:rPr>
              <a:t> [online]. 27.4.2006 [cit. 2012-10-30]. Dostupné z: http://cs.wikipedia.org/wiki/Kajman_br%C3%BDlov%C3%BD </a:t>
            </a:r>
          </a:p>
          <a:p>
            <a:r>
              <a:rPr lang="cs-CZ" sz="1600" dirty="0" err="1">
                <a:solidFill>
                  <a:schemeClr val="tx1"/>
                </a:solidFill>
              </a:rPr>
              <a:t>Soubor:Caiman</a:t>
            </a:r>
            <a:r>
              <a:rPr lang="cs-CZ" sz="1600" dirty="0">
                <a:solidFill>
                  <a:schemeClr val="tx1"/>
                </a:solidFill>
              </a:rPr>
              <a:t> </a:t>
            </a:r>
            <a:r>
              <a:rPr lang="cs-CZ" sz="1600" dirty="0" err="1">
                <a:solidFill>
                  <a:schemeClr val="tx1"/>
                </a:solidFill>
              </a:rPr>
              <a:t>crocodylus</a:t>
            </a:r>
            <a:r>
              <a:rPr lang="cs-CZ" sz="1600" dirty="0">
                <a:solidFill>
                  <a:schemeClr val="tx1"/>
                </a:solidFill>
              </a:rPr>
              <a:t> Distribution.png. </a:t>
            </a:r>
            <a:r>
              <a:rPr lang="cs-CZ" sz="1600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>
                <a:solidFill>
                  <a:schemeClr val="tx1"/>
                </a:solidFill>
              </a:rPr>
              <a:t> [online]. 16.12.2004 [cit. 2012-10-30]. Dostupné z: http://cs.wikipedia.org/wiki/Kajman_br%C3%BDlov%C3%BD </a:t>
            </a:r>
          </a:p>
          <a:p>
            <a:r>
              <a:rPr lang="cs-CZ" sz="1600" dirty="0" err="1">
                <a:solidFill>
                  <a:schemeClr val="tx1"/>
                </a:solidFill>
              </a:rPr>
              <a:t>Soubor:Crocodylus</a:t>
            </a:r>
            <a:r>
              <a:rPr lang="cs-CZ" sz="1600" dirty="0">
                <a:solidFill>
                  <a:schemeClr val="tx1"/>
                </a:solidFill>
              </a:rPr>
              <a:t> johnsoni.JPG. </a:t>
            </a:r>
            <a:r>
              <a:rPr lang="cs-CZ" sz="1600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dirty="0">
                <a:solidFill>
                  <a:schemeClr val="tx1"/>
                </a:solidFill>
              </a:rPr>
              <a:t> [online]. 16.7.2005 [cit. 2012-10-30]. Dostupné z: http://cs.wikipedia.org/wiki/Krokod%C3%BDl_Johnston%C5%AFv </a:t>
            </a:r>
          </a:p>
          <a:p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1936</TotalTime>
  <Words>1547</Words>
  <Application>Microsoft Office PowerPoint</Application>
  <PresentationFormat>Předvádění na obrazovce (4:3)</PresentationFormat>
  <Paragraphs>153</Paragraphs>
  <Slides>19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Anotace</vt:lpstr>
      <vt:lpstr>KROKODÝLI</vt:lpstr>
      <vt:lpstr>Rozšíření krokodýlů</vt:lpstr>
      <vt:lpstr>Hlavní znaky</vt:lpstr>
      <vt:lpstr>Hlavní znaky</vt:lpstr>
      <vt:lpstr>Hlavní znaky</vt:lpstr>
      <vt:lpstr>krokodýl mořský</vt:lpstr>
      <vt:lpstr>krokodýl mořský</vt:lpstr>
      <vt:lpstr>aligátor americký</vt:lpstr>
      <vt:lpstr>aligátor čínský</vt:lpstr>
      <vt:lpstr>gaviál indický</vt:lpstr>
      <vt:lpstr>krokodýl nilský</vt:lpstr>
      <vt:lpstr>kajman brýlový (středoamerický)</vt:lpstr>
      <vt:lpstr>krokodýl  johnstonův (australský)</vt:lpstr>
      <vt:lpstr>Otázky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189</cp:revision>
  <dcterms:created xsi:type="dcterms:W3CDTF">2012-03-02T07:29:25Z</dcterms:created>
  <dcterms:modified xsi:type="dcterms:W3CDTF">2012-11-20T20:59:31Z</dcterms:modified>
</cp:coreProperties>
</file>