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8" r:id="rId2"/>
    <p:sldId id="269" r:id="rId3"/>
    <p:sldId id="257" r:id="rId4"/>
    <p:sldId id="300" r:id="rId5"/>
    <p:sldId id="292" r:id="rId6"/>
    <p:sldId id="301" r:id="rId7"/>
    <p:sldId id="302" r:id="rId8"/>
    <p:sldId id="328" r:id="rId9"/>
    <p:sldId id="315" r:id="rId10"/>
    <p:sldId id="329" r:id="rId11"/>
    <p:sldId id="316" r:id="rId12"/>
    <p:sldId id="330" r:id="rId13"/>
    <p:sldId id="331" r:id="rId14"/>
    <p:sldId id="332" r:id="rId15"/>
    <p:sldId id="276" r:id="rId16"/>
    <p:sldId id="326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87170" autoAdjust="0"/>
  </p:normalViewPr>
  <p:slideViewPr>
    <p:cSldViewPr>
      <p:cViewPr>
        <p:scale>
          <a:sx n="64" d="100"/>
          <a:sy n="64" d="100"/>
        </p:scale>
        <p:origin x="-69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E08CC-E072-423C-9C53-30F7F28749BB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A7206-BEA3-44F2-99FB-8DB3B811E2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7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Soubor:TMV.jpg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24.3.2006 [cit. 2012-10-30]. Dostupné z: http://cs.wikipedia.org/wiki/Viry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Soubor:Virus-types3.png.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7.11.2009 [cit. 2012-10-30]. Dostupné z: http://cs.wikipedia.org/wiki/Viry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Soubor:HIV-1 </a:t>
            </a:r>
            <a:r>
              <a:rPr lang="cs-CZ" dirty="0" err="1" smtClean="0"/>
              <a:t>Transmission</a:t>
            </a:r>
            <a:r>
              <a:rPr lang="cs-CZ" dirty="0" smtClean="0"/>
              <a:t> </a:t>
            </a:r>
            <a:r>
              <a:rPr lang="cs-CZ" dirty="0" err="1" smtClean="0"/>
              <a:t>electron</a:t>
            </a:r>
            <a:r>
              <a:rPr lang="cs-CZ" dirty="0" smtClean="0"/>
              <a:t> </a:t>
            </a:r>
            <a:r>
              <a:rPr lang="cs-CZ" dirty="0" err="1" smtClean="0"/>
              <a:t>micrograph</a:t>
            </a:r>
            <a:r>
              <a:rPr lang="cs-CZ" dirty="0" smtClean="0"/>
              <a:t> AIDS02bbb lores.jpg.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30.5.2006 [cit. 2012-10-30]. Dostupné z: http://cs.wikipedia.org/wiki/Virus_HIV </a:t>
            </a:r>
          </a:p>
          <a:p>
            <a:r>
              <a:rPr lang="cs-CZ" dirty="0" err="1" smtClean="0"/>
              <a:t>Soubor:Human</a:t>
            </a:r>
            <a:r>
              <a:rPr lang="cs-CZ" dirty="0" smtClean="0"/>
              <a:t> </a:t>
            </a:r>
            <a:r>
              <a:rPr lang="cs-CZ" dirty="0" err="1" smtClean="0"/>
              <a:t>Immunodeficency</a:t>
            </a:r>
            <a:r>
              <a:rPr lang="cs-CZ" dirty="0" smtClean="0"/>
              <a:t> Virus - </a:t>
            </a:r>
            <a:r>
              <a:rPr lang="cs-CZ" dirty="0" err="1" smtClean="0"/>
              <a:t>stylized</a:t>
            </a:r>
            <a:r>
              <a:rPr lang="cs-CZ" dirty="0" smtClean="0"/>
              <a:t> rendering.jpg.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13.6.2008 [cit. 2012-10-30]. Dostupné z: http://cs.wikipedia.org/wiki/Virus_HIV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Soubor:Morbillivirus</a:t>
            </a:r>
            <a:r>
              <a:rPr lang="cs-CZ" dirty="0" smtClean="0"/>
              <a:t> </a:t>
            </a:r>
            <a:r>
              <a:rPr lang="cs-CZ" dirty="0" err="1" smtClean="0"/>
              <a:t>measles</a:t>
            </a:r>
            <a:r>
              <a:rPr lang="cs-CZ" dirty="0" smtClean="0"/>
              <a:t> infection.jpg.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17. 7. 2008 [cit. 2012-10-30]. Dostupné z: http://cs.wikipedia.org/wiki/Spalni%C4%8Dky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195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Soubor:Rash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rubella</a:t>
            </a:r>
            <a:r>
              <a:rPr lang="cs-CZ" dirty="0" smtClean="0"/>
              <a:t> on skin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child's</a:t>
            </a:r>
            <a:r>
              <a:rPr lang="cs-CZ" dirty="0" smtClean="0"/>
              <a:t> back.JPG.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29. 5. 2006 [cit. 2012-10-30]. Dostupné z: http://cs.wikipedia.org/wiki/Zard%C4%9Bnky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44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Soubor:Mumps</a:t>
            </a:r>
            <a:r>
              <a:rPr lang="cs-CZ" dirty="0" smtClean="0"/>
              <a:t> PHIL 130 lores.jpg.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30. 5. 2006 [cit. 2012-10-30]. Dostupné z: http://cs.wikipedia.org/wiki/P%C5%99%C3%ADu%C5%A1nice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706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Soubor:Influenza</a:t>
            </a:r>
            <a:r>
              <a:rPr lang="cs-CZ" dirty="0" smtClean="0"/>
              <a:t> A - </a:t>
            </a:r>
            <a:r>
              <a:rPr lang="cs-CZ" dirty="0" err="1" smtClean="0"/>
              <a:t>late</a:t>
            </a:r>
            <a:r>
              <a:rPr lang="cs-CZ" dirty="0" smtClean="0"/>
              <a:t> passage.jpg.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6. 10. 2008 [cit. 2012-10-30]. Dostupné z: http://cs.wikipedia.org/wiki/Ch%C5%99ipka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706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706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220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453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07CF22-EFBE-49D0-BA08-AF086CF60541}" type="datetimeFigureOut">
              <a:rPr lang="cs-CZ" smtClean="0"/>
              <a:pPr/>
              <a:t>22.11.2012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96931"/>
              </p:ext>
            </p:extLst>
          </p:nvPr>
        </p:nvGraphicFramePr>
        <p:xfrm>
          <a:off x="1647825" y="404813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Lumír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Novák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VY_52_Inovace_Přírodopis_1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Viry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978" y="2917485"/>
            <a:ext cx="26289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se podrobněji seznámí s </a:t>
            </a:r>
            <a:r>
              <a:rPr lang="cs-CZ" b="1" dirty="0" smtClean="0">
                <a:solidFill>
                  <a:schemeClr val="tx1"/>
                </a:solidFill>
              </a:rPr>
              <a:t>říší viry</a:t>
            </a:r>
            <a:endParaRPr lang="cs-CZ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nejprve shlédnou prezentaci, následně odpoví na otázky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0372" y="116632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viry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24744"/>
            <a:ext cx="5616624" cy="561662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0724" y="116632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viry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0724" y="836712"/>
            <a:ext cx="8686800" cy="6021288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jsou </a:t>
            </a:r>
            <a:r>
              <a:rPr lang="cs-CZ" b="1" u="sng" dirty="0" smtClean="0">
                <a:solidFill>
                  <a:schemeClr val="tx1"/>
                </a:solidFill>
              </a:rPr>
              <a:t>nebuněčné organizmy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jsou pozorovatelné </a:t>
            </a:r>
            <a:r>
              <a:rPr lang="cs-CZ" b="1" u="sng" dirty="0" smtClean="0">
                <a:solidFill>
                  <a:schemeClr val="tx1"/>
                </a:solidFill>
              </a:rPr>
              <a:t>mikroskopem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nemohou žít samostatně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při  rozmnožování se vážou na cizí buňku – </a:t>
            </a:r>
            <a:r>
              <a:rPr lang="cs-CZ" b="1" u="sng" dirty="0" smtClean="0">
                <a:solidFill>
                  <a:schemeClr val="tx1"/>
                </a:solidFill>
              </a:rPr>
              <a:t>hostitelská buňka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viry jsou </a:t>
            </a:r>
            <a:r>
              <a:rPr lang="cs-CZ" b="1" u="sng" dirty="0" smtClean="0">
                <a:solidFill>
                  <a:schemeClr val="tx1"/>
                </a:solidFill>
              </a:rPr>
              <a:t>vnitřní parazité </a:t>
            </a:r>
            <a:r>
              <a:rPr lang="cs-CZ" b="1" dirty="0" smtClean="0">
                <a:solidFill>
                  <a:schemeClr val="tx1"/>
                </a:solidFill>
              </a:rPr>
              <a:t>buněk,</a:t>
            </a:r>
            <a:r>
              <a:rPr lang="cs-CZ" b="1" u="sng" dirty="0">
                <a:solidFill>
                  <a:schemeClr val="tx1"/>
                </a:solidFill>
              </a:rPr>
              <a:t> viry naprogramují hostitelskou buňku</a:t>
            </a:r>
            <a:r>
              <a:rPr lang="cs-CZ" b="1" dirty="0">
                <a:solidFill>
                  <a:schemeClr val="tx1"/>
                </a:solidFill>
              </a:rPr>
              <a:t> tak, aby se v ní mohli </a:t>
            </a:r>
            <a:r>
              <a:rPr lang="cs-CZ" b="1" dirty="0" smtClean="0">
                <a:solidFill>
                  <a:schemeClr val="tx1"/>
                </a:solidFill>
              </a:rPr>
              <a:t>množit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způsobují </a:t>
            </a:r>
            <a:r>
              <a:rPr lang="cs-CZ" b="1" u="sng" dirty="0" smtClean="0">
                <a:solidFill>
                  <a:schemeClr val="tx1"/>
                </a:solidFill>
              </a:rPr>
              <a:t>virová onemocnění: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rostlin: </a:t>
            </a:r>
            <a:r>
              <a:rPr lang="cs-CZ" b="1" dirty="0" smtClean="0">
                <a:solidFill>
                  <a:schemeClr val="tx1"/>
                </a:solidFill>
              </a:rPr>
              <a:t>virus tabákové mozaiky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živočichů:</a:t>
            </a:r>
            <a:r>
              <a:rPr lang="cs-CZ" b="1" dirty="0" smtClean="0">
                <a:solidFill>
                  <a:schemeClr val="tx1"/>
                </a:solidFill>
              </a:rPr>
              <a:t> slintavka, kulhavka (hovězí dobytek), vzteklina</a:t>
            </a:r>
          </a:p>
          <a:p>
            <a:pPr lvl="1"/>
            <a:r>
              <a:rPr lang="cs-CZ" b="1" u="sng" dirty="0" smtClean="0">
                <a:solidFill>
                  <a:schemeClr val="tx1"/>
                </a:solidFill>
              </a:rPr>
              <a:t>člověka</a:t>
            </a:r>
            <a:r>
              <a:rPr lang="cs-CZ" b="1" dirty="0" smtClean="0">
                <a:solidFill>
                  <a:schemeClr val="tx1"/>
                </a:solidFill>
              </a:rPr>
              <a:t>: chřipka, rýma, plané neštovice, spalničky, příušnice, dětská obrna, žloutenka, AIDS</a:t>
            </a:r>
          </a:p>
          <a:p>
            <a:endParaRPr lang="cs-CZ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412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4604" y="260648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obrana lidského organizmu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268760"/>
            <a:ext cx="8686800" cy="3888432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buňky se proti virům chrání tvorbou </a:t>
            </a:r>
            <a:r>
              <a:rPr lang="cs-CZ" b="1" u="sng" dirty="0" smtClean="0">
                <a:solidFill>
                  <a:schemeClr val="tx1"/>
                </a:solidFill>
              </a:rPr>
              <a:t>protilátek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lidé se naučili proti virům bránit </a:t>
            </a:r>
            <a:r>
              <a:rPr lang="cs-CZ" b="1" u="sng" dirty="0" smtClean="0">
                <a:solidFill>
                  <a:schemeClr val="tx1"/>
                </a:solidFill>
              </a:rPr>
              <a:t>očkováním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OČKOVÁNÍ (vakcinace) </a:t>
            </a:r>
            <a:r>
              <a:rPr lang="cs-CZ" b="1" dirty="0" smtClean="0">
                <a:solidFill>
                  <a:schemeClr val="tx1"/>
                </a:solidFill>
              </a:rPr>
              <a:t>– je vpravení oslabeného viru do organizmu, proti viru si organizmus vytvoří protilátky </a:t>
            </a:r>
            <a:r>
              <a:rPr lang="cs-CZ" b="1" u="sng" dirty="0" smtClean="0">
                <a:solidFill>
                  <a:schemeClr val="tx1"/>
                </a:solidFill>
              </a:rPr>
              <a:t>(mluvíme o imunitě získané)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výzkumem virů se zabývá </a:t>
            </a:r>
            <a:r>
              <a:rPr lang="cs-CZ" b="1" u="sng" dirty="0" smtClean="0">
                <a:solidFill>
                  <a:schemeClr val="tx1"/>
                </a:solidFill>
              </a:rPr>
              <a:t>VIROLOGIE</a:t>
            </a:r>
          </a:p>
        </p:txBody>
      </p:sp>
    </p:spTree>
    <p:extLst>
      <p:ext uri="{BB962C8B-B14F-4D97-AF65-F5344CB8AC3E}">
        <p14:creationId xmlns:p14="http://schemas.microsoft.com/office/powerpoint/2010/main" val="39487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složení </a:t>
            </a:r>
            <a:r>
              <a:rPr lang="cs-CZ" b="1" dirty="0" smtClean="0">
                <a:solidFill>
                  <a:schemeClr val="tx1"/>
                </a:solidFill>
              </a:rPr>
              <a:t>viru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8261" y="764705"/>
            <a:ext cx="8686800" cy="1440160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virus = bílkovina + nukleová kyselina (DNA)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bakteriofág – je vir napadající bakterie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retrovirus HIV – způsobuje onemocnění AIDS</a:t>
            </a:r>
            <a:endParaRPr lang="cs-CZ" b="1" dirty="0" smtClean="0">
              <a:solidFill>
                <a:schemeClr val="tx1"/>
              </a:solidFill>
            </a:endParaRPr>
          </a:p>
          <a:p>
            <a:endParaRPr lang="cs-CZ" b="1" u="sng" dirty="0" smtClean="0">
              <a:solidFill>
                <a:schemeClr val="tx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420888"/>
            <a:ext cx="6567396" cy="386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7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onemocnění AIDS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vir HIV </a:t>
            </a:r>
            <a:r>
              <a:rPr lang="cs-CZ" b="1" dirty="0" smtClean="0">
                <a:solidFill>
                  <a:schemeClr val="tx1"/>
                </a:solidFill>
              </a:rPr>
              <a:t>způsobuje </a:t>
            </a:r>
            <a:r>
              <a:rPr lang="cs-CZ" b="1" u="sng" dirty="0" smtClean="0">
                <a:solidFill>
                  <a:schemeClr val="tx1"/>
                </a:solidFill>
              </a:rPr>
              <a:t>onemocnění AIDS (syndrom získaného selhání imunity), </a:t>
            </a:r>
            <a:r>
              <a:rPr lang="cs-CZ" b="1" dirty="0" smtClean="0">
                <a:solidFill>
                  <a:schemeClr val="tx1"/>
                </a:solidFill>
              </a:rPr>
              <a:t>většinou končí smrtí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dochází k</a:t>
            </a:r>
            <a:r>
              <a:rPr lang="cs-CZ" b="1" u="sng" dirty="0" smtClean="0">
                <a:solidFill>
                  <a:schemeClr val="tx1"/>
                </a:solidFill>
              </a:rPr>
              <a:t> úplnému selhání  obranného systému lidského těla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ze začátku se nemoc projevuje jako běžná chřipka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rizika přenosu: </a:t>
            </a:r>
            <a:r>
              <a:rPr lang="cs-CZ" b="1" dirty="0" smtClean="0">
                <a:solidFill>
                  <a:schemeClr val="tx1"/>
                </a:solidFill>
              </a:rPr>
              <a:t>pohlavní cestou – sex, krevní transfúzí , porodem – z matky na dítě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doba mezi nákazou virem HIV a propuknutím nemoci AIDS je přibližně </a:t>
            </a:r>
            <a:r>
              <a:rPr lang="cs-CZ" b="1" u="sng" dirty="0" smtClean="0">
                <a:solidFill>
                  <a:schemeClr val="tx1"/>
                </a:solidFill>
              </a:rPr>
              <a:t>10 let</a:t>
            </a:r>
          </a:p>
          <a:p>
            <a:r>
              <a:rPr lang="cs-CZ" b="1" u="sng" dirty="0">
                <a:solidFill>
                  <a:schemeClr val="tx1"/>
                </a:solidFill>
              </a:rPr>
              <a:t>o</a:t>
            </a:r>
            <a:r>
              <a:rPr lang="cs-CZ" b="1" u="sng" dirty="0" smtClean="0">
                <a:solidFill>
                  <a:schemeClr val="tx1"/>
                </a:solidFill>
              </a:rPr>
              <a:t>chrana před nemocí</a:t>
            </a:r>
            <a:r>
              <a:rPr lang="cs-CZ" b="1" dirty="0" smtClean="0">
                <a:solidFill>
                  <a:schemeClr val="tx1"/>
                </a:solidFill>
              </a:rPr>
              <a:t>: nestřídáme partnery, kondom – bezpečný sex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27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virus </a:t>
            </a:r>
            <a:r>
              <a:rPr lang="cs-CZ" b="1" dirty="0" err="1" smtClean="0">
                <a:solidFill>
                  <a:schemeClr val="tx1"/>
                </a:solidFill>
              </a:rPr>
              <a:t>hiv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204864"/>
            <a:ext cx="4209876" cy="3456384"/>
          </a:xfrm>
          <a:ln>
            <a:solidFill>
              <a:schemeClr val="accent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204864"/>
            <a:ext cx="3657600" cy="35687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3069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hepatitida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5472608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je </a:t>
            </a:r>
            <a:r>
              <a:rPr lang="cs-CZ" b="1" u="sng" dirty="0" smtClean="0">
                <a:solidFill>
                  <a:schemeClr val="tx1"/>
                </a:solidFill>
              </a:rPr>
              <a:t>zánět jater </a:t>
            </a:r>
            <a:r>
              <a:rPr lang="cs-CZ" b="1" dirty="0" smtClean="0">
                <a:solidFill>
                  <a:schemeClr val="tx1"/>
                </a:solidFill>
              </a:rPr>
              <a:t>způsobený různými </a:t>
            </a:r>
            <a:r>
              <a:rPr lang="cs-CZ" b="1" u="sng" dirty="0" smtClean="0">
                <a:solidFill>
                  <a:schemeClr val="tx1"/>
                </a:solidFill>
              </a:rPr>
              <a:t>viry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hepatitida typu A </a:t>
            </a:r>
            <a:r>
              <a:rPr lang="cs-CZ" b="1" dirty="0" smtClean="0">
                <a:solidFill>
                  <a:schemeClr val="tx1"/>
                </a:solidFill>
              </a:rPr>
              <a:t>se do těla dostává s vodou, potravinami nebo s přímým kontaktem s nakaženými, chráníme se dodržováním osobní hygieny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hepatitida typu B </a:t>
            </a:r>
            <a:r>
              <a:rPr lang="cs-CZ" b="1" dirty="0" smtClean="0">
                <a:solidFill>
                  <a:schemeClr val="tx1"/>
                </a:solidFill>
              </a:rPr>
              <a:t>se do těla dostává krví, nechráněným pohlavním stykem(bez kondomu), použitými injekčními jehlami, při tetování, při porodu z matky na plod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proti žloutence typu A i B existuje očkovací látka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hepatitida typu C </a:t>
            </a:r>
            <a:r>
              <a:rPr lang="cs-CZ" b="1" dirty="0" smtClean="0">
                <a:solidFill>
                  <a:schemeClr val="tx1"/>
                </a:solidFill>
              </a:rPr>
              <a:t>– přenos krví, neexistuje očkovací látka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39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spalničky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7"/>
            <a:ext cx="8680764" cy="580526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741520" y="5214705"/>
            <a:ext cx="5374432" cy="1626490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způsobuje </a:t>
            </a:r>
            <a:r>
              <a:rPr lang="cs-CZ" sz="2400" b="1" u="sng" dirty="0" smtClean="0">
                <a:solidFill>
                  <a:schemeClr val="tx1"/>
                </a:solidFill>
              </a:rPr>
              <a:t>virus spalniček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šíří se </a:t>
            </a:r>
            <a:r>
              <a:rPr lang="cs-CZ" sz="2400" b="1" u="sng" dirty="0" smtClean="0">
                <a:solidFill>
                  <a:schemeClr val="tx1"/>
                </a:solidFill>
              </a:rPr>
              <a:t>kapénkami</a:t>
            </a:r>
            <a:r>
              <a:rPr lang="cs-CZ" sz="2400" b="1" dirty="0" smtClean="0">
                <a:solidFill>
                  <a:schemeClr val="tx1"/>
                </a:solidFill>
              </a:rPr>
              <a:t> – vzdušnou cestou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přirozeným </a:t>
            </a:r>
            <a:r>
              <a:rPr lang="cs-CZ" sz="2400" b="1" u="sng" dirty="0" smtClean="0">
                <a:solidFill>
                  <a:schemeClr val="tx1"/>
                </a:solidFill>
              </a:rPr>
              <a:t>hostitelem člověk</a:t>
            </a:r>
          </a:p>
          <a:p>
            <a:r>
              <a:rPr lang="cs-CZ" sz="2400" b="1" u="sng" dirty="0" smtClean="0">
                <a:solidFill>
                  <a:schemeClr val="tx1"/>
                </a:solidFill>
              </a:rPr>
              <a:t>příznaky: </a:t>
            </a:r>
            <a:r>
              <a:rPr lang="cs-CZ" sz="2400" b="1" dirty="0" smtClean="0">
                <a:solidFill>
                  <a:schemeClr val="tx1"/>
                </a:solidFill>
              </a:rPr>
              <a:t>kašel, rýma, zánět spojivek</a:t>
            </a:r>
          </a:p>
          <a:p>
            <a:r>
              <a:rPr lang="cs-CZ" sz="2400" b="1" u="sng" dirty="0" smtClean="0">
                <a:solidFill>
                  <a:schemeClr val="tx1"/>
                </a:solidFill>
              </a:rPr>
              <a:t>vakcína MMR</a:t>
            </a:r>
            <a:endParaRPr lang="cs-CZ" sz="24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440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zarděnky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24744"/>
            <a:ext cx="3240360" cy="5472113"/>
          </a:xfrm>
          <a:solidFill>
            <a:srgbClr val="FFFF00"/>
          </a:solidFill>
          <a:ln>
            <a:solidFill>
              <a:schemeClr val="accent1"/>
            </a:solidFill>
          </a:ln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3635896" y="1124744"/>
            <a:ext cx="5480056" cy="3312367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>
            <a:normAutofit fontScale="9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dirty="0" smtClean="0">
                <a:solidFill>
                  <a:schemeClr val="tx1"/>
                </a:solidFill>
              </a:rPr>
              <a:t>podává se </a:t>
            </a:r>
            <a:r>
              <a:rPr lang="cs-CZ" sz="2400" b="1" u="sng" dirty="0" smtClean="0">
                <a:solidFill>
                  <a:schemeClr val="tx1"/>
                </a:solidFill>
              </a:rPr>
              <a:t>MMR </a:t>
            </a:r>
            <a:r>
              <a:rPr lang="cs-CZ" sz="2400" b="1" u="sng" dirty="0">
                <a:solidFill>
                  <a:schemeClr val="tx1"/>
                </a:solidFill>
              </a:rPr>
              <a:t>vakcína</a:t>
            </a:r>
            <a:r>
              <a:rPr lang="cs-CZ" sz="2400" b="1" dirty="0">
                <a:solidFill>
                  <a:schemeClr val="tx1"/>
                </a:solidFill>
              </a:rPr>
              <a:t>, která obsahuje oslabené viry spalniček, příušnic a </a:t>
            </a:r>
            <a:r>
              <a:rPr lang="cs-CZ" sz="2400" b="1" dirty="0" smtClean="0">
                <a:solidFill>
                  <a:schemeClr val="tx1"/>
                </a:solidFill>
              </a:rPr>
              <a:t>zarděnek.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inkubační doba 2 týdny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první </a:t>
            </a:r>
            <a:r>
              <a:rPr lang="cs-CZ" sz="2400" b="1" dirty="0">
                <a:solidFill>
                  <a:schemeClr val="tx1"/>
                </a:solidFill>
              </a:rPr>
              <a:t>dávka se podává po patnáctém měsíci věku dítěte a přeočkování se provádí za 6 až 10 </a:t>
            </a:r>
            <a:r>
              <a:rPr lang="cs-CZ" sz="2400" b="1" dirty="0" smtClean="0">
                <a:solidFill>
                  <a:schemeClr val="tx1"/>
                </a:solidFill>
              </a:rPr>
              <a:t>měsíců</a:t>
            </a:r>
          </a:p>
          <a:p>
            <a:r>
              <a:rPr lang="cs-CZ" sz="2400" b="1" u="sng" dirty="0" smtClean="0">
                <a:solidFill>
                  <a:schemeClr val="tx1"/>
                </a:solidFill>
              </a:rPr>
              <a:t>příznaky: </a:t>
            </a:r>
            <a:r>
              <a:rPr lang="cs-CZ" sz="2400" b="1" dirty="0" smtClean="0">
                <a:solidFill>
                  <a:schemeClr val="tx1"/>
                </a:solidFill>
              </a:rPr>
              <a:t>průjmy, zimnice a následně vyrážky 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onemocnění zanechává trvalou imunitu</a:t>
            </a:r>
          </a:p>
          <a:p>
            <a:endParaRPr lang="cs-CZ" sz="24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21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Příušnice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87"/>
          <a:stretch/>
        </p:blipFill>
        <p:spPr>
          <a:xfrm>
            <a:off x="0" y="1412776"/>
            <a:ext cx="4644008" cy="4525962"/>
          </a:xfrm>
          <a:ln>
            <a:solidFill>
              <a:schemeClr val="accent1"/>
            </a:solidFill>
          </a:ln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644008" y="3543724"/>
            <a:ext cx="4499992" cy="3312367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dirty="0" smtClean="0">
                <a:solidFill>
                  <a:schemeClr val="tx1"/>
                </a:solidFill>
              </a:rPr>
              <a:t>napadají slinné žlázy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kapénková infekce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inkubační doba 12 – 21 dní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převážně onemocnění dětí do 2 let, postihuje i dospělé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bolesti v příuší </a:t>
            </a:r>
          </a:p>
          <a:p>
            <a:endParaRPr lang="cs-CZ" sz="24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chřipka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39241"/>
            <a:ext cx="8440108" cy="5918759"/>
          </a:xfrm>
        </p:spPr>
      </p:pic>
    </p:spTree>
    <p:extLst>
      <p:ext uri="{BB962C8B-B14F-4D97-AF65-F5344CB8AC3E}">
        <p14:creationId xmlns:p14="http://schemas.microsoft.com/office/powerpoint/2010/main" val="327079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chřipka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980728"/>
            <a:ext cx="9138943" cy="5733256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šíří se vzduchem – kapénková infekce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rozlišujeme 3 typy virů chřipky:</a:t>
            </a:r>
          </a:p>
          <a:p>
            <a:pPr lvl="1"/>
            <a:r>
              <a:rPr lang="cs-CZ" b="1" dirty="0" smtClean="0">
                <a:solidFill>
                  <a:schemeClr val="tx1"/>
                </a:solidFill>
              </a:rPr>
              <a:t>Chřipka typu A – </a:t>
            </a:r>
            <a:r>
              <a:rPr lang="cs-CZ" b="1" dirty="0">
                <a:solidFill>
                  <a:schemeClr val="tx1"/>
                </a:solidFill>
              </a:rPr>
              <a:t>infikuje</a:t>
            </a:r>
            <a:r>
              <a:rPr lang="cs-CZ" b="1" dirty="0" smtClean="0">
                <a:solidFill>
                  <a:schemeClr val="tx1"/>
                </a:solidFill>
              </a:rPr>
              <a:t> savce a ptáky</a:t>
            </a:r>
          </a:p>
          <a:p>
            <a:pPr lvl="1"/>
            <a:r>
              <a:rPr lang="cs-CZ" b="1" dirty="0" smtClean="0">
                <a:solidFill>
                  <a:schemeClr val="tx1"/>
                </a:solidFill>
              </a:rPr>
              <a:t>Chřipka typu B – </a:t>
            </a:r>
            <a:r>
              <a:rPr lang="cs-CZ" b="1" dirty="0">
                <a:solidFill>
                  <a:schemeClr val="tx1"/>
                </a:solidFill>
              </a:rPr>
              <a:t>infikuje</a:t>
            </a:r>
            <a:r>
              <a:rPr lang="cs-CZ" b="1" dirty="0" smtClean="0">
                <a:solidFill>
                  <a:schemeClr val="tx1"/>
                </a:solidFill>
              </a:rPr>
              <a:t> jen lidi</a:t>
            </a:r>
          </a:p>
          <a:p>
            <a:pPr lvl="1"/>
            <a:r>
              <a:rPr lang="cs-CZ" b="1" dirty="0" smtClean="0">
                <a:solidFill>
                  <a:schemeClr val="tx1"/>
                </a:solidFill>
              </a:rPr>
              <a:t>Chřipka typu </a:t>
            </a:r>
            <a:r>
              <a:rPr lang="cs-CZ" b="1" dirty="0">
                <a:solidFill>
                  <a:schemeClr val="tx1"/>
                </a:solidFill>
              </a:rPr>
              <a:t>C </a:t>
            </a:r>
            <a:r>
              <a:rPr lang="cs-CZ" b="1" dirty="0" smtClean="0">
                <a:solidFill>
                  <a:schemeClr val="tx1"/>
                </a:solidFill>
              </a:rPr>
              <a:t>– infikuje lidi </a:t>
            </a:r>
            <a:r>
              <a:rPr lang="cs-CZ" b="1" dirty="0">
                <a:solidFill>
                  <a:schemeClr val="tx1"/>
                </a:solidFill>
              </a:rPr>
              <a:t>a prasata  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 u="sng" dirty="0" smtClean="0">
                <a:solidFill>
                  <a:schemeClr val="tx1"/>
                </a:solidFill>
              </a:rPr>
              <a:t>Známé chřipkové pandemie: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1889–90 - Ruská </a:t>
            </a:r>
            <a:r>
              <a:rPr lang="cs-CZ" b="1" dirty="0">
                <a:solidFill>
                  <a:schemeClr val="tx1"/>
                </a:solidFill>
              </a:rPr>
              <a:t>chřipka </a:t>
            </a:r>
            <a:r>
              <a:rPr lang="cs-CZ" b="1" dirty="0" smtClean="0">
                <a:solidFill>
                  <a:schemeClr val="tx1"/>
                </a:solidFill>
              </a:rPr>
              <a:t>, </a:t>
            </a:r>
            <a:r>
              <a:rPr lang="cs-CZ" b="1" dirty="0">
                <a:solidFill>
                  <a:schemeClr val="tx1"/>
                </a:solidFill>
              </a:rPr>
              <a:t>asi 1 milion </a:t>
            </a:r>
            <a:r>
              <a:rPr lang="cs-CZ" b="1" dirty="0" smtClean="0">
                <a:solidFill>
                  <a:schemeClr val="tx1"/>
                </a:solidFill>
              </a:rPr>
              <a:t>mrtvých</a:t>
            </a:r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1918–20 – Španělská chřipka, </a:t>
            </a:r>
            <a:r>
              <a:rPr lang="cs-CZ" b="1" dirty="0">
                <a:solidFill>
                  <a:schemeClr val="tx1"/>
                </a:solidFill>
              </a:rPr>
              <a:t>500 milionů </a:t>
            </a:r>
            <a:r>
              <a:rPr lang="cs-CZ" b="1" dirty="0" smtClean="0">
                <a:solidFill>
                  <a:schemeClr val="tx1"/>
                </a:solidFill>
              </a:rPr>
              <a:t>nemocných, </a:t>
            </a:r>
            <a:r>
              <a:rPr lang="cs-CZ" b="1" dirty="0">
                <a:solidFill>
                  <a:schemeClr val="tx1"/>
                </a:solidFill>
              </a:rPr>
              <a:t>40 až 50 milionů </a:t>
            </a:r>
            <a:r>
              <a:rPr lang="cs-CZ" b="1" dirty="0" smtClean="0">
                <a:solidFill>
                  <a:schemeClr val="tx1"/>
                </a:solidFill>
              </a:rPr>
              <a:t>zemřelých </a:t>
            </a:r>
            <a:r>
              <a:rPr lang="cs-CZ" b="1" dirty="0">
                <a:solidFill>
                  <a:schemeClr val="tx1"/>
                </a:solidFill>
              </a:rPr>
              <a:t>(pandemie)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1957–58 – Asijská chřipka, 1 </a:t>
            </a:r>
            <a:r>
              <a:rPr lang="cs-CZ" b="1" dirty="0">
                <a:solidFill>
                  <a:schemeClr val="tx1"/>
                </a:solidFill>
              </a:rPr>
              <a:t>milion až 1,5 milionu zemřelých (</a:t>
            </a:r>
            <a:r>
              <a:rPr lang="cs-CZ" b="1" dirty="0" smtClean="0">
                <a:solidFill>
                  <a:schemeClr val="tx1"/>
                </a:solidFill>
              </a:rPr>
              <a:t>epidemie)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1968–69 </a:t>
            </a:r>
            <a:r>
              <a:rPr lang="cs-CZ" b="1" dirty="0">
                <a:solidFill>
                  <a:schemeClr val="tx1"/>
                </a:solidFill>
              </a:rPr>
              <a:t>– Hongkongská </a:t>
            </a:r>
            <a:r>
              <a:rPr lang="cs-CZ" b="1" dirty="0" smtClean="0">
                <a:solidFill>
                  <a:schemeClr val="tx1"/>
                </a:solidFill>
              </a:rPr>
              <a:t>chřipka, </a:t>
            </a:r>
            <a:r>
              <a:rPr lang="cs-CZ" b="1" dirty="0">
                <a:solidFill>
                  <a:schemeClr val="tx1"/>
                </a:solidFill>
              </a:rPr>
              <a:t>3/4 milionu až 1 milion zemřelých (epidemie</a:t>
            </a:r>
            <a:r>
              <a:rPr lang="cs-CZ" b="1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>
                <a:solidFill>
                  <a:schemeClr val="tx1"/>
                </a:solidFill>
              </a:rPr>
              <a:t>2009 – Mexická chřipka </a:t>
            </a:r>
            <a:r>
              <a:rPr lang="cs-CZ" b="1" dirty="0" smtClean="0">
                <a:solidFill>
                  <a:schemeClr val="tx1"/>
                </a:solidFill>
              </a:rPr>
              <a:t>(známá </a:t>
            </a:r>
            <a:r>
              <a:rPr lang="cs-CZ" b="1" dirty="0">
                <a:solidFill>
                  <a:schemeClr val="tx1"/>
                </a:solidFill>
              </a:rPr>
              <a:t>také jako Prasečí </a:t>
            </a:r>
            <a:r>
              <a:rPr lang="cs-CZ" b="1" dirty="0" smtClean="0">
                <a:solidFill>
                  <a:schemeClr val="tx1"/>
                </a:solidFill>
              </a:rPr>
              <a:t>chřipka)</a:t>
            </a:r>
            <a:endParaRPr lang="cs-CZ" b="1" dirty="0">
              <a:solidFill>
                <a:schemeClr val="tx1"/>
              </a:solidFill>
            </a:endParaRPr>
          </a:p>
          <a:p>
            <a:endParaRPr lang="cs-CZ" dirty="0" smtClean="0"/>
          </a:p>
          <a:p>
            <a:pPr marL="57150" indent="0">
              <a:buNone/>
            </a:pPr>
            <a:endParaRPr lang="cs-CZ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210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uiExpan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5904656"/>
          </a:xfrm>
        </p:spPr>
        <p:txBody>
          <a:bodyPr>
            <a:normAutofit fontScale="92500" lnSpcReduction="20000"/>
          </a:bodyPr>
          <a:lstStyle/>
          <a:p>
            <a:r>
              <a:rPr lang="cs-CZ" sz="3000" b="1" u="sng" dirty="0" smtClean="0">
                <a:solidFill>
                  <a:schemeClr val="tx1"/>
                </a:solidFill>
              </a:rPr>
              <a:t>Kolika buňkami jsou tvořeny viry?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Žádnou. Viry jsou nebuněčné organizmy.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Kde se rozmnožují viry</a:t>
            </a:r>
            <a:r>
              <a:rPr lang="cs-CZ" sz="3000" b="1" u="sng" dirty="0" smtClean="0">
                <a:solidFill>
                  <a:schemeClr val="tx1"/>
                </a:solidFill>
              </a:rPr>
              <a:t>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 smtClean="0">
                <a:solidFill>
                  <a:srgbClr val="FF0000"/>
                </a:solidFill>
              </a:rPr>
              <a:t>Uvnitř jiných buněk.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nazývá buňka napadená virem?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 smtClean="0">
                <a:solidFill>
                  <a:srgbClr val="FF0000"/>
                </a:solidFill>
              </a:rPr>
              <a:t>Hostitelská buňka.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Co můžeme říci o virech z hlediska rozmnožování?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 smtClean="0">
                <a:solidFill>
                  <a:srgbClr val="FF0000"/>
                </a:solidFill>
              </a:rPr>
              <a:t>Jsou to vnitřní parazité</a:t>
            </a:r>
            <a:r>
              <a:rPr lang="cs-CZ" sz="3000" b="1" dirty="0" smtClean="0">
                <a:solidFill>
                  <a:srgbClr val="FF0000"/>
                </a:solidFill>
              </a:rPr>
              <a:t>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Co </a:t>
            </a:r>
            <a:r>
              <a:rPr lang="cs-CZ" sz="3000" b="1" u="sng" dirty="0" smtClean="0">
                <a:solidFill>
                  <a:schemeClr val="tx1"/>
                </a:solidFill>
              </a:rPr>
              <a:t>způsobují viry</a:t>
            </a:r>
            <a:r>
              <a:rPr lang="cs-CZ" sz="3000" b="1" u="sng" dirty="0" smtClean="0">
                <a:solidFill>
                  <a:schemeClr val="tx1"/>
                </a:solidFill>
              </a:rPr>
              <a:t>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Onemocnění rostlin, živočichů, člověka</a:t>
            </a:r>
            <a:r>
              <a:rPr lang="cs-CZ" sz="3000" b="1" u="sng" dirty="0" smtClean="0">
                <a:solidFill>
                  <a:srgbClr val="FF0000"/>
                </a:solidFill>
              </a:rPr>
              <a:t>.</a:t>
            </a:r>
            <a:endParaRPr lang="cs-CZ" sz="3000" b="1" u="sng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Vyjmenuj onemocnění rostlin.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Virus tabákové mozaiky</a:t>
            </a:r>
            <a:r>
              <a:rPr lang="cs-CZ" sz="3000" b="1" u="sng" dirty="0" smtClean="0">
                <a:solidFill>
                  <a:srgbClr val="FF0000"/>
                </a:solidFill>
              </a:rPr>
              <a:t>.</a:t>
            </a:r>
            <a:endParaRPr lang="cs-CZ" sz="3000" b="1" u="sng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Vyjmenuj virová onemocnění živočichů.</a:t>
            </a:r>
            <a:endParaRPr lang="cs-CZ" sz="30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6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5904656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u="sng" dirty="0" smtClean="0">
                <a:solidFill>
                  <a:srgbClr val="FF0000"/>
                </a:solidFill>
              </a:rPr>
              <a:t>Slintavka, kulhavka, vzteklina. </a:t>
            </a:r>
            <a:endParaRPr lang="cs-CZ" sz="3000" b="1" u="sng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Vyjmenuj virová onemocnění člověka.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Chřipka, rýma, spalničky, zarděnky, neštovice, žloutenka, AIDS </a:t>
            </a:r>
            <a:r>
              <a:rPr lang="cs-CZ" sz="3000" b="1" u="sng" dirty="0" smtClean="0">
                <a:solidFill>
                  <a:srgbClr val="FF0000"/>
                </a:solidFill>
              </a:rPr>
              <a:t>.</a:t>
            </a:r>
            <a:endParaRPr lang="cs-CZ" sz="3000" b="1" u="sng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Co je to očkování (vakcinace)?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Do těla se vpraví oslabený nebo mrtvý virus</a:t>
            </a:r>
            <a:r>
              <a:rPr lang="cs-CZ" sz="3000" b="1" u="sng" dirty="0" smtClean="0">
                <a:solidFill>
                  <a:srgbClr val="FF0000"/>
                </a:solidFill>
              </a:rPr>
              <a:t>.</a:t>
            </a:r>
            <a:endParaRPr lang="cs-CZ" sz="3000" b="1" u="sng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chráníme proti žloutence</a:t>
            </a:r>
            <a:r>
              <a:rPr lang="cs-CZ" sz="3000" b="1" u="sng" dirty="0" smtClean="0">
                <a:solidFill>
                  <a:schemeClr val="tx1"/>
                </a:solidFill>
              </a:rPr>
              <a:t>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Osobní hygiena – mytí rukou, očkováním</a:t>
            </a:r>
            <a:r>
              <a:rPr lang="cs-CZ" sz="3000" b="1" u="sng" dirty="0" smtClean="0">
                <a:solidFill>
                  <a:srgbClr val="FF0000"/>
                </a:solidFill>
              </a:rPr>
              <a:t>.</a:t>
            </a:r>
            <a:endParaRPr lang="cs-CZ" sz="3000" b="1" u="sng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chráníme proti AIDS</a:t>
            </a:r>
            <a:r>
              <a:rPr lang="cs-CZ" sz="3000" b="1" u="sng" dirty="0" smtClean="0">
                <a:solidFill>
                  <a:schemeClr val="tx1"/>
                </a:solidFill>
              </a:rPr>
              <a:t>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Bezpečný sex (kondom), nestřídáme partnery</a:t>
            </a:r>
            <a:r>
              <a:rPr lang="cs-CZ" sz="3000" b="1" u="sng" dirty="0" smtClean="0">
                <a:solidFill>
                  <a:srgbClr val="FF0000"/>
                </a:solidFill>
              </a:rPr>
              <a:t>.</a:t>
            </a:r>
            <a:endParaRPr lang="cs-CZ" sz="3000" b="1" u="sng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nazývá věda studující viry?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u="sng" dirty="0" smtClean="0">
                <a:solidFill>
                  <a:srgbClr val="FF0000"/>
                </a:solidFill>
              </a:rPr>
              <a:t>Virologie</a:t>
            </a:r>
            <a:r>
              <a:rPr lang="cs-CZ" sz="3000" b="1" u="sng" dirty="0" smtClean="0">
                <a:solidFill>
                  <a:srgbClr val="FF0000"/>
                </a:solidFill>
              </a:rPr>
              <a:t>. 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endParaRPr lang="cs-CZ" sz="3000" b="1" u="sng" dirty="0" smtClean="0">
              <a:solidFill>
                <a:schemeClr val="tx1"/>
              </a:solidFill>
            </a:endParaRPr>
          </a:p>
          <a:p>
            <a:endParaRPr lang="cs-CZ" sz="30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6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/>
          </a:bodyPr>
          <a:lstStyle/>
          <a:p>
            <a:r>
              <a:rPr lang="cs-CZ" sz="1600" dirty="0" err="1"/>
              <a:t>Soubor:TMV.jpg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24.3.2006 [cit. 2012-10-30]. Dostupné z: http://cs.wikipedia.org/wiki/Viry </a:t>
            </a:r>
            <a:endParaRPr lang="cs-CZ" sz="1600" dirty="0" smtClean="0"/>
          </a:p>
          <a:p>
            <a:r>
              <a:rPr lang="cs-CZ" sz="1600" dirty="0"/>
              <a:t>Soubor:Virus-types3.png.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7.11.2009 [cit. 2012-10-30]. Dostupné z: http://cs.wikipedia.org/wiki/Viry </a:t>
            </a:r>
            <a:endParaRPr lang="cs-CZ" sz="1600" dirty="0" smtClean="0"/>
          </a:p>
          <a:p>
            <a:r>
              <a:rPr lang="cs-CZ" sz="1600" dirty="0"/>
              <a:t>Soubor:HIV-1 </a:t>
            </a:r>
            <a:r>
              <a:rPr lang="cs-CZ" sz="1600" dirty="0" err="1"/>
              <a:t>Transmission</a:t>
            </a:r>
            <a:r>
              <a:rPr lang="cs-CZ" sz="1600" dirty="0"/>
              <a:t> </a:t>
            </a:r>
            <a:r>
              <a:rPr lang="cs-CZ" sz="1600" dirty="0" err="1"/>
              <a:t>electron</a:t>
            </a:r>
            <a:r>
              <a:rPr lang="cs-CZ" sz="1600" dirty="0"/>
              <a:t> </a:t>
            </a:r>
            <a:r>
              <a:rPr lang="cs-CZ" sz="1600" dirty="0" err="1"/>
              <a:t>micrograph</a:t>
            </a:r>
            <a:r>
              <a:rPr lang="cs-CZ" sz="1600" dirty="0"/>
              <a:t> AIDS02bbb lores.jpg.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30.5.2006 [cit. 2012-10-30]. Dostupné z: http://cs.wikipedia.org/wiki/Virus_HIV </a:t>
            </a:r>
          </a:p>
          <a:p>
            <a:r>
              <a:rPr lang="cs-CZ" sz="1600" dirty="0" err="1"/>
              <a:t>Soubor:Human</a:t>
            </a:r>
            <a:r>
              <a:rPr lang="cs-CZ" sz="1600" dirty="0"/>
              <a:t> </a:t>
            </a:r>
            <a:r>
              <a:rPr lang="cs-CZ" sz="1600" dirty="0" err="1"/>
              <a:t>Immunodeficency</a:t>
            </a:r>
            <a:r>
              <a:rPr lang="cs-CZ" sz="1600" dirty="0"/>
              <a:t> Virus - </a:t>
            </a:r>
            <a:r>
              <a:rPr lang="cs-CZ" sz="1600" dirty="0" err="1"/>
              <a:t>stylized</a:t>
            </a:r>
            <a:r>
              <a:rPr lang="cs-CZ" sz="1600" dirty="0"/>
              <a:t> rendering.jpg.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13.6.2008 [cit. 2012-10-30]. Dostupné z: http://cs.wikipedia.org/wiki/Virus_HIV </a:t>
            </a:r>
            <a:endParaRPr lang="cs-CZ" sz="1600" dirty="0" smtClean="0"/>
          </a:p>
          <a:p>
            <a:r>
              <a:rPr lang="cs-CZ" sz="1600" dirty="0" err="1"/>
              <a:t>Soubor:Morbillivirus</a:t>
            </a:r>
            <a:r>
              <a:rPr lang="cs-CZ" sz="1600" dirty="0"/>
              <a:t> </a:t>
            </a:r>
            <a:r>
              <a:rPr lang="cs-CZ" sz="1600" dirty="0" err="1"/>
              <a:t>measles</a:t>
            </a:r>
            <a:r>
              <a:rPr lang="cs-CZ" sz="1600" dirty="0"/>
              <a:t> infection.jpg.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17. 7. 2008 [cit. 2012-10-30]. Dostupné z: http://cs.wikipedia.org/wiki/Spalni%C4%8Dky </a:t>
            </a:r>
            <a:endParaRPr lang="cs-CZ" sz="1600" dirty="0" smtClean="0"/>
          </a:p>
          <a:p>
            <a:r>
              <a:rPr lang="cs-CZ" sz="1600" dirty="0" err="1"/>
              <a:t>Soubor:Rash</a:t>
            </a:r>
            <a:r>
              <a:rPr lang="cs-CZ" sz="1600" dirty="0"/>
              <a:t>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rubella</a:t>
            </a:r>
            <a:r>
              <a:rPr lang="cs-CZ" sz="1600" dirty="0"/>
              <a:t> on skin </a:t>
            </a:r>
            <a:r>
              <a:rPr lang="cs-CZ" sz="1600" dirty="0" err="1"/>
              <a:t>of</a:t>
            </a:r>
            <a:r>
              <a:rPr lang="cs-CZ" sz="1600" dirty="0"/>
              <a:t> </a:t>
            </a:r>
            <a:r>
              <a:rPr lang="cs-CZ" sz="1600" dirty="0" err="1"/>
              <a:t>child's</a:t>
            </a:r>
            <a:r>
              <a:rPr lang="cs-CZ" sz="1600" dirty="0"/>
              <a:t> back.JPG.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29. 5. 2006 [cit. 2012-10-30]. Dostupné z: http://cs.wikipedia.org/wiki/Zard%C4%9Bnky </a:t>
            </a:r>
            <a:endParaRPr lang="cs-CZ" sz="1600" dirty="0" smtClean="0"/>
          </a:p>
          <a:p>
            <a:r>
              <a:rPr lang="cs-CZ" sz="1600" dirty="0" err="1"/>
              <a:t>Soubor:Mumps</a:t>
            </a:r>
            <a:r>
              <a:rPr lang="cs-CZ" sz="1600" dirty="0"/>
              <a:t> PHIL 130 lores.jpg.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30. 5. 2006 [cit. 2012-10-30]. Dostupné z: http://</a:t>
            </a:r>
            <a:r>
              <a:rPr lang="cs-CZ" sz="1600" dirty="0" smtClean="0"/>
              <a:t>cs.wikipedia.org/wiki/P%C5%99%C3%ADu%C5%A1nice</a:t>
            </a:r>
          </a:p>
          <a:p>
            <a:r>
              <a:rPr lang="cs-CZ" sz="1600" dirty="0" err="1"/>
              <a:t>Soubor:Influenza</a:t>
            </a:r>
            <a:r>
              <a:rPr lang="cs-CZ" sz="1600" dirty="0"/>
              <a:t> A - </a:t>
            </a:r>
            <a:r>
              <a:rPr lang="cs-CZ" sz="1600" dirty="0" err="1"/>
              <a:t>late</a:t>
            </a:r>
            <a:r>
              <a:rPr lang="cs-CZ" sz="1600" dirty="0"/>
              <a:t> passage.jpg.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6. 10. 2008 [cit. 2012-10-30]. Dostupné z: http://cs.wikipedia.org/wiki/Ch%C5%99ipka</a:t>
            </a:r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2315</TotalTime>
  <Words>1145</Words>
  <Application>Microsoft Office PowerPoint</Application>
  <PresentationFormat>Předvádění na obrazovce (4:3)</PresentationFormat>
  <Paragraphs>146</Paragraphs>
  <Slides>17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Prezentace aplikace PowerPoint</vt:lpstr>
      <vt:lpstr>Anotace</vt:lpstr>
      <vt:lpstr>viry</vt:lpstr>
      <vt:lpstr>viry</vt:lpstr>
      <vt:lpstr>obrana lidského organizmu</vt:lpstr>
      <vt:lpstr>složení viru</vt:lpstr>
      <vt:lpstr>onemocnění AIDS</vt:lpstr>
      <vt:lpstr>virus hiv</vt:lpstr>
      <vt:lpstr>hepatitida</vt:lpstr>
      <vt:lpstr>spalničky</vt:lpstr>
      <vt:lpstr>zarděnky</vt:lpstr>
      <vt:lpstr>Příušnice</vt:lpstr>
      <vt:lpstr>chřipka</vt:lpstr>
      <vt:lpstr>chřipka</vt:lpstr>
      <vt:lpstr>Otázky</vt:lpstr>
      <vt:lpstr>Otázky</vt:lpstr>
      <vt:lpstr>Použité zdroje:</vt:lpstr>
    </vt:vector>
  </TitlesOfParts>
  <Company>MZŠ Melč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Ploštěnka mléčná </dc:title>
  <dc:creator>rybat</dc:creator>
  <cp:lastModifiedBy>Lumír Novák</cp:lastModifiedBy>
  <cp:revision>218</cp:revision>
  <dcterms:created xsi:type="dcterms:W3CDTF">2012-03-02T07:29:25Z</dcterms:created>
  <dcterms:modified xsi:type="dcterms:W3CDTF">2012-11-22T19:04:17Z</dcterms:modified>
</cp:coreProperties>
</file>