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8" r:id="rId2"/>
    <p:sldId id="269" r:id="rId3"/>
    <p:sldId id="257" r:id="rId4"/>
    <p:sldId id="258" r:id="rId5"/>
    <p:sldId id="277" r:id="rId6"/>
    <p:sldId id="273" r:id="rId7"/>
    <p:sldId id="276" r:id="rId8"/>
    <p:sldId id="288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170" autoAdjust="0"/>
  </p:normalViewPr>
  <p:slideViewPr>
    <p:cSldViewPr>
      <p:cViewPr>
        <p:scale>
          <a:sx n="64" d="100"/>
          <a:sy n="64" d="100"/>
        </p:scale>
        <p:origin x="-138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Soubor:Turquoise.pebble.700pix.jpg.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26.4.2005 [cit. 2012-10-30]. Dostupné z: http://cs.wikipedia.org/wiki/Soubor:Turquoise.pebble.700pix.jpg </a:t>
            </a:r>
          </a:p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Soubor:Apatite</a:t>
            </a:r>
            <a:r>
              <a:rPr lang="cs-CZ" dirty="0" smtClean="0"/>
              <a:t> Canada.jpg.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11.7.2011 [cit. 2012-10-30]. Dostupné z: h</a:t>
            </a:r>
          </a:p>
          <a:p>
            <a:r>
              <a:rPr lang="cs-CZ" dirty="0" smtClean="0"/>
              <a:t>ttp://cs.wikipedia.org/wiki/Apatit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Soubor:Turquoise.pebble.700pix.jpg.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26.4.2005 [cit. 2012-10-30]. Dostupné z: http://cs.wikipedia.org/wiki/Soubor:Turquoise.pebble.700pix.jpg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Soubor:Apatite</a:t>
            </a:r>
            <a:r>
              <a:rPr lang="cs-CZ" dirty="0" smtClean="0"/>
              <a:t> Canada.jpg.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11.7.2011 [cit. 2012-10-30]. Dostupné z: h</a:t>
            </a:r>
          </a:p>
          <a:p>
            <a:r>
              <a:rPr lang="cs-CZ" dirty="0" smtClean="0"/>
              <a:t>ttp://cs.wikipedia.org/wiki/Apatit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Soubor:Turquoise.pebble.700pix.jpg.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26.4.2005 [cit. 2012-10-30]. Dostupné z: http://cs.wikipedia.org/wiki/Soubor:Turquoise.pebble.700pix.jpg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2126566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Fosforečnany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se známí s  mineralogickou třídou - </a:t>
            </a:r>
            <a:r>
              <a:rPr lang="cs-CZ" b="1" dirty="0" smtClean="0">
                <a:solidFill>
                  <a:schemeClr val="tx1"/>
                </a:solidFill>
              </a:rPr>
              <a:t>FOSFOREČNANY</a:t>
            </a:r>
            <a:endParaRPr lang="cs-CZ" b="1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6273" y="188640"/>
            <a:ext cx="8686800" cy="84124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FOSFOREČNANY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908720"/>
            <a:ext cx="5374938" cy="5940199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3170" y="2374110"/>
            <a:ext cx="4097262" cy="452815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7" y="2386008"/>
            <a:ext cx="3528393" cy="448727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23528" y="26967"/>
            <a:ext cx="8686800" cy="8382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fosforečnany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764705"/>
            <a:ext cx="8686800" cy="1512167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85000"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jsou to soli </a:t>
            </a:r>
            <a:r>
              <a:rPr lang="cs-CZ" b="1" u="sng" dirty="0" smtClean="0">
                <a:solidFill>
                  <a:schemeClr val="tx1"/>
                </a:solidFill>
              </a:rPr>
              <a:t>kyseliny </a:t>
            </a:r>
            <a:r>
              <a:rPr lang="cs-CZ" b="1" u="sng" dirty="0" err="1" smtClean="0">
                <a:solidFill>
                  <a:schemeClr val="tx1"/>
                </a:solidFill>
              </a:rPr>
              <a:t>trihydrogenfosforečné</a:t>
            </a:r>
            <a:r>
              <a:rPr lang="cs-CZ" b="1" u="sng" dirty="0" smtClean="0">
                <a:solidFill>
                  <a:schemeClr val="tx1"/>
                </a:solidFill>
              </a:rPr>
              <a:t> (H</a:t>
            </a:r>
            <a:r>
              <a:rPr lang="cs-CZ" b="1" u="sng" baseline="-25000" dirty="0" smtClean="0">
                <a:solidFill>
                  <a:schemeClr val="tx1"/>
                </a:solidFill>
              </a:rPr>
              <a:t>3</a:t>
            </a:r>
            <a:r>
              <a:rPr lang="cs-CZ" b="1" u="sng" dirty="0" smtClean="0">
                <a:solidFill>
                  <a:schemeClr val="tx1"/>
                </a:solidFill>
              </a:rPr>
              <a:t>PO</a:t>
            </a:r>
            <a:r>
              <a:rPr lang="cs-CZ" b="1" u="sng" baseline="-25000" dirty="0" smtClean="0">
                <a:solidFill>
                  <a:schemeClr val="tx1"/>
                </a:solidFill>
              </a:rPr>
              <a:t>4</a:t>
            </a:r>
            <a:r>
              <a:rPr lang="cs-CZ" b="1" u="sng" dirty="0" smtClean="0">
                <a:solidFill>
                  <a:schemeClr val="tx1"/>
                </a:solidFill>
              </a:rPr>
              <a:t>)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vznikají hluboko v zemské kůře </a:t>
            </a:r>
            <a:r>
              <a:rPr lang="cs-CZ" b="1" u="sng" dirty="0" smtClean="0">
                <a:solidFill>
                  <a:schemeClr val="tx1"/>
                </a:solidFill>
              </a:rPr>
              <a:t>tuhnutím magmatu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patří zde </a:t>
            </a:r>
            <a:r>
              <a:rPr lang="cs-CZ" b="1" u="sng" dirty="0" smtClean="0">
                <a:solidFill>
                  <a:schemeClr val="tx1"/>
                </a:solidFill>
              </a:rPr>
              <a:t>apatit</a:t>
            </a:r>
            <a:r>
              <a:rPr lang="cs-CZ" b="1" dirty="0" smtClean="0">
                <a:solidFill>
                  <a:schemeClr val="tx1"/>
                </a:solidFill>
              </a:rPr>
              <a:t> a </a:t>
            </a:r>
            <a:r>
              <a:rPr lang="cs-CZ" b="1" u="sng" dirty="0" smtClean="0">
                <a:solidFill>
                  <a:schemeClr val="tx1"/>
                </a:solidFill>
              </a:rPr>
              <a:t>tyrkys</a:t>
            </a:r>
            <a:endParaRPr lang="cs-CZ" b="1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02147" y="2843644"/>
            <a:ext cx="8186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APATIT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51375" y="2843644"/>
            <a:ext cx="959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TYRKYS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build="p" animBg="1"/>
      <p:bldP spid="3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9830" y="22485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APATIT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15" y="836712"/>
            <a:ext cx="5783560" cy="5832648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je </a:t>
            </a:r>
            <a:r>
              <a:rPr lang="cs-CZ" sz="2800" b="1" u="sng" dirty="0" smtClean="0">
                <a:solidFill>
                  <a:schemeClr val="tx1"/>
                </a:solidFill>
              </a:rPr>
              <a:t>kusový</a:t>
            </a:r>
            <a:r>
              <a:rPr lang="cs-CZ" sz="2800" b="1" dirty="0" smtClean="0">
                <a:solidFill>
                  <a:schemeClr val="tx1"/>
                </a:solidFill>
              </a:rPr>
              <a:t> nebo má tvar </a:t>
            </a:r>
            <a:r>
              <a:rPr lang="cs-CZ" sz="2800" b="1" u="sng" dirty="0" smtClean="0">
                <a:solidFill>
                  <a:schemeClr val="tx1"/>
                </a:solidFill>
              </a:rPr>
              <a:t>šesterečných sloupců</a:t>
            </a:r>
            <a:endParaRPr lang="cs-CZ" sz="2800" b="1" u="sng" dirty="0" smtClean="0">
              <a:solidFill>
                <a:schemeClr val="tx1"/>
              </a:solidFill>
            </a:endParaRPr>
          </a:p>
          <a:p>
            <a:r>
              <a:rPr lang="cs-CZ" sz="2800" b="1" dirty="0" smtClean="0">
                <a:solidFill>
                  <a:schemeClr val="tx1"/>
                </a:solidFill>
              </a:rPr>
              <a:t>zelený, světle fialový, hnědý</a:t>
            </a:r>
            <a:endParaRPr lang="cs-CZ" sz="2800" b="1" u="sng" dirty="0" smtClean="0">
              <a:solidFill>
                <a:schemeClr val="tx1"/>
              </a:solidFill>
            </a:endParaRPr>
          </a:p>
          <a:p>
            <a:r>
              <a:rPr lang="cs-CZ" sz="2800" b="1" dirty="0" smtClean="0">
                <a:solidFill>
                  <a:schemeClr val="tx1"/>
                </a:solidFill>
              </a:rPr>
              <a:t>je součástí horniny </a:t>
            </a:r>
            <a:r>
              <a:rPr lang="cs-CZ" sz="2800" b="1" u="sng" dirty="0" smtClean="0">
                <a:solidFill>
                  <a:schemeClr val="tx1"/>
                </a:solidFill>
              </a:rPr>
              <a:t>ŽULY</a:t>
            </a:r>
            <a:endParaRPr lang="cs-CZ" sz="2800" b="1" u="sng" dirty="0" smtClean="0">
              <a:solidFill>
                <a:schemeClr val="tx1"/>
              </a:solidFill>
            </a:endParaRPr>
          </a:p>
          <a:p>
            <a:r>
              <a:rPr lang="cs-CZ" sz="2800" b="1" dirty="0" smtClean="0">
                <a:solidFill>
                  <a:schemeClr val="tx1"/>
                </a:solidFill>
              </a:rPr>
              <a:t>po zahřátí některé apatity </a:t>
            </a:r>
            <a:r>
              <a:rPr lang="cs-CZ" sz="2800" b="1" u="sng" dirty="0" smtClean="0">
                <a:solidFill>
                  <a:schemeClr val="tx1"/>
                </a:solidFill>
              </a:rPr>
              <a:t>světélkují</a:t>
            </a:r>
            <a:endParaRPr lang="cs-CZ" sz="2800" b="1" u="sng" dirty="0" smtClean="0">
              <a:solidFill>
                <a:schemeClr val="tx1"/>
              </a:solidFill>
            </a:endParaRP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zvětráváním žul </a:t>
            </a:r>
            <a:r>
              <a:rPr lang="cs-CZ" sz="2800" b="1" dirty="0" smtClean="0">
                <a:solidFill>
                  <a:schemeClr val="tx1"/>
                </a:solidFill>
              </a:rPr>
              <a:t>se apatit s obsahem </a:t>
            </a:r>
            <a:r>
              <a:rPr lang="cs-CZ" sz="2800" b="1" u="sng" dirty="0" smtClean="0">
                <a:solidFill>
                  <a:schemeClr val="tx1"/>
                </a:solidFill>
              </a:rPr>
              <a:t>fosforu stal součástí  půd</a:t>
            </a:r>
            <a:endParaRPr lang="cs-CZ" sz="2800" b="1" u="sng" dirty="0" smtClean="0">
              <a:solidFill>
                <a:schemeClr val="tx1"/>
              </a:solidFill>
            </a:endParaRP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využití</a:t>
            </a:r>
            <a:r>
              <a:rPr lang="cs-CZ" sz="2800" b="1" dirty="0" smtClean="0">
                <a:solidFill>
                  <a:schemeClr val="tx1"/>
                </a:solidFill>
              </a:rPr>
              <a:t>: surovina pro výrobu hnojiva </a:t>
            </a:r>
            <a:r>
              <a:rPr lang="cs-CZ" sz="2800" b="1" u="sng" dirty="0" smtClean="0">
                <a:solidFill>
                  <a:schemeClr val="tx1"/>
                </a:solidFill>
              </a:rPr>
              <a:t>superfosfátu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u="sng" dirty="0" smtClean="0">
                <a:solidFill>
                  <a:schemeClr val="tx1"/>
                </a:solidFill>
              </a:rPr>
              <a:t>kyseliny fosforečné</a:t>
            </a:r>
            <a:r>
              <a:rPr lang="cs-CZ" sz="2800" b="1" dirty="0" smtClean="0">
                <a:solidFill>
                  <a:schemeClr val="tx1"/>
                </a:solidFill>
              </a:rPr>
              <a:t>, některých druhů </a:t>
            </a:r>
            <a:r>
              <a:rPr lang="cs-CZ" sz="2800" b="1" u="sng" dirty="0" smtClean="0">
                <a:solidFill>
                  <a:schemeClr val="tx1"/>
                </a:solidFill>
              </a:rPr>
              <a:t>skla a porcelánu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je zdrojem fosforu pro rostliny a živočichy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těžba v severní Africe (Maroko, Tunisko, Alžírsko, Egypt)</a:t>
            </a:r>
            <a:endParaRPr lang="cs-CZ" sz="2800" b="1" u="sng" dirty="0" smtClean="0">
              <a:solidFill>
                <a:schemeClr val="tx1"/>
              </a:solidFill>
            </a:endParaRPr>
          </a:p>
          <a:p>
            <a:endParaRPr lang="cs-CZ" sz="2800" b="1" dirty="0" smtClean="0">
              <a:solidFill>
                <a:schemeClr val="tx1"/>
              </a:solidFill>
            </a:endParaRPr>
          </a:p>
          <a:p>
            <a:endParaRPr lang="cs-CZ" sz="2800" b="1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800" b="1" u="sng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6570" y="1916832"/>
            <a:ext cx="3104622" cy="3948339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038900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608" y="2430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tyrkys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idx="1"/>
          </p:nvPr>
        </p:nvSpPr>
        <p:spPr>
          <a:xfrm>
            <a:off x="251520" y="980728"/>
            <a:ext cx="4248472" cy="5877272"/>
          </a:xfrm>
          <a:solidFill>
            <a:srgbClr val="FFFF00"/>
          </a:solidFill>
          <a:ln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matný, </a:t>
            </a:r>
            <a:r>
              <a:rPr lang="cs-CZ" b="1" u="sng" dirty="0" smtClean="0">
                <a:solidFill>
                  <a:schemeClr val="tx1"/>
                </a:solidFill>
              </a:rPr>
              <a:t>modrozelený minerál</a:t>
            </a:r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vznikl</a:t>
            </a:r>
            <a:r>
              <a:rPr lang="cs-CZ" b="1" u="sng" dirty="0" smtClean="0">
                <a:solidFill>
                  <a:schemeClr val="tx1"/>
                </a:solidFill>
              </a:rPr>
              <a:t> druhotným srážením z horkých magmatických roztoků obsahujících měď, hliník a fosfor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do Evropy se dostal ve středověku z </a:t>
            </a:r>
            <a:r>
              <a:rPr lang="cs-CZ" b="1" u="sng" dirty="0" smtClean="0">
                <a:solidFill>
                  <a:schemeClr val="tx1"/>
                </a:solidFill>
              </a:rPr>
              <a:t>Turecka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naleziště: </a:t>
            </a:r>
            <a:r>
              <a:rPr lang="cs-CZ" b="1" dirty="0" smtClean="0">
                <a:solidFill>
                  <a:schemeClr val="tx1"/>
                </a:solidFill>
              </a:rPr>
              <a:t>Írán, Samarkand v Uzbekistánu, Egypt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využití jako </a:t>
            </a:r>
            <a:r>
              <a:rPr lang="cs-CZ" b="1" u="sng" dirty="0" smtClean="0">
                <a:solidFill>
                  <a:schemeClr val="tx1"/>
                </a:solidFill>
              </a:rPr>
              <a:t>polodrahokam</a:t>
            </a:r>
            <a:endParaRPr lang="cs-CZ" b="1" u="sng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u="sng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772816"/>
            <a:ext cx="4097262" cy="452815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160704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661248"/>
          </a:xfrm>
        </p:spPr>
        <p:txBody>
          <a:bodyPr>
            <a:normAutofit lnSpcReduction="10000"/>
          </a:bodyPr>
          <a:lstStyle/>
          <a:p>
            <a:r>
              <a:rPr lang="cs-CZ" sz="3300" b="1" u="sng" dirty="0" smtClean="0">
                <a:solidFill>
                  <a:schemeClr val="tx1"/>
                </a:solidFill>
              </a:rPr>
              <a:t>Co jsou to </a:t>
            </a:r>
            <a:r>
              <a:rPr lang="cs-CZ" sz="3300" b="1" u="sng" dirty="0" smtClean="0">
                <a:solidFill>
                  <a:schemeClr val="tx1"/>
                </a:solidFill>
              </a:rPr>
              <a:t>fosforečnany</a:t>
            </a:r>
            <a:r>
              <a:rPr lang="cs-CZ" sz="3300" b="1" u="sng" dirty="0" smtClean="0">
                <a:solidFill>
                  <a:schemeClr val="tx1"/>
                </a:solidFill>
              </a:rPr>
              <a:t>?</a:t>
            </a:r>
            <a:endParaRPr lang="cs-CZ" sz="3300" b="1" u="sng" dirty="0" smtClean="0">
              <a:solidFill>
                <a:schemeClr val="tx1"/>
              </a:solidFill>
            </a:endParaRPr>
          </a:p>
          <a:p>
            <a:r>
              <a:rPr lang="cs-CZ" sz="3300" b="1" dirty="0" smtClean="0">
                <a:solidFill>
                  <a:srgbClr val="FF0000"/>
                </a:solidFill>
              </a:rPr>
              <a:t>Soli kyseliny </a:t>
            </a:r>
            <a:r>
              <a:rPr lang="cs-CZ" sz="3300" b="1" dirty="0" err="1" smtClean="0">
                <a:solidFill>
                  <a:srgbClr val="FF0000"/>
                </a:solidFill>
              </a:rPr>
              <a:t>trihydrogenfosforečné</a:t>
            </a:r>
            <a:r>
              <a:rPr lang="cs-CZ" sz="3300" b="1" dirty="0">
                <a:solidFill>
                  <a:srgbClr val="FF0000"/>
                </a:solidFill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</a:rPr>
              <a:t>(</a:t>
            </a:r>
            <a:r>
              <a:rPr lang="cs-CZ" sz="3600" b="1" dirty="0">
                <a:solidFill>
                  <a:srgbClr val="FF0000"/>
                </a:solidFill>
              </a:rPr>
              <a:t>H</a:t>
            </a:r>
            <a:r>
              <a:rPr lang="cs-CZ" sz="3600" b="1" baseline="-25000" dirty="0">
                <a:solidFill>
                  <a:srgbClr val="FF0000"/>
                </a:solidFill>
              </a:rPr>
              <a:t>3</a:t>
            </a:r>
            <a:r>
              <a:rPr lang="cs-CZ" sz="3600" b="1" dirty="0">
                <a:solidFill>
                  <a:srgbClr val="FF0000"/>
                </a:solidFill>
              </a:rPr>
              <a:t>PO</a:t>
            </a:r>
            <a:r>
              <a:rPr lang="cs-CZ" sz="3600" b="1" baseline="-25000" dirty="0">
                <a:solidFill>
                  <a:srgbClr val="FF0000"/>
                </a:solidFill>
              </a:rPr>
              <a:t>4</a:t>
            </a:r>
            <a:r>
              <a:rPr lang="cs-CZ" sz="3600" b="1" dirty="0" smtClean="0">
                <a:solidFill>
                  <a:srgbClr val="FF0000"/>
                </a:solidFill>
              </a:rPr>
              <a:t>)</a:t>
            </a:r>
            <a:endParaRPr lang="cs-CZ" sz="3300" b="1" dirty="0" smtClean="0">
              <a:solidFill>
                <a:srgbClr val="FF0000"/>
              </a:solidFill>
            </a:endParaRP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Které </a:t>
            </a:r>
            <a:r>
              <a:rPr lang="cs-CZ" sz="3300" b="1" u="sng" dirty="0" smtClean="0">
                <a:solidFill>
                  <a:schemeClr val="tx1"/>
                </a:solidFill>
              </a:rPr>
              <a:t>fosforečnany</a:t>
            </a:r>
            <a:r>
              <a:rPr lang="cs-CZ" sz="3300" b="1" u="sng" dirty="0" smtClean="0">
                <a:solidFill>
                  <a:schemeClr val="tx1"/>
                </a:solidFill>
              </a:rPr>
              <a:t> </a:t>
            </a:r>
            <a:r>
              <a:rPr lang="cs-CZ" sz="3300" b="1" u="sng" dirty="0" smtClean="0">
                <a:solidFill>
                  <a:schemeClr val="tx1"/>
                </a:solidFill>
              </a:rPr>
              <a:t>znáš?</a:t>
            </a:r>
          </a:p>
          <a:p>
            <a:r>
              <a:rPr lang="cs-CZ" sz="3300" b="1" dirty="0" smtClean="0">
                <a:solidFill>
                  <a:srgbClr val="FF0000"/>
                </a:solidFill>
              </a:rPr>
              <a:t>Apatit a tyrkys</a:t>
            </a:r>
            <a:r>
              <a:rPr lang="cs-CZ" sz="3300" b="1" dirty="0" smtClean="0">
                <a:solidFill>
                  <a:srgbClr val="FF0000"/>
                </a:solidFill>
              </a:rPr>
              <a:t>.</a:t>
            </a:r>
            <a:endParaRPr lang="cs-CZ" sz="3300" b="1" dirty="0" smtClean="0">
              <a:solidFill>
                <a:srgbClr val="FF0000"/>
              </a:solidFill>
            </a:endParaRP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Která vyvřelá hornina obsahuje v sobě apatit</a:t>
            </a:r>
            <a:r>
              <a:rPr lang="cs-CZ" sz="3300" b="1" u="sng" dirty="0" smtClean="0">
                <a:solidFill>
                  <a:schemeClr val="tx1"/>
                </a:solidFill>
              </a:rPr>
              <a:t>?</a:t>
            </a:r>
            <a:endParaRPr lang="cs-CZ" sz="3300" b="1" u="sng" dirty="0" smtClean="0">
              <a:solidFill>
                <a:schemeClr val="tx1"/>
              </a:solidFill>
            </a:endParaRPr>
          </a:p>
          <a:p>
            <a:r>
              <a:rPr lang="cs-CZ" sz="3300" b="1" dirty="0" smtClean="0">
                <a:solidFill>
                  <a:srgbClr val="FF0000"/>
                </a:solidFill>
              </a:rPr>
              <a:t>Žula</a:t>
            </a:r>
            <a:r>
              <a:rPr lang="cs-CZ" sz="3300" b="1" dirty="0" smtClean="0">
                <a:solidFill>
                  <a:srgbClr val="FF0000"/>
                </a:solidFill>
              </a:rPr>
              <a:t>.</a:t>
            </a:r>
            <a:endParaRPr lang="cs-CZ" sz="3300" b="1" dirty="0" smtClean="0">
              <a:solidFill>
                <a:srgbClr val="FF0000"/>
              </a:solidFill>
            </a:endParaRPr>
          </a:p>
          <a:p>
            <a:r>
              <a:rPr lang="cs-CZ" sz="3300" b="1" u="sng" dirty="0">
                <a:solidFill>
                  <a:schemeClr val="tx1"/>
                </a:solidFill>
              </a:rPr>
              <a:t>K</a:t>
            </a:r>
            <a:r>
              <a:rPr lang="cs-CZ" sz="3300" b="1" u="sng" dirty="0" smtClean="0">
                <a:solidFill>
                  <a:schemeClr val="tx1"/>
                </a:solidFill>
              </a:rPr>
              <a:t>terý významný prvek se dostává zvětráváním žul do půd (z apatitu)</a:t>
            </a:r>
            <a:r>
              <a:rPr lang="cs-CZ" sz="3300" b="1" u="sng" dirty="0" smtClean="0">
                <a:solidFill>
                  <a:schemeClr val="tx1"/>
                </a:solidFill>
              </a:rPr>
              <a:t>?</a:t>
            </a:r>
            <a:endParaRPr lang="cs-CZ" sz="3300" b="1" u="sng" dirty="0" smtClean="0">
              <a:solidFill>
                <a:schemeClr val="tx1"/>
              </a:solidFill>
            </a:endParaRPr>
          </a:p>
          <a:p>
            <a:r>
              <a:rPr lang="cs-CZ" sz="3300" b="1" dirty="0" smtClean="0">
                <a:solidFill>
                  <a:srgbClr val="FF0000"/>
                </a:solidFill>
              </a:rPr>
              <a:t>Fosfor</a:t>
            </a:r>
            <a:r>
              <a:rPr lang="cs-CZ" sz="3300" b="1" dirty="0" smtClean="0">
                <a:solidFill>
                  <a:srgbClr val="FF0000"/>
                </a:solidFill>
              </a:rPr>
              <a:t>.</a:t>
            </a:r>
            <a:endParaRPr lang="cs-CZ" sz="3300" b="1" dirty="0" smtClean="0">
              <a:solidFill>
                <a:srgbClr val="FF0000"/>
              </a:solidFill>
            </a:endParaRP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Jaké </a:t>
            </a:r>
            <a:r>
              <a:rPr lang="cs-CZ" sz="3300" b="1" u="sng" dirty="0" smtClean="0">
                <a:solidFill>
                  <a:schemeClr val="tx1"/>
                </a:solidFill>
              </a:rPr>
              <a:t>je využití apatitu?</a:t>
            </a:r>
            <a:endParaRPr lang="cs-CZ" sz="3300" b="1" u="sng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661248"/>
          </a:xfrm>
        </p:spPr>
        <p:txBody>
          <a:bodyPr>
            <a:normAutofit fontScale="92500" lnSpcReduction="10000"/>
          </a:bodyPr>
          <a:lstStyle/>
          <a:p>
            <a:r>
              <a:rPr lang="cs-CZ" sz="3300" b="1" dirty="0" smtClean="0">
                <a:solidFill>
                  <a:srgbClr val="FF0000"/>
                </a:solidFill>
              </a:rPr>
              <a:t>Výroba kyseliny fosforečné, hnojiva superfosfátu, k výrobě skla a porcelánu.</a:t>
            </a:r>
            <a:endParaRPr lang="cs-CZ" sz="3300" b="1" dirty="0" smtClean="0">
              <a:solidFill>
                <a:srgbClr val="FF0000"/>
              </a:solidFill>
            </a:endParaRP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Jakou barvu má tyrkys?</a:t>
            </a:r>
            <a:endParaRPr lang="cs-CZ" sz="3300" b="1" u="sng" dirty="0" smtClean="0">
              <a:solidFill>
                <a:schemeClr val="tx1"/>
              </a:solidFill>
            </a:endParaRPr>
          </a:p>
          <a:p>
            <a:r>
              <a:rPr lang="cs-CZ" sz="3300" b="1" dirty="0" smtClean="0">
                <a:solidFill>
                  <a:srgbClr val="FF0000"/>
                </a:solidFill>
              </a:rPr>
              <a:t>Matný, modrozelený minerál.</a:t>
            </a:r>
            <a:endParaRPr lang="cs-CZ" sz="3300" b="1" dirty="0" smtClean="0">
              <a:solidFill>
                <a:srgbClr val="FF0000"/>
              </a:solidFill>
            </a:endParaRP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Jaké má </a:t>
            </a:r>
            <a:r>
              <a:rPr lang="cs-CZ" sz="3300" b="1" u="sng" dirty="0" smtClean="0">
                <a:solidFill>
                  <a:schemeClr val="tx1"/>
                </a:solidFill>
              </a:rPr>
              <a:t>využití tyrkys?</a:t>
            </a:r>
            <a:endParaRPr lang="cs-CZ" sz="3300" b="1" u="sng" dirty="0" smtClean="0">
              <a:solidFill>
                <a:schemeClr val="tx1"/>
              </a:solidFill>
            </a:endParaRPr>
          </a:p>
          <a:p>
            <a:r>
              <a:rPr lang="cs-CZ" sz="3300" b="1" dirty="0" smtClean="0">
                <a:solidFill>
                  <a:srgbClr val="FF0000"/>
                </a:solidFill>
              </a:rPr>
              <a:t>Výroba šperků – je to polodrahokam.</a:t>
            </a:r>
            <a:endParaRPr lang="cs-CZ" sz="3300" b="1" dirty="0" smtClean="0">
              <a:solidFill>
                <a:srgbClr val="FF0000"/>
              </a:solidFill>
            </a:endParaRP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Kde se nacházejí významná ložiska apatitů</a:t>
            </a:r>
            <a:r>
              <a:rPr lang="cs-CZ" sz="3300" b="1" u="sng" dirty="0" smtClean="0">
                <a:solidFill>
                  <a:schemeClr val="tx1"/>
                </a:solidFill>
              </a:rPr>
              <a:t>?</a:t>
            </a:r>
            <a:endParaRPr lang="cs-CZ" sz="3300" b="1" u="sng" dirty="0" smtClean="0">
              <a:solidFill>
                <a:schemeClr val="tx1"/>
              </a:solidFill>
            </a:endParaRPr>
          </a:p>
          <a:p>
            <a:r>
              <a:rPr lang="cs-CZ" sz="3300" b="1" dirty="0" smtClean="0">
                <a:solidFill>
                  <a:srgbClr val="FF0000"/>
                </a:solidFill>
              </a:rPr>
              <a:t>V severní Africe (Maroko, Alžírsko, Tunisko, Egypt).</a:t>
            </a:r>
            <a:endParaRPr lang="cs-CZ" sz="3300" b="1" dirty="0" smtClean="0">
              <a:solidFill>
                <a:srgbClr val="FF0000"/>
              </a:solidFill>
            </a:endParaRPr>
          </a:p>
          <a:p>
            <a:r>
              <a:rPr lang="cs-CZ" sz="3300" b="1" u="sng" dirty="0" smtClean="0">
                <a:solidFill>
                  <a:schemeClr val="tx1"/>
                </a:solidFill>
              </a:rPr>
              <a:t>Kde se nacházejí ložiska tyrkysu</a:t>
            </a:r>
            <a:r>
              <a:rPr lang="cs-CZ" sz="3300" b="1" u="sng" dirty="0" smtClean="0">
                <a:solidFill>
                  <a:schemeClr val="tx1"/>
                </a:solidFill>
              </a:rPr>
              <a:t>?</a:t>
            </a:r>
            <a:endParaRPr lang="cs-CZ" sz="3300" b="1" u="sng" dirty="0" smtClean="0">
              <a:solidFill>
                <a:schemeClr val="tx1"/>
              </a:solidFill>
            </a:endParaRPr>
          </a:p>
          <a:p>
            <a:r>
              <a:rPr lang="cs-CZ" sz="3300" b="1" dirty="0" smtClean="0">
                <a:solidFill>
                  <a:srgbClr val="FF0000"/>
                </a:solidFill>
              </a:rPr>
              <a:t>Írán, Uzbekistán, Egypt.</a:t>
            </a:r>
            <a:endParaRPr lang="cs-CZ" sz="33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b="1" dirty="0">
                <a:solidFill>
                  <a:schemeClr val="tx1"/>
                </a:solidFill>
              </a:rPr>
              <a:t>Soubor:Turquoise.pebble.700pix.jpg. </a:t>
            </a:r>
            <a:r>
              <a:rPr lang="cs-CZ" sz="1600" b="1" i="1" dirty="0">
                <a:solidFill>
                  <a:schemeClr val="tx1"/>
                </a:solidFill>
              </a:rPr>
              <a:t>Wikipedie, Otevřená encyklopedie</a:t>
            </a:r>
            <a:r>
              <a:rPr lang="cs-CZ" sz="1600" b="1" dirty="0">
                <a:solidFill>
                  <a:schemeClr val="tx1"/>
                </a:solidFill>
              </a:rPr>
              <a:t> [online]. 26.4.2005 [cit. 2012-10-30]. Dostupné </a:t>
            </a:r>
            <a:r>
              <a:rPr lang="cs-CZ" sz="1600" b="1" dirty="0" smtClean="0">
                <a:solidFill>
                  <a:schemeClr val="tx1"/>
                </a:solidFill>
              </a:rPr>
              <a:t>z:http</a:t>
            </a:r>
            <a:r>
              <a:rPr lang="cs-CZ" sz="1600" b="1" dirty="0">
                <a:solidFill>
                  <a:schemeClr val="tx1"/>
                </a:solidFill>
              </a:rPr>
              <a:t>://cs.wikipedia.org/wiki/Soubor:Turquoise.pebble.700pix.jpg </a:t>
            </a:r>
          </a:p>
          <a:p>
            <a:r>
              <a:rPr lang="cs-CZ" sz="1600" b="1" dirty="0" err="1">
                <a:solidFill>
                  <a:schemeClr val="tx1"/>
                </a:solidFill>
              </a:rPr>
              <a:t>Soubor:Apatite</a:t>
            </a:r>
            <a:r>
              <a:rPr lang="cs-CZ" sz="1600" b="1" dirty="0">
                <a:solidFill>
                  <a:schemeClr val="tx1"/>
                </a:solidFill>
              </a:rPr>
              <a:t> Canada.jpg. </a:t>
            </a:r>
            <a:r>
              <a:rPr lang="cs-CZ" sz="1600" b="1" i="1" dirty="0">
                <a:solidFill>
                  <a:schemeClr val="tx1"/>
                </a:solidFill>
              </a:rPr>
              <a:t>Wikipedie, Otevřená encyklopedie</a:t>
            </a:r>
            <a:r>
              <a:rPr lang="cs-CZ" sz="1600" b="1" dirty="0">
                <a:solidFill>
                  <a:schemeClr val="tx1"/>
                </a:solidFill>
              </a:rPr>
              <a:t> [online]. 11.7.2011 [cit. 2012-10-30]. Dostupné z: </a:t>
            </a:r>
            <a:r>
              <a:rPr lang="cs-CZ" sz="1600" b="1" dirty="0" smtClean="0">
                <a:solidFill>
                  <a:schemeClr val="tx1"/>
                </a:solidFill>
              </a:rPr>
              <a:t>http</a:t>
            </a:r>
            <a:r>
              <a:rPr lang="cs-CZ" sz="1600" b="1" dirty="0">
                <a:solidFill>
                  <a:schemeClr val="tx1"/>
                </a:solidFill>
              </a:rPr>
              <a:t>://cs.wikipedia.org/wiki/Apatit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1606</TotalTime>
  <Words>466</Words>
  <Application>Microsoft Office PowerPoint</Application>
  <PresentationFormat>Předvádění na obrazovce (4:3)</PresentationFormat>
  <Paragraphs>77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Anotace</vt:lpstr>
      <vt:lpstr>FOSFOREČNANY</vt:lpstr>
      <vt:lpstr>fosforečnany</vt:lpstr>
      <vt:lpstr>APATIT</vt:lpstr>
      <vt:lpstr>tyrkys</vt:lpstr>
      <vt:lpstr>Otázky</vt:lpstr>
      <vt:lpstr>Otázky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Lumír Novák</cp:lastModifiedBy>
  <cp:revision>155</cp:revision>
  <dcterms:created xsi:type="dcterms:W3CDTF">2012-03-02T07:29:25Z</dcterms:created>
  <dcterms:modified xsi:type="dcterms:W3CDTF">2012-11-26T17:03:25Z</dcterms:modified>
</cp:coreProperties>
</file>