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8" r:id="rId2"/>
    <p:sldId id="269" r:id="rId3"/>
    <p:sldId id="257" r:id="rId4"/>
    <p:sldId id="300" r:id="rId5"/>
    <p:sldId id="340" r:id="rId6"/>
    <p:sldId id="334" r:id="rId7"/>
    <p:sldId id="335" r:id="rId8"/>
    <p:sldId id="292" r:id="rId9"/>
    <p:sldId id="341" r:id="rId10"/>
    <p:sldId id="342" r:id="rId11"/>
    <p:sldId id="343" r:id="rId12"/>
    <p:sldId id="276" r:id="rId13"/>
    <p:sldId id="326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9" autoAdjust="0"/>
    <p:restoredTop sz="87170" autoAdjust="0"/>
  </p:normalViewPr>
  <p:slideViewPr>
    <p:cSldViewPr>
      <p:cViewPr>
        <p:scale>
          <a:sx n="64" d="100"/>
          <a:sy n="64" d="100"/>
        </p:scale>
        <p:origin x="-69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Soubor:Nostoc.jpg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31.10.2008 [cit. 2012-10-30]. Dostupné z: http://cs.wikipedia.org/wiki/Sinice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Soubor:D</a:t>
            </a:r>
            <a:r>
              <a:rPr lang="cs-CZ" dirty="0" smtClean="0"/>
              <a:t> nerestce.jpg.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19.1.2010 [cit. 2012-10-30]. Dostupné z: http://cs.wikipedia.org/wiki/Sinice#Stavba_bun.C4.9Bk </a:t>
            </a:r>
          </a:p>
          <a:p>
            <a:r>
              <a:rPr lang="cs-CZ" dirty="0" err="1" smtClean="0"/>
              <a:t>Soubor:River</a:t>
            </a:r>
            <a:r>
              <a:rPr lang="cs-CZ" dirty="0" smtClean="0"/>
              <a:t> </a:t>
            </a:r>
            <a:r>
              <a:rPr lang="cs-CZ" dirty="0" err="1" smtClean="0"/>
              <a:t>algae</a:t>
            </a:r>
            <a:r>
              <a:rPr lang="cs-CZ" dirty="0" smtClean="0"/>
              <a:t> Sichuan.jpg.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26.8.2006 [cit. 2012-10-30]. Dostupné z: http://cs.wikipedia.org/wiki/Vodn%C3%AD_kv%C4%9Bt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Soubor:Anabaenaflosaquae</a:t>
            </a:r>
            <a:r>
              <a:rPr lang="cs-CZ" dirty="0" smtClean="0"/>
              <a:t> EPA.jpg.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19.9.2007 [cit. 2012-10-30]. Dostupné z: http://cs.wikipedia.org/wiki/Anabaena_flos-aquae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Soubor:Oscillatoria</a:t>
            </a:r>
            <a:r>
              <a:rPr lang="cs-CZ" dirty="0" smtClean="0"/>
              <a:t> sp.jpg.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1.8.2007 [cit. 2012-10-30]. Dostupné z: http://cs.wikipedia.org/wiki/Oscillatoria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Soubor:Stromatolites.jpg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28.1.2005 [cit. 2012-10-30]. Dostupné z: http://cs.wikipedia.org/wiki/Sinice#Stavba_bun.C4.9Bk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Soubor:Stromatolites</a:t>
            </a:r>
            <a:r>
              <a:rPr lang="cs-CZ" dirty="0" smtClean="0"/>
              <a:t> in Sharkbay.jpg.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17.4.2006 [cit. 2012-10-30]. Dostupné z: http://cs.wikipedia.org/wiki/Stromatolit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Soubor:Spirul2.jpg.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12.12.2006 [cit. 2012-10-30]. Dostupné z: http://cs.wikipedia.org/wiki/Spirulina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207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5076871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Sinice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podrobněji seznámí se </a:t>
            </a:r>
            <a:r>
              <a:rPr lang="cs-CZ" b="1" dirty="0" smtClean="0">
                <a:solidFill>
                  <a:schemeClr val="tx1"/>
                </a:solidFill>
              </a:rPr>
              <a:t>SINICEMI</a:t>
            </a:r>
            <a:endParaRPr lang="cs-CZ" b="1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0372" y="116632"/>
            <a:ext cx="8686800" cy="841248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Sinice (</a:t>
            </a:r>
            <a:r>
              <a:rPr lang="cs-CZ" b="1" cap="none" dirty="0" smtClean="0">
                <a:solidFill>
                  <a:schemeClr val="tx1"/>
                </a:solidFill>
              </a:rPr>
              <a:t>patří do říše – </a:t>
            </a:r>
            <a:r>
              <a:rPr lang="cs-CZ" b="1" dirty="0" smtClean="0">
                <a:solidFill>
                  <a:schemeClr val="tx1"/>
                </a:solidFill>
              </a:rPr>
              <a:t>bakterie)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051103"/>
            <a:ext cx="7740352" cy="580526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1043608" y="6381328"/>
            <a:ext cx="1527982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JEDNOŘADKA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89941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sinice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6510" y="609123"/>
            <a:ext cx="8686800" cy="6132245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jednobuněčné nebo vláknité  organizmy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jsou pozorovatelné </a:t>
            </a:r>
            <a:r>
              <a:rPr lang="cs-CZ" b="1" u="sng" dirty="0" smtClean="0">
                <a:solidFill>
                  <a:schemeClr val="tx1"/>
                </a:solidFill>
              </a:rPr>
              <a:t>mikroskopem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řadíme je do říše BAKTERIE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výskyt: </a:t>
            </a:r>
            <a:r>
              <a:rPr lang="cs-CZ" b="1" dirty="0" smtClean="0">
                <a:solidFill>
                  <a:schemeClr val="tx1"/>
                </a:solidFill>
              </a:rPr>
              <a:t>sladká i slaná voda, vlhká půda, kůra stromů (extrémní stanoviště –horké prameny, pouště, polární oblasti)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v cytoplazmě mají </a:t>
            </a:r>
            <a:r>
              <a:rPr lang="cs-CZ" b="1" u="sng" dirty="0" smtClean="0">
                <a:solidFill>
                  <a:srgbClr val="FF0000"/>
                </a:solidFill>
              </a:rPr>
              <a:t>zelené barvivo chlorofyl </a:t>
            </a:r>
            <a:r>
              <a:rPr lang="cs-CZ" b="1" u="sng" dirty="0" smtClean="0">
                <a:solidFill>
                  <a:schemeClr val="tx1"/>
                </a:solidFill>
              </a:rPr>
              <a:t>– </a:t>
            </a:r>
            <a:r>
              <a:rPr lang="cs-CZ" b="1" u="sng" dirty="0" smtClean="0">
                <a:solidFill>
                  <a:srgbClr val="FF0000"/>
                </a:solidFill>
              </a:rPr>
              <a:t>FOTOSYNTÉZOU</a:t>
            </a:r>
            <a:r>
              <a:rPr lang="cs-CZ" b="1" u="sng" dirty="0" smtClean="0">
                <a:solidFill>
                  <a:srgbClr val="92D050"/>
                </a:solidFill>
              </a:rPr>
              <a:t> </a:t>
            </a:r>
            <a:r>
              <a:rPr lang="cs-CZ" b="1" u="sng" dirty="0" smtClean="0">
                <a:solidFill>
                  <a:schemeClr val="tx1"/>
                </a:solidFill>
              </a:rPr>
              <a:t>si vyrábějí organické látky (cukry) z látek anorganických (vody  a oxidu uhličitého)</a:t>
            </a:r>
          </a:p>
        </p:txBody>
      </p:sp>
    </p:spTree>
    <p:extLst>
      <p:ext uri="{BB962C8B-B14F-4D97-AF65-F5344CB8AC3E}">
        <p14:creationId xmlns:p14="http://schemas.microsoft.com/office/powerpoint/2010/main" val="2956412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-89941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sinice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6510" y="609123"/>
            <a:ext cx="8686800" cy="6132245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z hlediska potravních vztahů jsou to PRODUCENTI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rozmnožují se nepohlavně</a:t>
            </a:r>
            <a:r>
              <a:rPr lang="cs-CZ" b="1" dirty="0" smtClean="0">
                <a:solidFill>
                  <a:schemeClr val="tx1"/>
                </a:solidFill>
              </a:rPr>
              <a:t> – dělením mateřské buňky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při přemnožení </a:t>
            </a:r>
            <a:r>
              <a:rPr lang="cs-CZ" b="1" dirty="0" smtClean="0">
                <a:solidFill>
                  <a:schemeClr val="tx1"/>
                </a:solidFill>
              </a:rPr>
              <a:t>vytvářejí na vodních plochách </a:t>
            </a:r>
            <a:r>
              <a:rPr lang="cs-CZ" b="1" u="sng" dirty="0" smtClean="0">
                <a:solidFill>
                  <a:srgbClr val="00B050"/>
                </a:solidFill>
              </a:rPr>
              <a:t>zelené povlaky </a:t>
            </a:r>
            <a:r>
              <a:rPr lang="cs-CZ" b="1" dirty="0" smtClean="0">
                <a:solidFill>
                  <a:schemeClr val="tx1"/>
                </a:solidFill>
              </a:rPr>
              <a:t>– </a:t>
            </a:r>
            <a:r>
              <a:rPr lang="cs-CZ" b="1" u="sng" dirty="0" smtClean="0">
                <a:solidFill>
                  <a:srgbClr val="00B050"/>
                </a:solidFill>
              </a:rPr>
              <a:t>VODNÍ KVĚT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sinice </a:t>
            </a:r>
            <a:r>
              <a:rPr lang="cs-CZ" b="1" u="sng" dirty="0" smtClean="0">
                <a:solidFill>
                  <a:schemeClr val="tx1"/>
                </a:solidFill>
              </a:rPr>
              <a:t>produkují do vody toxické l</a:t>
            </a:r>
            <a:r>
              <a:rPr lang="cs-CZ" b="1" dirty="0" smtClean="0">
                <a:solidFill>
                  <a:schemeClr val="tx1"/>
                </a:solidFill>
              </a:rPr>
              <a:t>átky  - ty mohou u člověka vytvářet ekzémy na kůži (alergické reakce), jsou </a:t>
            </a:r>
            <a:r>
              <a:rPr lang="cs-CZ" b="1" u="sng" dirty="0" smtClean="0">
                <a:solidFill>
                  <a:schemeClr val="tx1"/>
                </a:solidFill>
              </a:rPr>
              <a:t>nebezpečné pro těhotné ženy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často </a:t>
            </a:r>
            <a:r>
              <a:rPr lang="cs-CZ" b="1" u="sng" dirty="0" smtClean="0">
                <a:solidFill>
                  <a:schemeClr val="tx1"/>
                </a:solidFill>
              </a:rPr>
              <a:t>vytvářejí kolonie obalené slizem</a:t>
            </a:r>
          </a:p>
          <a:p>
            <a:r>
              <a:rPr lang="cs-CZ" b="1" dirty="0">
                <a:solidFill>
                  <a:schemeClr val="tx1"/>
                </a:solidFill>
              </a:rPr>
              <a:t>v</a:t>
            </a:r>
            <a:r>
              <a:rPr lang="cs-CZ" b="1" dirty="0" smtClean="0">
                <a:solidFill>
                  <a:schemeClr val="tx1"/>
                </a:solidFill>
              </a:rPr>
              <a:t>yužití:</a:t>
            </a:r>
            <a:r>
              <a:rPr lang="cs-CZ" b="1" u="sng" dirty="0" smtClean="0">
                <a:solidFill>
                  <a:schemeClr val="tx1"/>
                </a:solidFill>
              </a:rPr>
              <a:t> výroba antibiotik, vitamínů, barev</a:t>
            </a:r>
          </a:p>
        </p:txBody>
      </p:sp>
    </p:spTree>
    <p:extLst>
      <p:ext uri="{BB962C8B-B14F-4D97-AF65-F5344CB8AC3E}">
        <p14:creationId xmlns:p14="http://schemas.microsoft.com/office/powerpoint/2010/main" val="2956412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769" y="260648"/>
            <a:ext cx="4788024" cy="640184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065" y="260648"/>
            <a:ext cx="4050450" cy="54006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29778" y="6014158"/>
            <a:ext cx="3764005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inice vytvářejí povlaky na horninách – černá barva.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58514" y="6014158"/>
            <a:ext cx="3467552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Přemnožené sinice – VODNÍ KVĚT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55740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690372"/>
            <a:ext cx="7315200" cy="547725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914400" y="6246604"/>
            <a:ext cx="3443507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Anabaena</a:t>
            </a:r>
            <a:r>
              <a:rPr lang="cs-CZ" b="1" dirty="0" smtClean="0"/>
              <a:t>  - způsobuje vodní květ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9964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456" y="461426"/>
            <a:ext cx="8128000" cy="6096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72807" y="5430159"/>
            <a:ext cx="3502113" cy="1015663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Drkalka – žije ve vlhké půdě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- má vláknitou stélku</a:t>
            </a:r>
          </a:p>
          <a:p>
            <a:r>
              <a:rPr lang="cs-CZ" sz="2000" b="1" dirty="0" smtClean="0"/>
              <a:t>	- dovede se pohybovat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4875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899592" y="5478848"/>
            <a:ext cx="7885107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Stromatolity -  vápnité bochníky, které vytvářely již ve starohorách sinice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9433" y="476672"/>
            <a:ext cx="6985000" cy="471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12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379" y="620688"/>
            <a:ext cx="7315200" cy="544068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131840" y="6309320"/>
            <a:ext cx="2655086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Stromatolity  v Austrálii</a:t>
            </a:r>
          </a:p>
        </p:txBody>
      </p:sp>
    </p:spTree>
    <p:extLst>
      <p:ext uri="{BB962C8B-B14F-4D97-AF65-F5344CB8AC3E}">
        <p14:creationId xmlns:p14="http://schemas.microsoft.com/office/powerpoint/2010/main" val="225908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69941" y="5954187"/>
            <a:ext cx="8511625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Spirulina</a:t>
            </a:r>
            <a:r>
              <a:rPr lang="cs-CZ" sz="2000" b="1" dirty="0" smtClean="0"/>
              <a:t> – pěstuje se v Japonsku na výrobu vitamínových tablet (vitamín B</a:t>
            </a:r>
            <a:r>
              <a:rPr lang="cs-CZ" sz="2000" b="1" baseline="-25000" dirty="0" smtClean="0"/>
              <a:t>12</a:t>
            </a:r>
            <a:r>
              <a:rPr lang="cs-CZ" sz="2000" b="1" dirty="0" smtClean="0"/>
              <a:t>)</a:t>
            </a:r>
          </a:p>
          <a:p>
            <a:r>
              <a:rPr lang="cs-CZ" sz="2000" b="1" dirty="0"/>
              <a:t>	</a:t>
            </a:r>
            <a:r>
              <a:rPr lang="cs-CZ" sz="2000" b="1" dirty="0" smtClean="0"/>
              <a:t> - výroba barev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3767" y="404664"/>
            <a:ext cx="5688632" cy="5451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27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850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Kolika buňkami jsou tvořeny sinice?</a:t>
            </a:r>
          </a:p>
          <a:p>
            <a:r>
              <a:rPr lang="cs-CZ" sz="3000" b="1" dirty="0">
                <a:solidFill>
                  <a:srgbClr val="FF0000"/>
                </a:solidFill>
              </a:rPr>
              <a:t>J</a:t>
            </a:r>
            <a:r>
              <a:rPr lang="cs-CZ" sz="3000" b="1" dirty="0" smtClean="0">
                <a:solidFill>
                  <a:srgbClr val="FF0000"/>
                </a:solidFill>
              </a:rPr>
              <a:t>ednou buňkou nebo vlákny.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 jaké říši řadíme sinice?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Bakterie. 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V čem jsou sinice pro naši Zemi významné?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Jsou to první organizmy, u nichž před 4 miliardami let začala v mořích probíhat </a:t>
            </a:r>
            <a:r>
              <a:rPr lang="cs-CZ" sz="3000" b="1" dirty="0" smtClean="0">
                <a:solidFill>
                  <a:srgbClr val="FF0000"/>
                </a:solidFill>
              </a:rPr>
              <a:t> fotosyntéza</a:t>
            </a:r>
            <a:r>
              <a:rPr lang="cs-CZ" sz="3000" b="1" dirty="0" smtClean="0">
                <a:solidFill>
                  <a:srgbClr val="FF0000"/>
                </a:solidFill>
              </a:rPr>
              <a:t>. Začaly tedy produkovat kyslík do atmosféry.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Co vytvářejí některé druhy sinic ve vodě při přemnožení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dirty="0" smtClean="0">
                <a:solidFill>
                  <a:srgbClr val="FF0000"/>
                </a:solidFill>
              </a:rPr>
              <a:t>Zelený povlak na hladině – takzvaný vodní květ</a:t>
            </a:r>
            <a:r>
              <a:rPr lang="cs-CZ" sz="3000" b="1" dirty="0" smtClean="0">
                <a:solidFill>
                  <a:srgbClr val="FF0000"/>
                </a:solidFill>
              </a:rPr>
              <a:t>.</a:t>
            </a:r>
            <a:endParaRPr lang="cs-CZ" sz="3000" b="1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Čím jsou sinice pozorovatelné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Mikroskopem</a:t>
            </a:r>
            <a:r>
              <a:rPr lang="cs-CZ" sz="3000" b="1" u="sng" dirty="0" smtClean="0">
                <a:solidFill>
                  <a:srgbClr val="FF0000"/>
                </a:solidFill>
              </a:rPr>
              <a:t>.</a:t>
            </a:r>
            <a:endParaRPr lang="cs-CZ" sz="3000" b="1" u="sng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rozmnožují </a:t>
            </a:r>
            <a:r>
              <a:rPr lang="cs-CZ" sz="3000" b="1" u="sng" dirty="0" smtClean="0">
                <a:solidFill>
                  <a:schemeClr val="tx1"/>
                </a:solidFill>
              </a:rPr>
              <a:t>sinice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Dělením mateřské buňky.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Kde žijí sinice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lnSpcReduction="10000"/>
          </a:bodyPr>
          <a:lstStyle/>
          <a:p>
            <a:r>
              <a:rPr lang="cs-CZ" sz="3000" b="1" u="sng" dirty="0" smtClean="0">
                <a:solidFill>
                  <a:srgbClr val="FF0000"/>
                </a:solidFill>
              </a:rPr>
              <a:t>Ve </a:t>
            </a:r>
            <a:r>
              <a:rPr lang="cs-CZ" sz="3000" b="1" u="sng" dirty="0" smtClean="0">
                <a:solidFill>
                  <a:srgbClr val="FF0000"/>
                </a:solidFill>
              </a:rPr>
              <a:t>vodě, na kmenech stromů, vytvářejí povlaky na skalách, ve vlhké půdě</a:t>
            </a:r>
            <a:r>
              <a:rPr lang="cs-CZ" sz="3000" b="1" u="sng" dirty="0" smtClean="0">
                <a:solidFill>
                  <a:srgbClr val="FF0000"/>
                </a:solidFill>
              </a:rPr>
              <a:t>. </a:t>
            </a:r>
            <a:endParaRPr lang="cs-CZ" sz="3000" b="1" u="sng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Kam řadíme sinice z hlediska potravních vztahů?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Mezi producenty.</a:t>
            </a:r>
            <a:endParaRPr lang="cs-CZ" sz="3000" b="1" u="sng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nazývá barvivo, které mají sinice, umožňující průběh fotosyntézy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Chlorofyl.</a:t>
            </a:r>
            <a:endParaRPr lang="cs-CZ" sz="3000" b="1" u="sng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Jaký význam mají </a:t>
            </a:r>
            <a:r>
              <a:rPr lang="cs-CZ" sz="3000" b="1" u="sng" dirty="0" smtClean="0">
                <a:solidFill>
                  <a:schemeClr val="tx1"/>
                </a:solidFill>
              </a:rPr>
              <a:t>sinice pro člověka</a:t>
            </a:r>
            <a:r>
              <a:rPr lang="cs-CZ" sz="3000" b="1" u="sng" dirty="0" smtClean="0">
                <a:solidFill>
                  <a:schemeClr val="tx1"/>
                </a:solidFill>
              </a:rPr>
              <a:t>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Tvorba kyslíku, výroba antibiotik, vitamínů, barev.</a:t>
            </a:r>
            <a:endParaRPr lang="cs-CZ" sz="3000" b="1" u="sng" dirty="0" smtClean="0">
              <a:solidFill>
                <a:srgbClr val="FF0000"/>
              </a:solidFill>
            </a:endParaRP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Před kolika miliardami lety vznikly první sinice schopné fotosyntézy?</a:t>
            </a:r>
            <a:endParaRPr lang="cs-CZ" sz="3000" b="1" u="sng" dirty="0" smtClean="0">
              <a:solidFill>
                <a:schemeClr val="tx1"/>
              </a:solidFill>
            </a:endParaRPr>
          </a:p>
          <a:p>
            <a:r>
              <a:rPr lang="cs-CZ" sz="3000" b="1" u="sng" dirty="0" smtClean="0">
                <a:solidFill>
                  <a:srgbClr val="FF0000"/>
                </a:solidFill>
              </a:rPr>
              <a:t>Zhruba před 3,8 miliardami lety</a:t>
            </a:r>
            <a:r>
              <a:rPr lang="cs-CZ" sz="3000" b="1" u="sng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sz="3000" b="1" u="sng" dirty="0" smtClean="0">
              <a:solidFill>
                <a:schemeClr val="tx1"/>
              </a:solidFill>
            </a:endParaRPr>
          </a:p>
          <a:p>
            <a:endParaRPr lang="cs-CZ" sz="30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 err="1"/>
              <a:t>Soubor:Nostoc.jpg</a:t>
            </a:r>
            <a:r>
              <a:rPr lang="cs-CZ" sz="1600" dirty="0"/>
              <a:t>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31.10.2008 [cit. 2012-10-30]. Dostupné z: http://cs.wikipedia.org/wiki/Sinice </a:t>
            </a:r>
          </a:p>
          <a:p>
            <a:r>
              <a:rPr lang="cs-CZ" sz="1600" dirty="0" err="1"/>
              <a:t>Soubor:D</a:t>
            </a:r>
            <a:r>
              <a:rPr lang="cs-CZ" sz="1600" dirty="0"/>
              <a:t> nerestce.jpg.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19.1.2010 [cit. 2012-10-30]. Dostupné z: http://cs.wikipedia.org/wiki/Sinice#Stavba_bun.C4.9Bk </a:t>
            </a:r>
          </a:p>
          <a:p>
            <a:r>
              <a:rPr lang="cs-CZ" sz="1600" dirty="0" err="1"/>
              <a:t>Soubor:River</a:t>
            </a:r>
            <a:r>
              <a:rPr lang="cs-CZ" sz="1600" dirty="0"/>
              <a:t> </a:t>
            </a:r>
            <a:r>
              <a:rPr lang="cs-CZ" sz="1600" dirty="0" err="1"/>
              <a:t>algae</a:t>
            </a:r>
            <a:r>
              <a:rPr lang="cs-CZ" sz="1600" dirty="0"/>
              <a:t> Sichuan.jpg.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26.8.2006 [cit. 2012-10-30]. Dostupné z: http://cs.wikipedia.org/wiki/Vodn%C3%AD_kv%C4%9Bt </a:t>
            </a:r>
          </a:p>
          <a:p>
            <a:r>
              <a:rPr lang="cs-CZ" sz="1600" dirty="0" err="1"/>
              <a:t>Soubor:Anabaenaflosaquae</a:t>
            </a:r>
            <a:r>
              <a:rPr lang="cs-CZ" sz="1600" dirty="0"/>
              <a:t> EPA.jpg.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19.9.2007 [cit. 2012-10-30]. Dostupné z: http://cs.wikipedia.org/wiki/Anabaena_flos-aquae </a:t>
            </a:r>
          </a:p>
          <a:p>
            <a:r>
              <a:rPr lang="cs-CZ" sz="1600" dirty="0" err="1"/>
              <a:t>Soubor:Oscillatoria</a:t>
            </a:r>
            <a:r>
              <a:rPr lang="cs-CZ" sz="1600" dirty="0"/>
              <a:t> sp.jpg.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1.8.2007 [cit. 2012-10-30]. Dostupné z: http://cs.wikipedia.org/wiki/Oscillatoria </a:t>
            </a:r>
          </a:p>
          <a:p>
            <a:r>
              <a:rPr lang="cs-CZ" sz="1600" dirty="0" err="1"/>
              <a:t>Soubor:Stromatolites.jpg</a:t>
            </a:r>
            <a:r>
              <a:rPr lang="cs-CZ" sz="1600" dirty="0"/>
              <a:t>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28.1.2005 [cit. 2012-10-30]. Dostupné z: http://cs.wikipedia.org/wiki/Sinice#Stavba_bun.C4.9Bk </a:t>
            </a:r>
          </a:p>
          <a:p>
            <a:r>
              <a:rPr lang="cs-CZ" sz="1600" dirty="0" smtClean="0"/>
              <a:t>Soubor:Spirul2.jpg</a:t>
            </a:r>
            <a:r>
              <a:rPr lang="cs-CZ" sz="1600" dirty="0"/>
              <a:t>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12.12.2006 [cit. 2012-10-30]. Dostupné z: http://cs.wikipedia.org/wiki/Spirulina </a:t>
            </a:r>
          </a:p>
          <a:p>
            <a:r>
              <a:rPr lang="cs-CZ" sz="1600" dirty="0" err="1"/>
              <a:t>Soubor:Stromatolites</a:t>
            </a:r>
            <a:r>
              <a:rPr lang="cs-CZ" sz="1600" dirty="0"/>
              <a:t> in Sharkbay.jpg. </a:t>
            </a:r>
            <a:r>
              <a:rPr lang="cs-CZ" sz="1600" i="1" dirty="0"/>
              <a:t>Wikipedie, Otevřená encyklopedie</a:t>
            </a:r>
            <a:r>
              <a:rPr lang="cs-CZ" sz="1600" dirty="0"/>
              <a:t> [online]. 17.4.2006 [cit. 2012-10-30]. Dostupné z: http://cs.wikipedia.org/wiki/Stromatolit </a:t>
            </a:r>
          </a:p>
          <a:p>
            <a:endParaRPr lang="cs-CZ" sz="1600" dirty="0" smtClean="0"/>
          </a:p>
          <a:p>
            <a:endParaRPr lang="cs-CZ" sz="16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2705</TotalTime>
  <Words>776</Words>
  <Application>Microsoft Office PowerPoint</Application>
  <PresentationFormat>Předvádění na obrazovce (4:3)</PresentationFormat>
  <Paragraphs>96</Paragraphs>
  <Slides>14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Anotace</vt:lpstr>
      <vt:lpstr>Sinice (patří do říše – bakterie)</vt:lpstr>
      <vt:lpstr>sinice</vt:lpstr>
      <vt:lpstr>sinice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247</cp:revision>
  <dcterms:created xsi:type="dcterms:W3CDTF">2012-03-02T07:29:25Z</dcterms:created>
  <dcterms:modified xsi:type="dcterms:W3CDTF">2012-11-26T20:48:39Z</dcterms:modified>
</cp:coreProperties>
</file>