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8" r:id="rId2"/>
    <p:sldId id="269" r:id="rId3"/>
    <p:sldId id="257" r:id="rId4"/>
    <p:sldId id="258" r:id="rId5"/>
    <p:sldId id="277" r:id="rId6"/>
    <p:sldId id="273" r:id="rId7"/>
    <p:sldId id="291" r:id="rId8"/>
    <p:sldId id="292" r:id="rId9"/>
    <p:sldId id="293" r:id="rId10"/>
    <p:sldId id="294" r:id="rId11"/>
    <p:sldId id="295" r:id="rId12"/>
    <p:sldId id="276" r:id="rId13"/>
    <p:sldId id="288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422" autoAdjust="0"/>
    <p:restoredTop sz="87170" autoAdjust="0"/>
  </p:normalViewPr>
  <p:slideViewPr>
    <p:cSldViewPr>
      <p:cViewPr>
        <p:scale>
          <a:sx n="64" d="100"/>
          <a:sy n="64" d="100"/>
        </p:scale>
        <p:origin x="-1026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Slída 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Soubor:Peridot</a:t>
            </a:r>
            <a:r>
              <a:rPr lang="cs-CZ" dirty="0" smtClean="0"/>
              <a:t> in basalt.jpg.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28.7.2005 [cit. 2012-10-30]. Dostupné z: http://cs.wikipedia.org/wiki/Oliv%C3%ADn </a:t>
            </a:r>
          </a:p>
          <a:p>
            <a:r>
              <a:rPr lang="cs-CZ" dirty="0" err="1" smtClean="0"/>
              <a:t>Soubor:Turmalin</a:t>
            </a:r>
            <a:r>
              <a:rPr lang="cs-CZ" dirty="0" smtClean="0"/>
              <a:t> szerl,2 Madagaskar, zrost.jpg.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17.9.2006 [cit. 2012-10-30]. Dostupné z: http://cs.wikipedia.org/wiki/Skoryl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Soubor:Granat</a:t>
            </a:r>
            <a:r>
              <a:rPr lang="cs-CZ" dirty="0" smtClean="0"/>
              <a:t>, Madagaskar.JPG.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6. 5. 2006 [cit. 2012-10-30]. Dostupné z: http://cs.wikipedia.org/wiki/%C4%8Cesk%C3%BD_gran%C3%A1t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Soubor:Peridot</a:t>
            </a:r>
            <a:r>
              <a:rPr lang="cs-CZ" dirty="0" smtClean="0"/>
              <a:t> in basalt.jpg.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28.7.2005 [cit. 2012-10-30]. Dostupné z: http://cs.wikipedia.org/wiki/Oliv%C3%ADn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Soubor:Turmalin</a:t>
            </a:r>
            <a:r>
              <a:rPr lang="cs-CZ" dirty="0" smtClean="0"/>
              <a:t> szerl,2 Madagaskar, zrost.jpg.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17.9.2006 [cit. 2012-10-30]. Dostupné z: http://cs.wikipedia.org/wiki/Skoryl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Soubor:Talc</a:t>
            </a:r>
            <a:r>
              <a:rPr lang="cs-CZ" dirty="0" smtClean="0"/>
              <a:t> block.jpg.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9. 7. 2005 [cit. 2012-10-30]. Dostupné z: http://cs.wikipedia.org/wiki/Mastek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Vlastní</a:t>
            </a:r>
            <a:r>
              <a:rPr lang="cs-CZ" baseline="0" dirty="0" smtClean="0"/>
              <a:t> fotografie – muskovit, biotit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Vlastní</a:t>
            </a:r>
            <a:r>
              <a:rPr lang="cs-CZ" baseline="0" dirty="0" smtClean="0"/>
              <a:t> fotografie – ortoklas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Vlastní</a:t>
            </a:r>
            <a:r>
              <a:rPr lang="cs-CZ" baseline="0" dirty="0" smtClean="0"/>
              <a:t> fotografie – kaolinit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445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11.jpe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04309417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Křemičitany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se známí s  mineralogickou třídou - KŘEMIČITANY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0"/>
            <a:ext cx="8686800" cy="84124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křemičitany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KŘEMIČITAN</a:t>
            </a:r>
            <a:r>
              <a:rPr lang="cs-CZ" dirty="0" err="1" smtClean="0">
                <a:solidFill>
                  <a:schemeClr val="tx1"/>
                </a:solidFill>
              </a:rPr>
              <a:t>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51520" y="1124744"/>
            <a:ext cx="8686800" cy="1728191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jsou </a:t>
            </a:r>
            <a:r>
              <a:rPr lang="cs-CZ" b="1" u="sng" dirty="0" smtClean="0">
                <a:solidFill>
                  <a:schemeClr val="tx1"/>
                </a:solidFill>
              </a:rPr>
              <a:t>to soli několika druhů křemičitých kyselin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jsou </a:t>
            </a:r>
            <a:r>
              <a:rPr lang="cs-CZ" b="1" u="sng" dirty="0" smtClean="0">
                <a:solidFill>
                  <a:schemeClr val="tx1"/>
                </a:solidFill>
              </a:rPr>
              <a:t>nejrozšířenější minerály v zemské kůře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jsou důležitými </a:t>
            </a:r>
            <a:r>
              <a:rPr lang="cs-CZ" b="1" u="sng" dirty="0" smtClean="0">
                <a:solidFill>
                  <a:schemeClr val="tx1"/>
                </a:solidFill>
              </a:rPr>
              <a:t>horninotvornými minerály</a:t>
            </a:r>
          </a:p>
          <a:p>
            <a:endParaRPr lang="cs-CZ" b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25742" y="6413887"/>
            <a:ext cx="692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olivín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99374" y="6385170"/>
            <a:ext cx="755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skoryl</a:t>
            </a: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7611" y="3140968"/>
            <a:ext cx="4069080" cy="305409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5" y="3154111"/>
            <a:ext cx="4392488" cy="3040953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1920" y="2132856"/>
            <a:ext cx="5034136" cy="377560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granáty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3635068" cy="5256584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jsou početná skupina minerálů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nejznámější je český </a:t>
            </a:r>
            <a:r>
              <a:rPr lang="cs-CZ" sz="2800" b="1" u="sng" cap="all" dirty="0" smtClean="0">
                <a:solidFill>
                  <a:schemeClr val="tx1"/>
                </a:solidFill>
              </a:rPr>
              <a:t>granát (pyrop) 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pyrop má jasně </a:t>
            </a:r>
            <a:r>
              <a:rPr lang="cs-CZ" sz="2800" b="1" u="sng" dirty="0" smtClean="0">
                <a:solidFill>
                  <a:schemeClr val="tx1"/>
                </a:solidFill>
              </a:rPr>
              <a:t>červenou barvu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využití: </a:t>
            </a:r>
            <a:r>
              <a:rPr lang="cs-CZ" sz="2800" b="1" dirty="0" smtClean="0">
                <a:solidFill>
                  <a:schemeClr val="tx1"/>
                </a:solidFill>
              </a:rPr>
              <a:t>brusný nebo leštící materiál na výrobu nábytku, skla a plastů, KLENOTNICTVÍ</a:t>
            </a:r>
          </a:p>
          <a:p>
            <a:endParaRPr lang="cs-CZ" sz="2800" b="1" dirty="0" smtClean="0">
              <a:solidFill>
                <a:schemeClr val="tx1"/>
              </a:solidFill>
            </a:endParaRPr>
          </a:p>
          <a:p>
            <a:endParaRPr lang="cs-CZ" sz="2800" b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8900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olivín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251520" y="980728"/>
            <a:ext cx="8686800" cy="2160240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název odvozen od své </a:t>
            </a:r>
            <a:r>
              <a:rPr lang="cs-CZ" b="1" u="sng" dirty="0" smtClean="0">
                <a:solidFill>
                  <a:schemeClr val="tx1"/>
                </a:solidFill>
              </a:rPr>
              <a:t>olivově zelené </a:t>
            </a:r>
            <a:r>
              <a:rPr lang="cs-CZ" b="1" dirty="0" smtClean="0">
                <a:solidFill>
                  <a:schemeClr val="tx1"/>
                </a:solidFill>
              </a:rPr>
              <a:t>barvy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u nás se nachází na </a:t>
            </a:r>
            <a:r>
              <a:rPr lang="cs-CZ" b="1" u="sng" dirty="0" smtClean="0">
                <a:solidFill>
                  <a:schemeClr val="tx1"/>
                </a:solidFill>
              </a:rPr>
              <a:t>Bruntálsku</a:t>
            </a:r>
            <a:r>
              <a:rPr lang="cs-CZ" b="1" dirty="0" smtClean="0">
                <a:solidFill>
                  <a:schemeClr val="tx1"/>
                </a:solidFill>
              </a:rPr>
              <a:t> (Venušina sopka) a v </a:t>
            </a:r>
            <a:r>
              <a:rPr lang="cs-CZ" b="1" u="sng" dirty="0" smtClean="0">
                <a:solidFill>
                  <a:schemeClr val="tx1"/>
                </a:solidFill>
              </a:rPr>
              <a:t>Českém středohoří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využití</a:t>
            </a:r>
            <a:r>
              <a:rPr lang="cs-CZ" b="1" dirty="0" smtClean="0">
                <a:solidFill>
                  <a:schemeClr val="tx1"/>
                </a:solidFill>
              </a:rPr>
              <a:t>: klenotnictví - šperky</a:t>
            </a:r>
          </a:p>
          <a:p>
            <a:pPr marL="0" indent="0">
              <a:buNone/>
            </a:pPr>
            <a:endParaRPr lang="cs-CZ" b="1" u="sng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3209393"/>
            <a:ext cx="4861168" cy="3648607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160704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turmalíny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1636639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nejčastěji se </a:t>
            </a:r>
            <a:r>
              <a:rPr lang="cs-CZ" b="1" dirty="0">
                <a:solidFill>
                  <a:schemeClr val="tx1"/>
                </a:solidFill>
              </a:rPr>
              <a:t>vyskytuje </a:t>
            </a:r>
            <a:r>
              <a:rPr lang="cs-CZ" b="1" u="sng" dirty="0">
                <a:solidFill>
                  <a:schemeClr val="tx1"/>
                </a:solidFill>
              </a:rPr>
              <a:t>černý</a:t>
            </a:r>
            <a:r>
              <a:rPr lang="cs-CZ" b="1" dirty="0">
                <a:solidFill>
                  <a:schemeClr val="tx1"/>
                </a:solidFill>
              </a:rPr>
              <a:t> turmalín </a:t>
            </a:r>
            <a:r>
              <a:rPr lang="cs-CZ" b="1" dirty="0" smtClean="0">
                <a:solidFill>
                  <a:schemeClr val="tx1"/>
                </a:solidFill>
              </a:rPr>
              <a:t>zvaný </a:t>
            </a:r>
            <a:r>
              <a:rPr lang="cs-CZ" b="1" u="sng" dirty="0" smtClean="0">
                <a:solidFill>
                  <a:schemeClr val="tx1"/>
                </a:solidFill>
              </a:rPr>
              <a:t>SKORYL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má </a:t>
            </a:r>
            <a:r>
              <a:rPr lang="cs-CZ" b="1" u="sng" dirty="0" smtClean="0">
                <a:solidFill>
                  <a:schemeClr val="tx1"/>
                </a:solidFill>
              </a:rPr>
              <a:t>protáhlé, </a:t>
            </a:r>
            <a:r>
              <a:rPr lang="cs-CZ" b="1" dirty="0" smtClean="0">
                <a:solidFill>
                  <a:schemeClr val="tx1"/>
                </a:solidFill>
              </a:rPr>
              <a:t>sloupcovité krystaly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2723658"/>
            <a:ext cx="5657078" cy="3916439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949989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mastek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2088232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je </a:t>
            </a:r>
            <a:r>
              <a:rPr lang="cs-CZ" b="1" u="sng" dirty="0" smtClean="0">
                <a:solidFill>
                  <a:schemeClr val="tx1"/>
                </a:solidFill>
              </a:rPr>
              <a:t>nejměkčí</a:t>
            </a:r>
            <a:r>
              <a:rPr lang="cs-CZ" b="1" dirty="0" smtClean="0">
                <a:solidFill>
                  <a:schemeClr val="tx1"/>
                </a:solidFill>
              </a:rPr>
              <a:t> minerál, na omak </a:t>
            </a:r>
            <a:r>
              <a:rPr lang="cs-CZ" b="1" u="sng" dirty="0" smtClean="0">
                <a:solidFill>
                  <a:schemeClr val="tx1"/>
                </a:solidFill>
              </a:rPr>
              <a:t>mastný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využití</a:t>
            </a:r>
            <a:r>
              <a:rPr lang="cs-CZ" b="1" dirty="0" smtClean="0">
                <a:solidFill>
                  <a:schemeClr val="tx1"/>
                </a:solidFill>
              </a:rPr>
              <a:t>: jemně mletý (tzv. klouzek) se používá jako plnivo v gumárenství při výrobě pryže, výroba porcelánu, krejčovská křída je přibarvený mastek, výroba pudrů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87822" y="2564904"/>
            <a:ext cx="4392490" cy="416066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382675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slídy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2088232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jsou součástí </a:t>
            </a:r>
            <a:r>
              <a:rPr lang="cs-CZ" b="1" u="sng" dirty="0" smtClean="0">
                <a:solidFill>
                  <a:schemeClr val="tx1"/>
                </a:solidFill>
              </a:rPr>
              <a:t>žuly, perleťový lesk</a:t>
            </a:r>
            <a:r>
              <a:rPr lang="cs-CZ" b="1" dirty="0" smtClean="0">
                <a:solidFill>
                  <a:schemeClr val="tx1"/>
                </a:solidFill>
              </a:rPr>
              <a:t>, dokonale </a:t>
            </a:r>
            <a:r>
              <a:rPr lang="cs-CZ" b="1" u="sng" dirty="0" smtClean="0">
                <a:solidFill>
                  <a:schemeClr val="tx1"/>
                </a:solidFill>
              </a:rPr>
              <a:t>štěpné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světlá slída – MUSKOVIT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tmavá slída  - BIOTIT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využití</a:t>
            </a:r>
            <a:r>
              <a:rPr lang="cs-CZ" b="1" dirty="0" smtClean="0">
                <a:solidFill>
                  <a:schemeClr val="tx1"/>
                </a:solidFill>
              </a:rPr>
              <a:t>: omítky – </a:t>
            </a:r>
            <a:r>
              <a:rPr lang="cs-CZ" b="1" dirty="0" err="1" smtClean="0">
                <a:solidFill>
                  <a:schemeClr val="tx1"/>
                </a:solidFill>
              </a:rPr>
              <a:t>brizolit</a:t>
            </a:r>
            <a:r>
              <a:rPr lang="cs-CZ" b="1" dirty="0" smtClean="0">
                <a:solidFill>
                  <a:schemeClr val="tx1"/>
                </a:solidFill>
              </a:rPr>
              <a:t>, v elektrotechnice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3356992"/>
            <a:ext cx="4475990" cy="335699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2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68011" y="3356992"/>
            <a:ext cx="4224469" cy="335699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3503374" y="335699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muskovit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72400" y="335699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biotit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219217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67744" y="3356992"/>
            <a:ext cx="4421789" cy="331634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ŽIVCE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2520280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700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jsou spolu s křemenem a kalcitem </a:t>
            </a:r>
            <a:r>
              <a:rPr lang="cs-CZ" b="1" u="sng" dirty="0" smtClean="0">
                <a:solidFill>
                  <a:schemeClr val="tx1"/>
                </a:solidFill>
              </a:rPr>
              <a:t>nejrozšířenějšími minerály </a:t>
            </a:r>
            <a:r>
              <a:rPr lang="cs-CZ" b="1" dirty="0" smtClean="0">
                <a:solidFill>
                  <a:schemeClr val="tx1"/>
                </a:solidFill>
              </a:rPr>
              <a:t>v zemské kůře, tvoří horniny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draselný živec – ORTOKLAS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sodnovápenatý živec – PLAGIOKLAS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obsahují </a:t>
            </a:r>
            <a:r>
              <a:rPr lang="cs-CZ" b="1" u="sng" dirty="0" smtClean="0">
                <a:solidFill>
                  <a:schemeClr val="tx1"/>
                </a:solidFill>
              </a:rPr>
              <a:t>chemické prvky</a:t>
            </a:r>
            <a:r>
              <a:rPr lang="cs-CZ" b="1" dirty="0" smtClean="0">
                <a:solidFill>
                  <a:schemeClr val="tx1"/>
                </a:solidFill>
              </a:rPr>
              <a:t>: Na, Ca, Si, O, K, Al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snadno </a:t>
            </a:r>
            <a:r>
              <a:rPr lang="cs-CZ" b="1" u="sng" dirty="0" smtClean="0">
                <a:solidFill>
                  <a:schemeClr val="tx1"/>
                </a:solidFill>
              </a:rPr>
              <a:t>zvětrávají</a:t>
            </a:r>
            <a:r>
              <a:rPr lang="cs-CZ" b="1" dirty="0" smtClean="0">
                <a:solidFill>
                  <a:schemeClr val="tx1"/>
                </a:solidFill>
              </a:rPr>
              <a:t> – stávají se </a:t>
            </a:r>
            <a:r>
              <a:rPr lang="cs-CZ" b="1" u="sng" dirty="0" smtClean="0">
                <a:solidFill>
                  <a:schemeClr val="tx1"/>
                </a:solidFill>
              </a:rPr>
              <a:t>součástí půd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využití</a:t>
            </a:r>
            <a:r>
              <a:rPr lang="cs-CZ" b="1" dirty="0" smtClean="0">
                <a:solidFill>
                  <a:schemeClr val="tx1"/>
                </a:solidFill>
              </a:rPr>
              <a:t>: glazury (polevy na porcelán a keramiku)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537405" y="335699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ortoklas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016439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kaolinit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2704946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vzniká </a:t>
            </a:r>
            <a:r>
              <a:rPr lang="cs-CZ" b="1" u="sng" dirty="0" smtClean="0">
                <a:solidFill>
                  <a:schemeClr val="tx1"/>
                </a:solidFill>
              </a:rPr>
              <a:t>zvětráváním živců a slíd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má šedobílou barvu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tvoří horninu </a:t>
            </a:r>
            <a:r>
              <a:rPr lang="cs-CZ" b="1" u="sng" cap="all" dirty="0" smtClean="0">
                <a:solidFill>
                  <a:schemeClr val="tx1"/>
                </a:solidFill>
              </a:rPr>
              <a:t>kaolin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těžba v ČR: </a:t>
            </a:r>
            <a:r>
              <a:rPr lang="cs-CZ" b="1" u="sng" dirty="0" smtClean="0">
                <a:solidFill>
                  <a:schemeClr val="tx1"/>
                </a:solidFill>
              </a:rPr>
              <a:t>Karlovarsko, Plzeňsko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využití</a:t>
            </a:r>
            <a:r>
              <a:rPr lang="cs-CZ" b="1" dirty="0" smtClean="0">
                <a:solidFill>
                  <a:schemeClr val="tx1"/>
                </a:solidFill>
              </a:rPr>
              <a:t>: výroba porcelánu, přísada pro výrobu keramiky, výroba papíru (křídový papír)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736" y="3570166"/>
            <a:ext cx="4355976" cy="326698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5399584" y="3548949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kaolinit</a:t>
            </a:r>
            <a:endParaRPr lang="cs-CZ" sz="2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242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661248"/>
          </a:xfrm>
        </p:spPr>
        <p:txBody>
          <a:bodyPr>
            <a:normAutofit fontScale="92500" lnSpcReduction="20000"/>
          </a:bodyPr>
          <a:lstStyle/>
          <a:p>
            <a:r>
              <a:rPr lang="cs-CZ" sz="3300" b="1" u="sng" dirty="0" smtClean="0">
                <a:solidFill>
                  <a:schemeClr val="tx1"/>
                </a:solidFill>
              </a:rPr>
              <a:t>Co jsou to křemičitany?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Nejrozšířenější minerály v ZK, chemicky jsou to soli několika druhů křemičitých kyselin.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 čemu se používají granáty a olivíny?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Klenotnictví – výroba šperků, brusný a leštící materiál na výrobu nábytku, skla a plastů.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Jakou tvrdost má mastek?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Je to nejměkčí minerál.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Kde se využívá mastek?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Gumárenství – výroba pryže, krejčovská křída, pudry.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Jaká je důležitá vlastnost slídy?</a:t>
            </a:r>
          </a:p>
        </p:txBody>
      </p:sp>
    </p:spTree>
    <p:extLst>
      <p:ext uri="{BB962C8B-B14F-4D97-AF65-F5344CB8AC3E}">
        <p14:creationId xmlns:p14="http://schemas.microsoft.com/office/powerpoint/2010/main" xmlns="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661248"/>
          </a:xfrm>
        </p:spPr>
        <p:txBody>
          <a:bodyPr>
            <a:normAutofit fontScale="85000" lnSpcReduction="10000"/>
          </a:bodyPr>
          <a:lstStyle/>
          <a:p>
            <a:r>
              <a:rPr lang="cs-CZ" sz="3300" b="1" dirty="0" smtClean="0">
                <a:solidFill>
                  <a:srgbClr val="FF0000"/>
                </a:solidFill>
              </a:rPr>
              <a:t>Je dokonale štěpná, nevede elektrický proud – izolant.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 dělíme slídy?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Světlá slída – muskovit, tmavá slída - biotit.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Jaký je význam živců?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Spolu s křemenem a kalcitem jsou nejrozšířenějšími minerály v ZK, obsahují chemické prvky - </a:t>
            </a:r>
            <a:r>
              <a:rPr lang="cs-CZ" b="1" dirty="0">
                <a:solidFill>
                  <a:srgbClr val="FF0000"/>
                </a:solidFill>
              </a:rPr>
              <a:t>Na, Ca, Si, O, K, </a:t>
            </a:r>
            <a:r>
              <a:rPr lang="cs-CZ" b="1" dirty="0" smtClean="0">
                <a:solidFill>
                  <a:srgbClr val="FF0000"/>
                </a:solidFill>
              </a:rPr>
              <a:t>Al, jsou součástí půd, glazury na porcelán a keramiku.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Který minerál vzniká zvětráváním živců a slíd?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Kaolinit.</a:t>
            </a: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 čemu se využívá kaolinit?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Výroba porcelánu, přísada do keramiky, surovina pro výrobu křídového papíru.</a:t>
            </a:r>
          </a:p>
        </p:txBody>
      </p:sp>
    </p:spTree>
    <p:extLst>
      <p:ext uri="{BB962C8B-B14F-4D97-AF65-F5344CB8AC3E}">
        <p14:creationId xmlns:p14="http://schemas.microsoft.com/office/powerpoint/2010/main" xmlns="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dirty="0" err="1"/>
              <a:t>Soubor:Peridot</a:t>
            </a:r>
            <a:r>
              <a:rPr lang="cs-CZ" sz="1600" dirty="0"/>
              <a:t> in basalt.jpg.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28.7.2005 [cit. 2012-10-30]. Dostupné z: http://cs.wikipedia.org/wiki/Oliv%C3%ADn </a:t>
            </a:r>
          </a:p>
          <a:p>
            <a:r>
              <a:rPr lang="cs-CZ" sz="1600" dirty="0" err="1"/>
              <a:t>Soubor:Turmalin</a:t>
            </a:r>
            <a:r>
              <a:rPr lang="cs-CZ" sz="1600" dirty="0"/>
              <a:t> szerl,2 Madagaskar, zrost.jpg.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17.9.2006 [cit. 2012-10-30]. Dostupné z: http://cs.wikipedia.org/wiki/Skoryl </a:t>
            </a:r>
            <a:endParaRPr lang="cs-CZ" sz="1600" dirty="0" smtClean="0"/>
          </a:p>
          <a:p>
            <a:r>
              <a:rPr lang="cs-CZ" sz="1600" dirty="0" err="1"/>
              <a:t>Soubor:Granat</a:t>
            </a:r>
            <a:r>
              <a:rPr lang="cs-CZ" sz="1600" dirty="0"/>
              <a:t>, Madagaskar.JPG.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6. 5. 2006 [cit. 2012-10-30]. Dostupné z: http://cs.wikipedia.org/wiki/%C4%8Cesk%C3%BD_gran%C3%A1t</a:t>
            </a:r>
          </a:p>
          <a:p>
            <a:r>
              <a:rPr lang="cs-CZ" sz="1600" dirty="0" err="1"/>
              <a:t>Soubor:Talc</a:t>
            </a:r>
            <a:r>
              <a:rPr lang="cs-CZ" sz="1600" dirty="0"/>
              <a:t> block.jpg.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9. 7. 2005 [cit. 2012-10-30]. Dostupné z: http://cs.wikipedia.org/wiki/Mastek </a:t>
            </a:r>
          </a:p>
          <a:p>
            <a:endParaRPr lang="cs-CZ" sz="1600" dirty="0"/>
          </a:p>
          <a:p>
            <a:endParaRPr lang="cs-CZ" sz="1600" b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1638</TotalTime>
  <Words>768</Words>
  <Application>Microsoft Office PowerPoint</Application>
  <PresentationFormat>Předvádění na obrazovce (4:3)</PresentationFormat>
  <Paragraphs>110</Paragraphs>
  <Slides>14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Anotace</vt:lpstr>
      <vt:lpstr>křemičitany</vt:lpstr>
      <vt:lpstr>KŘEMIČITANy</vt:lpstr>
      <vt:lpstr>granáty</vt:lpstr>
      <vt:lpstr>olivín</vt:lpstr>
      <vt:lpstr>turmalíny</vt:lpstr>
      <vt:lpstr>mastek</vt:lpstr>
      <vt:lpstr>slídy</vt:lpstr>
      <vt:lpstr>ŽIVCE</vt:lpstr>
      <vt:lpstr>kaolinit</vt:lpstr>
      <vt:lpstr>Otázky</vt:lpstr>
      <vt:lpstr>Otázky</vt:lpstr>
      <vt:lpstr>Použité zdroje:</vt:lpstr>
    </vt:vector>
  </TitlesOfParts>
  <Company>MZŠ Melč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rybat</cp:lastModifiedBy>
  <cp:revision>158</cp:revision>
  <dcterms:created xsi:type="dcterms:W3CDTF">2012-03-02T07:29:25Z</dcterms:created>
  <dcterms:modified xsi:type="dcterms:W3CDTF">2012-11-29T07:52:27Z</dcterms:modified>
</cp:coreProperties>
</file>