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68" r:id="rId2"/>
    <p:sldId id="269" r:id="rId3"/>
    <p:sldId id="257" r:id="rId4"/>
    <p:sldId id="300" r:id="rId5"/>
    <p:sldId id="335" r:id="rId6"/>
    <p:sldId id="292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276" r:id="rId20"/>
    <p:sldId id="271" r:id="rId21"/>
    <p:sldId id="35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5" autoAdjust="0"/>
    <p:restoredTop sz="87170" autoAdjust="0"/>
  </p:normalViewPr>
  <p:slideViewPr>
    <p:cSldViewPr>
      <p:cViewPr>
        <p:scale>
          <a:sx n="64" d="100"/>
          <a:sy n="64" d="100"/>
        </p:scale>
        <p:origin x="-64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119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Furry</a:t>
            </a:r>
            <a:r>
              <a:rPr lang="cs-CZ" dirty="0" smtClean="0"/>
              <a:t> </a:t>
            </a:r>
            <a:r>
              <a:rPr lang="cs-CZ" dirty="0" err="1" smtClean="0"/>
              <a:t>rox.jpg</a:t>
            </a:r>
            <a:r>
              <a:rPr lang="cs-CZ" dirty="0" smtClean="0"/>
              <a:t>. </a:t>
            </a:r>
            <a:r>
              <a:rPr lang="cs-CZ" i="1" dirty="0" err="1" smtClean="0"/>
              <a:t>Wikipedia.org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2.10.2005 [cit. 2012-11-30]. Dostupné z: http://cs.wikipedia.org/wiki/%C5%98asy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Soubor:Intertidal</a:t>
            </a:r>
            <a:r>
              <a:rPr lang="cs-CZ" dirty="0" smtClean="0"/>
              <a:t> greenalgae.jpg.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25.3.2006 [cit. 2012-10-30]. Dostupné z: http://cs.wikipedia.org/wiki/Zelen%C3%A9_%C5%99asy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Soubor:CharaFragilis.jpg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17.10.2005 [cit. 2012-10-30]. Dostupné z: http://cs.wikipedia.org/wiki/Paro%C5%BEnatky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Soubor:Spirogyra</a:t>
            </a:r>
            <a:r>
              <a:rPr lang="cs-CZ" dirty="0" smtClean="0"/>
              <a:t> sp.jpg.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9.8.2007 [cit. 2012-10-30]. Dostupné z: http://cs.wikipedia.org/wiki/Sp%C3%A1jivky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Soubor:Chlorella.png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17.7.2011 [cit. 2012-10-30]. Dostupné z: http://cs.wikipedia.org/wiki/Chlorella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Soubor:Ulothrix</a:t>
            </a:r>
            <a:r>
              <a:rPr lang="cs-CZ" dirty="0" smtClean="0"/>
              <a:t> 426.jpg.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14.1.2008 [cit. 2012-10-30]. Dostupné z: http://cs.wikipedia.org/wiki/Zelenivky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Soubor:Microthamnion.jpg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15.2.2007 [cit. 2012-10-30]. Dostupné z: http://cs.wikipedia.org/wiki/Trebouxiophyceae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Soubor:Pyramimonas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 color.jpg.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5.5.2009 [cit. 2012-10-30]. Dostupné z: http://cs.wikipedia.org/wiki/Prasinophyceae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Soubor:Ulva</a:t>
            </a:r>
            <a:r>
              <a:rPr lang="cs-CZ" dirty="0" smtClean="0"/>
              <a:t> lactuca.jpeg.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12.12.2006 [cit. 2012-10-30]. Dostupné z: http://cs.wikipedia.org/wiki/Ulvophyceae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Soubor:Caulerpa</a:t>
            </a:r>
            <a:r>
              <a:rPr lang="cs-CZ" dirty="0" smtClean="0"/>
              <a:t> prolifera.JPG.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22.11.2011 [cit. 2012-10-30]. Dostupné z: http://cs.wikipedia.org/wiki/Lazucha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Soubor:Codiumfragile.jpg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27.3.2008 [cit. 2012-10-30]. Dostupné z: http://cs.wikipedia.org/wiki/Bryopsidophyceae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Soubor:Trentepohlia</a:t>
            </a:r>
            <a:r>
              <a:rPr lang="cs-CZ" dirty="0" smtClean="0"/>
              <a:t> </a:t>
            </a:r>
            <a:r>
              <a:rPr lang="cs-CZ" dirty="0" err="1" smtClean="0"/>
              <a:t>aurea</a:t>
            </a:r>
            <a:r>
              <a:rPr lang="cs-CZ" dirty="0" smtClean="0"/>
              <a:t> 130408.jpg.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25.8.2008 [cit. 2012-10-30]. Dostupné z: http://cs.wikipedia.org/wiki/Trentepohliophyceae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Soubor:Fucus</a:t>
            </a:r>
            <a:r>
              <a:rPr lang="cs-CZ" dirty="0" smtClean="0"/>
              <a:t> vesiculosus.jpeg.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3112.2006 [cit. 2012-10-30]. Dostupné z: http://cs.wikipedia.org/wiki/Chaluhy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Soubor:Laurencia.jpg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16.6.2005 [cit. 2012-10-30]. Dostupné z: http://cs.wikipedia.org/wiki/Ruduchy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Soubor:Cladophora.JPG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 9. 2005 [cit. 2012-12-9]. Dostupné z: http://cs.wikipedia.org/wiki/%C5%BDab%C3%AD_vlas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0724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076871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Řasy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</a:t>
            </a:r>
            <a:r>
              <a:rPr lang="cs-CZ" b="1" dirty="0" smtClean="0">
                <a:solidFill>
                  <a:schemeClr val="tx1"/>
                </a:solidFill>
              </a:rPr>
              <a:t>s </a:t>
            </a:r>
            <a:r>
              <a:rPr lang="cs-CZ" b="1" dirty="0" smtClean="0">
                <a:solidFill>
                  <a:schemeClr val="tx1"/>
                </a:solidFill>
              </a:rPr>
              <a:t>ŘASAMI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řas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14232"/>
            <a:ext cx="9143999" cy="6858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04248" y="620688"/>
            <a:ext cx="1944216" cy="8412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ŘASY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89941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řasy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6510" y="609123"/>
            <a:ext cx="8686800" cy="6132245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nejjednodušší rostliny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některé zelené řasy jsou </a:t>
            </a:r>
            <a:r>
              <a:rPr lang="cs-CZ" b="1" u="sng" dirty="0" smtClean="0">
                <a:solidFill>
                  <a:schemeClr val="tx1"/>
                </a:solidFill>
              </a:rPr>
              <a:t>jednobuněčné</a:t>
            </a:r>
            <a:r>
              <a:rPr lang="cs-CZ" b="1" dirty="0" smtClean="0">
                <a:solidFill>
                  <a:schemeClr val="tx1"/>
                </a:solidFill>
              </a:rPr>
              <a:t>, jiné </a:t>
            </a:r>
            <a:r>
              <a:rPr lang="cs-CZ" b="1" u="sng" dirty="0" smtClean="0">
                <a:solidFill>
                  <a:schemeClr val="tx1"/>
                </a:solidFill>
              </a:rPr>
              <a:t>mnohobuněčné</a:t>
            </a:r>
            <a:r>
              <a:rPr lang="cs-CZ" b="1" dirty="0" smtClean="0">
                <a:solidFill>
                  <a:schemeClr val="tx1"/>
                </a:solidFill>
              </a:rPr>
              <a:t> rostliny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tělo </a:t>
            </a:r>
            <a:r>
              <a:rPr lang="cs-CZ" b="1" dirty="0" smtClean="0">
                <a:solidFill>
                  <a:schemeClr val="tx1"/>
                </a:solidFill>
              </a:rPr>
              <a:t>řas se nazývá </a:t>
            </a:r>
            <a:r>
              <a:rPr lang="cs-CZ" b="1" u="sng" dirty="0" smtClean="0">
                <a:solidFill>
                  <a:schemeClr val="tx1"/>
                </a:solidFill>
              </a:rPr>
              <a:t>STÉLKA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obsahují </a:t>
            </a:r>
            <a:r>
              <a:rPr lang="cs-CZ" b="1" u="sng" dirty="0" smtClean="0">
                <a:solidFill>
                  <a:srgbClr val="FF0000"/>
                </a:solidFill>
              </a:rPr>
              <a:t>chloroplasty</a:t>
            </a:r>
            <a:r>
              <a:rPr lang="cs-CZ" b="1" dirty="0" smtClean="0">
                <a:solidFill>
                  <a:schemeClr val="tx1"/>
                </a:solidFill>
              </a:rPr>
              <a:t>, v nichž probíhá </a:t>
            </a:r>
            <a:r>
              <a:rPr lang="cs-CZ" b="1" u="sng" dirty="0" smtClean="0">
                <a:solidFill>
                  <a:srgbClr val="FF0000"/>
                </a:solidFill>
              </a:rPr>
              <a:t>FOTOSYNTÉZA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jsou to PRODUCENTI</a:t>
            </a:r>
            <a:r>
              <a:rPr lang="cs-CZ" b="1" dirty="0" smtClean="0">
                <a:solidFill>
                  <a:srgbClr val="FF0000"/>
                </a:solidFill>
              </a:rPr>
              <a:t> – produkují kyslík (O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řadíme je do říše: </a:t>
            </a:r>
            <a:r>
              <a:rPr lang="cs-CZ" b="1" u="sng" dirty="0" smtClean="0">
                <a:solidFill>
                  <a:schemeClr val="tx1"/>
                </a:solidFill>
              </a:rPr>
              <a:t>ROSTLINY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potravou</a:t>
            </a:r>
            <a:r>
              <a:rPr lang="cs-CZ" b="1" dirty="0" smtClean="0">
                <a:solidFill>
                  <a:schemeClr val="tx1"/>
                </a:solidFill>
              </a:rPr>
              <a:t> mnoha dalších organizmů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výskyt: </a:t>
            </a:r>
            <a:r>
              <a:rPr lang="cs-CZ" b="1" dirty="0" smtClean="0">
                <a:solidFill>
                  <a:schemeClr val="tx1"/>
                </a:solidFill>
              </a:rPr>
              <a:t>sladká i slaná voda, vlhká půda, kůra stromů , volně vznášející se řasy ve vodě tvoří </a:t>
            </a:r>
            <a:r>
              <a:rPr lang="cs-CZ" b="1" u="sng" dirty="0" smtClean="0">
                <a:solidFill>
                  <a:schemeClr val="tx1"/>
                </a:solidFill>
              </a:rPr>
              <a:t>PLANKTON</a:t>
            </a: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50039" cy="686252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6257300"/>
            <a:ext cx="3494867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Zelené řasy  na pobřežní  čáře.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9964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79512" y="1268760"/>
            <a:ext cx="3960440" cy="464742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Parožnatka</a:t>
            </a:r>
            <a:r>
              <a:rPr lang="cs-CZ" sz="32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roste </a:t>
            </a:r>
            <a:r>
              <a:rPr lang="cs-CZ" sz="2400" b="1" dirty="0"/>
              <a:t>ve sladkých, čistých, mělkých, stojatých i mírně tekoucích vodách na písčitých nebo bahnitých dnech, na kterých </a:t>
            </a:r>
            <a:r>
              <a:rPr lang="cs-CZ" sz="2400" b="1" dirty="0" smtClean="0"/>
              <a:t>vytváří rozsáhlé porosty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- </a:t>
            </a:r>
            <a:r>
              <a:rPr lang="cs-CZ" sz="2400" b="1" u="sng" dirty="0" smtClean="0"/>
              <a:t>buněčná stěna </a:t>
            </a:r>
            <a:r>
              <a:rPr lang="cs-CZ" sz="2400" b="1" dirty="0" smtClean="0"/>
              <a:t>je vyztužena </a:t>
            </a:r>
            <a:r>
              <a:rPr lang="cs-CZ" sz="2400" b="1" u="sng" dirty="0" smtClean="0"/>
              <a:t>uhličitanem vápenatým</a:t>
            </a:r>
          </a:p>
          <a:p>
            <a:pPr marL="342900" indent="-342900">
              <a:buFontTx/>
              <a:buChar char="-"/>
            </a:pPr>
            <a:r>
              <a:rPr lang="cs-CZ" sz="2400" b="1" dirty="0"/>
              <a:t>j</a:t>
            </a:r>
            <a:r>
              <a:rPr lang="cs-CZ" sz="2400" b="1" dirty="0" smtClean="0"/>
              <a:t>sou </a:t>
            </a:r>
            <a:r>
              <a:rPr lang="cs-CZ" sz="2400" b="1" dirty="0" smtClean="0"/>
              <a:t>časté ve </a:t>
            </a:r>
            <a:r>
              <a:rPr lang="cs-CZ" sz="2400" b="1" u="sng" dirty="0" smtClean="0"/>
              <a:t>sladkovodních akváriích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80864"/>
            <a:ext cx="4558943" cy="666050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87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-4869" y="14850"/>
            <a:ext cx="5656990" cy="243143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Šroubatka 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se </a:t>
            </a:r>
            <a:r>
              <a:rPr lang="cs-CZ" sz="2400" b="1" dirty="0"/>
              <a:t>vyskytuje na hladině mělkých, stojatých, pomalých vod, v </a:t>
            </a:r>
            <a:r>
              <a:rPr lang="cs-CZ" sz="2400" b="1" dirty="0" smtClean="0"/>
              <a:t>nádržích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je to </a:t>
            </a:r>
            <a:r>
              <a:rPr lang="cs-CZ" sz="2400" b="1" u="sng" dirty="0" smtClean="0"/>
              <a:t>mnohobuněčná vláknitá řasa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každá buňka má </a:t>
            </a:r>
            <a:r>
              <a:rPr lang="cs-CZ" sz="2400" b="1" u="sng" dirty="0" smtClean="0"/>
              <a:t>pentlicovitě stočený chloroplast</a:t>
            </a:r>
          </a:p>
        </p:txBody>
      </p:sp>
    </p:spTree>
    <p:extLst>
      <p:ext uri="{BB962C8B-B14F-4D97-AF65-F5344CB8AC3E}">
        <p14:creationId xmlns:p14="http://schemas.microsoft.com/office/powerpoint/2010/main" val="322812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88032" y="162999"/>
            <a:ext cx="8604448" cy="390876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Chlorella</a:t>
            </a:r>
            <a:r>
              <a:rPr lang="cs-CZ" sz="3200" b="1" u="sng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je </a:t>
            </a:r>
            <a:r>
              <a:rPr lang="cs-CZ" sz="2400" b="1" u="sng" dirty="0" smtClean="0"/>
              <a:t>sladkovodní jednobuněčná </a:t>
            </a:r>
            <a:r>
              <a:rPr lang="cs-CZ" sz="2400" b="1" dirty="0" smtClean="0"/>
              <a:t>řasa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přezdívá se jí jako </a:t>
            </a:r>
            <a:r>
              <a:rPr lang="cs-CZ" sz="2400" b="1" u="sng" dirty="0" smtClean="0"/>
              <a:t>„přírodní antibiotikum</a:t>
            </a:r>
            <a:r>
              <a:rPr lang="cs-CZ" sz="2400" b="1" dirty="0" smtClean="0"/>
              <a:t>“: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zvyšuje imunitu a zlepšuje sexuální výkonnost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pomáhá při detoxikaci organismu a podporuje trávení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užívá se jako prevence proti rakovině a srdečním chorobám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zmírňuje negativní dopady stresu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pomáhá proti chronické únavě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snižuje hladinu cholesterolu v krvi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/>
              <a:t>podporuje léčbu zánětů dásní, </a:t>
            </a:r>
            <a:r>
              <a:rPr lang="cs-CZ" sz="2400" b="1" dirty="0" err="1"/>
              <a:t>aftů</a:t>
            </a:r>
            <a:r>
              <a:rPr lang="cs-CZ" sz="2400" b="1" dirty="0"/>
              <a:t> a </a:t>
            </a:r>
            <a:r>
              <a:rPr lang="cs-CZ" sz="2400" b="1" dirty="0" smtClean="0"/>
              <a:t>oparů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033049"/>
            <a:ext cx="3096344" cy="282495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5908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04724" y="5165229"/>
            <a:ext cx="8506800" cy="16927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Kadeřnatka</a:t>
            </a:r>
            <a:r>
              <a:rPr lang="cs-CZ" sz="3200" b="1" u="sng" dirty="0" smtClean="0"/>
              <a:t>:</a:t>
            </a:r>
          </a:p>
          <a:p>
            <a:r>
              <a:rPr lang="cs-CZ" sz="2400" b="1" dirty="0" smtClean="0"/>
              <a:t>- má jednoduchou, více buněčnou, nevětvenou vláknitou stélku (až 10 cm dlouhou)</a:t>
            </a:r>
          </a:p>
          <a:p>
            <a:r>
              <a:rPr lang="cs-CZ" sz="2400" b="1" dirty="0" smtClean="0"/>
              <a:t>- vyskytuje se ve slané i sladké vodě</a:t>
            </a:r>
          </a:p>
        </p:txBody>
      </p:sp>
      <p:pic>
        <p:nvPicPr>
          <p:cNvPr id="1026" name="Picture 2" descr="Soubor:Ulothrix 42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24" y="116632"/>
            <a:ext cx="7620000" cy="496252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27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561" y="76999"/>
            <a:ext cx="6381493" cy="548429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837992" y="5695909"/>
            <a:ext cx="5688632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Rod: </a:t>
            </a:r>
            <a:r>
              <a:rPr lang="cs-CZ" sz="3200" b="1" u="sng" dirty="0" err="1" smtClean="0"/>
              <a:t>Microthamnion</a:t>
            </a:r>
            <a:endParaRPr lang="cs-CZ" sz="3200" b="1" u="sng" dirty="0" smtClean="0"/>
          </a:p>
          <a:p>
            <a:r>
              <a:rPr lang="cs-CZ" sz="2400" b="1" dirty="0" smtClean="0"/>
              <a:t>- jsou jednobuněčné nebo vláknité řasy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6504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75946" y="6093296"/>
            <a:ext cx="352839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Rod: </a:t>
            </a:r>
            <a:r>
              <a:rPr lang="cs-CZ" sz="3200" b="1" dirty="0" err="1" smtClean="0"/>
              <a:t>Pyramimonas</a:t>
            </a:r>
            <a:endParaRPr lang="cs-CZ" sz="3200" b="1" dirty="0" smtClean="0"/>
          </a:p>
        </p:txBody>
      </p:sp>
      <p:pic>
        <p:nvPicPr>
          <p:cNvPr id="2050" name="Picture 2" descr="Soubor:Pyramimonas sp colo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642" y="188640"/>
            <a:ext cx="571500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648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Ulva lactuca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65321" y="6093295"/>
            <a:ext cx="580051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Porostovky</a:t>
            </a:r>
            <a:r>
              <a:rPr lang="cs-CZ" sz="3200" b="1" dirty="0"/>
              <a:t> </a:t>
            </a:r>
            <a:r>
              <a:rPr lang="cs-CZ" sz="3200" b="1" dirty="0" smtClean="0"/>
              <a:t>– mořské zelené řasy</a:t>
            </a:r>
          </a:p>
        </p:txBody>
      </p:sp>
    </p:spTree>
    <p:extLst>
      <p:ext uri="{BB962C8B-B14F-4D97-AF65-F5344CB8AC3E}">
        <p14:creationId xmlns:p14="http://schemas.microsoft.com/office/powerpoint/2010/main" val="277457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aulerpa prolife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175" y="0"/>
            <a:ext cx="512445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7874" y="5157192"/>
            <a:ext cx="8839051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Lazuchy</a:t>
            </a:r>
            <a:r>
              <a:rPr lang="cs-CZ" sz="3200" b="1" u="sng" dirty="0" smtClean="0"/>
              <a:t>: </a:t>
            </a:r>
            <a:r>
              <a:rPr lang="cs-CZ" sz="3200" b="1" dirty="0" smtClean="0"/>
              <a:t>jsou mořské </a:t>
            </a:r>
            <a:r>
              <a:rPr lang="cs-CZ" sz="3200" b="1" u="sng" dirty="0" smtClean="0"/>
              <a:t>zelené  jednobuněčné řasy</a:t>
            </a:r>
            <a:r>
              <a:rPr lang="cs-CZ" sz="3200" b="1" dirty="0" smtClean="0"/>
              <a:t>, které dorůstají </a:t>
            </a:r>
            <a:r>
              <a:rPr lang="cs-CZ" sz="3200" b="1" u="sng" dirty="0" smtClean="0"/>
              <a:t>až jeden metr do délky</a:t>
            </a:r>
            <a:r>
              <a:rPr lang="cs-CZ" sz="3200" b="1" dirty="0" smtClean="0"/>
              <a:t>, některé druhy se pěstují na Filipínách na </a:t>
            </a:r>
            <a:r>
              <a:rPr lang="cs-CZ" sz="3200" b="1" u="sng" dirty="0" smtClean="0"/>
              <a:t>saláty</a:t>
            </a:r>
          </a:p>
        </p:txBody>
      </p:sp>
    </p:spTree>
    <p:extLst>
      <p:ext uri="{BB962C8B-B14F-4D97-AF65-F5344CB8AC3E}">
        <p14:creationId xmlns:p14="http://schemas.microsoft.com/office/powerpoint/2010/main" val="39195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Codiumfragi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14704" y="6093295"/>
            <a:ext cx="2114591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Trubicovky</a:t>
            </a: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63906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Trentepohlia aurea 1304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63" y="404664"/>
            <a:ext cx="8820472" cy="615228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5799220"/>
            <a:ext cx="352839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Trentepohlia</a:t>
            </a:r>
            <a:r>
              <a:rPr lang="cs-CZ" sz="3200" dirty="0" smtClean="0"/>
              <a:t> </a:t>
            </a:r>
            <a:r>
              <a:rPr lang="cs-CZ" sz="3200" dirty="0" err="1"/>
              <a:t>aurea</a:t>
            </a: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311240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Fucus vesiculosu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0963"/>
            <a:ext cx="762000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5373216"/>
            <a:ext cx="8352928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Chaluha bublinatá</a:t>
            </a:r>
            <a:r>
              <a:rPr lang="cs-CZ" sz="3200" b="1" dirty="0" smtClean="0"/>
              <a:t>:</a:t>
            </a:r>
          </a:p>
          <a:p>
            <a:r>
              <a:rPr lang="cs-CZ" sz="2400" b="1" dirty="0" smtClean="0"/>
              <a:t>- chaluhy jsou mořské </a:t>
            </a:r>
            <a:r>
              <a:rPr lang="cs-CZ" sz="2400" b="1" u="sng" dirty="0" smtClean="0">
                <a:solidFill>
                  <a:schemeClr val="accent6"/>
                </a:solidFill>
              </a:rPr>
              <a:t>hnědé řasy</a:t>
            </a:r>
          </a:p>
          <a:p>
            <a:r>
              <a:rPr lang="cs-CZ" sz="2400" b="1" dirty="0" smtClean="0"/>
              <a:t>- Rod </a:t>
            </a:r>
            <a:r>
              <a:rPr lang="cs-CZ" sz="2400" b="1" dirty="0" err="1" smtClean="0"/>
              <a:t>Macrocystis</a:t>
            </a:r>
            <a:r>
              <a:rPr lang="cs-CZ" sz="2400" b="1" dirty="0" smtClean="0"/>
              <a:t> má až 60 metrů dlouhé stélky</a:t>
            </a:r>
          </a:p>
        </p:txBody>
      </p:sp>
    </p:spTree>
    <p:extLst>
      <p:ext uri="{BB962C8B-B14F-4D97-AF65-F5344CB8AC3E}">
        <p14:creationId xmlns:p14="http://schemas.microsoft.com/office/powerpoint/2010/main" val="24060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Laurenc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066" y="112056"/>
            <a:ext cx="6077868" cy="487368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5135608"/>
            <a:ext cx="8352928" cy="16927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Ruduchy</a:t>
            </a:r>
            <a:r>
              <a:rPr lang="cs-CZ" sz="3200" b="1" dirty="0" smtClean="0"/>
              <a:t>:</a:t>
            </a:r>
          </a:p>
          <a:p>
            <a:r>
              <a:rPr lang="cs-CZ" sz="2400" b="1" dirty="0" smtClean="0"/>
              <a:t>- jsou mořské </a:t>
            </a:r>
            <a:r>
              <a:rPr lang="cs-CZ" sz="2400" b="1" dirty="0" smtClean="0">
                <a:solidFill>
                  <a:srgbClr val="FF0000"/>
                </a:solidFill>
              </a:rPr>
              <a:t>červené řasy</a:t>
            </a:r>
          </a:p>
          <a:p>
            <a:r>
              <a:rPr lang="cs-CZ" sz="2400" b="1" dirty="0" smtClean="0"/>
              <a:t>- 90 % žije v tropických mořích, tvoří korálové útesy, tělo mají vyztužené uhličitanem vápenatým</a:t>
            </a:r>
          </a:p>
        </p:txBody>
      </p:sp>
    </p:spTree>
    <p:extLst>
      <p:ext uri="{BB962C8B-B14F-4D97-AF65-F5344CB8AC3E}">
        <p14:creationId xmlns:p14="http://schemas.microsoft.com/office/powerpoint/2010/main" val="283578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ladopho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6632"/>
            <a:ext cx="4752975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7718" y="5636623"/>
            <a:ext cx="8352928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Žabí vlas</a:t>
            </a:r>
            <a:endParaRPr lang="cs-CZ" sz="32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/>
              <a:t>mořská i sladkovodní, konzumována jako potravina, polévky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84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Kolika buňkami jsou tvořeny </a:t>
            </a:r>
            <a:r>
              <a:rPr lang="cs-CZ" sz="3000" b="1" u="sng" dirty="0" smtClean="0">
                <a:solidFill>
                  <a:schemeClr val="tx1"/>
                </a:solidFill>
              </a:rPr>
              <a:t>řasy?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Jednou nebo více bu</a:t>
            </a:r>
            <a:r>
              <a:rPr lang="cs-CZ" sz="3000" b="1" dirty="0" smtClean="0">
                <a:solidFill>
                  <a:srgbClr val="FF0000"/>
                </a:solidFill>
              </a:rPr>
              <a:t>ňkami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 </a:t>
            </a:r>
            <a:r>
              <a:rPr lang="cs-CZ" sz="3000" b="1" u="sng" dirty="0" smtClean="0">
                <a:solidFill>
                  <a:schemeClr val="tx1"/>
                </a:solidFill>
              </a:rPr>
              <a:t>jaké říši řadíme řasy?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Rostliny</a:t>
            </a:r>
            <a:r>
              <a:rPr lang="cs-CZ" sz="3000" b="1" dirty="0" smtClean="0">
                <a:solidFill>
                  <a:srgbClr val="FF0000"/>
                </a:solidFill>
              </a:rPr>
              <a:t>. 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 čem jsou </a:t>
            </a:r>
            <a:r>
              <a:rPr lang="cs-CZ" sz="3000" b="1" u="sng" dirty="0" smtClean="0">
                <a:solidFill>
                  <a:schemeClr val="tx1"/>
                </a:solidFill>
              </a:rPr>
              <a:t>řasy</a:t>
            </a:r>
            <a:r>
              <a:rPr lang="cs-CZ" sz="3000" b="1" u="sng" dirty="0" smtClean="0">
                <a:solidFill>
                  <a:schemeClr val="tx1"/>
                </a:solidFill>
              </a:rPr>
              <a:t> </a:t>
            </a:r>
            <a:r>
              <a:rPr lang="cs-CZ" sz="3000" b="1" u="sng" dirty="0" smtClean="0">
                <a:solidFill>
                  <a:schemeClr val="tx1"/>
                </a:solidFill>
              </a:rPr>
              <a:t>pro naši Zemi významné?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Fotosyntézou vyrábějí kyslík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nazýváme tělo řas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Stélka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Kam řadíme řasy z hlediska potravních vztahů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Mezi producenty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Kde se vyskytují řasy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Voda, vlhké prostředí na souši, kůra stromů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tvoří zelené řasy vznášející se ve vodě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Plankton.</a:t>
            </a:r>
            <a:endParaRPr lang="cs-CZ" sz="30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836712"/>
            <a:ext cx="8686800" cy="5904656"/>
          </a:xfrm>
        </p:spPr>
        <p:txBody>
          <a:bodyPr>
            <a:normAutofit/>
          </a:bodyPr>
          <a:lstStyle/>
          <a:p>
            <a:endParaRPr lang="cs-CZ" sz="1600" b="1" dirty="0" smtClean="0"/>
          </a:p>
          <a:p>
            <a:r>
              <a:rPr lang="cs-CZ" sz="1600" b="1" dirty="0" err="1"/>
              <a:t>Soubor:Furry</a:t>
            </a:r>
            <a:r>
              <a:rPr lang="cs-CZ" sz="1600" b="1" dirty="0"/>
              <a:t> rox.jpg. </a:t>
            </a:r>
            <a:r>
              <a:rPr lang="cs-CZ" sz="1600" b="1" i="1" dirty="0"/>
              <a:t>Wikipedia.org, Otevřená encyklopedie</a:t>
            </a:r>
            <a:r>
              <a:rPr lang="cs-CZ" sz="1600" b="1" dirty="0"/>
              <a:t> [online]. 2.10.2005 [cit. 2012-11-30]. Dostupné z: http://cs.wikipedia.org/wiki/%</a:t>
            </a:r>
            <a:r>
              <a:rPr lang="cs-CZ" sz="1600" b="1" dirty="0" smtClean="0"/>
              <a:t>C5%98asy</a:t>
            </a:r>
          </a:p>
          <a:p>
            <a:r>
              <a:rPr lang="cs-CZ" sz="1600" b="1" dirty="0" err="1"/>
              <a:t>Soubor:Intertidal</a:t>
            </a:r>
            <a:r>
              <a:rPr lang="cs-CZ" sz="1600" b="1" dirty="0"/>
              <a:t> greenalgae.jpg.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25.3.2006 [cit. 2012-10-30]. Dostupné z: http://cs.wikipedia.org/wiki/Zelen%C3%A9_%C5%99asy </a:t>
            </a:r>
            <a:endParaRPr lang="cs-CZ" sz="1600" b="1" dirty="0" smtClean="0"/>
          </a:p>
          <a:p>
            <a:r>
              <a:rPr lang="cs-CZ" sz="1600" b="1" dirty="0" err="1"/>
              <a:t>Soubor:CharaFragilis.jpg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17.10.2005 [cit. 2012-10-30]. Dostupné z: http://cs.wikipedia.org/wiki/Paro%C5%BEnatky </a:t>
            </a:r>
            <a:endParaRPr lang="cs-CZ" sz="1600" b="1" dirty="0" smtClean="0"/>
          </a:p>
          <a:p>
            <a:r>
              <a:rPr lang="cs-CZ" sz="1600" b="1" dirty="0" err="1"/>
              <a:t>Soubor:Spirogyra</a:t>
            </a:r>
            <a:r>
              <a:rPr lang="cs-CZ" sz="1600" b="1" dirty="0"/>
              <a:t> sp.jpg.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9.8.2007 [cit. 2012-10-30]. Dostupné z: http://cs.wikipedia.org/wiki/Sp%C3%A1jivky </a:t>
            </a:r>
            <a:endParaRPr lang="cs-CZ" sz="1600" b="1" dirty="0" smtClean="0"/>
          </a:p>
          <a:p>
            <a:r>
              <a:rPr lang="cs-CZ" sz="1600" b="1" dirty="0" err="1"/>
              <a:t>Soubor:Chlorella.png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17.7.2011 [cit. 2012-10-30]. Dostupné z: http://cs.wikipedia.org/wiki/Chlorella </a:t>
            </a:r>
            <a:endParaRPr lang="cs-CZ" sz="1600" b="1" dirty="0" smtClean="0"/>
          </a:p>
          <a:p>
            <a:r>
              <a:rPr lang="cs-CZ" sz="1600" b="1" dirty="0" err="1"/>
              <a:t>Soubor:Ulothrix</a:t>
            </a:r>
            <a:r>
              <a:rPr lang="cs-CZ" sz="1600" b="1" dirty="0"/>
              <a:t> 426.jpg.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14.1.2008 [cit. 2012-10-30]. Dostupné z: http://cs.wikipedia.org/wiki/Zelenivky </a:t>
            </a:r>
          </a:p>
          <a:p>
            <a:r>
              <a:rPr lang="cs-CZ" sz="1600" b="1" dirty="0" err="1"/>
              <a:t>Soubor:Microthamnion.jpg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15.2.2007 [cit. 2012-10-30]. Dostupné z: http://cs.wikipedia.org/wiki/Trebouxiophyceae </a:t>
            </a:r>
            <a:endParaRPr lang="cs-CZ" sz="1600" b="1" dirty="0" smtClean="0"/>
          </a:p>
          <a:p>
            <a:r>
              <a:rPr lang="cs-CZ" sz="1600" b="1" dirty="0" err="1"/>
              <a:t>Soubor:Pyramimonas</a:t>
            </a:r>
            <a:r>
              <a:rPr lang="cs-CZ" sz="1600" b="1" dirty="0"/>
              <a:t> </a:t>
            </a:r>
            <a:r>
              <a:rPr lang="cs-CZ" sz="1600" b="1" dirty="0" err="1"/>
              <a:t>sp</a:t>
            </a:r>
            <a:r>
              <a:rPr lang="cs-CZ" sz="1600" b="1" dirty="0"/>
              <a:t> color.jpg.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5.5.2009 [cit. 2012-10-30]. Dostupné z: http://cs.wikipedia.org/wiki/Prasinophyceae </a:t>
            </a:r>
            <a:endParaRPr lang="cs-CZ" sz="1600" b="1" dirty="0" smtClean="0"/>
          </a:p>
          <a:p>
            <a:r>
              <a:rPr lang="cs-CZ" sz="1600" b="1" dirty="0" err="1"/>
              <a:t>Soubor:Ulva</a:t>
            </a:r>
            <a:r>
              <a:rPr lang="cs-CZ" sz="1600" b="1" dirty="0"/>
              <a:t> lactuca.jpeg.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12.12.2006 [cit. 2012-10-30]. Dostupné z: http://cs.wikipedia.org/wiki/Ulvophyceae </a:t>
            </a:r>
            <a:endParaRPr lang="cs-CZ" sz="1600" b="1" dirty="0" smtClean="0"/>
          </a:p>
          <a:p>
            <a:r>
              <a:rPr lang="cs-CZ" sz="1600" b="1" dirty="0" err="1"/>
              <a:t>Soubor:Caulerpa</a:t>
            </a:r>
            <a:r>
              <a:rPr lang="cs-CZ" sz="1600" b="1" dirty="0"/>
              <a:t> prolifera.JPG.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22.11.2011 [cit. 2012-10-30]. Dostupné z: http://cs.wikipedia.org/wiki/Lazucha </a:t>
            </a:r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err="1"/>
              <a:t>Soubor:Codiumfragile.jpg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27.3.2008 [cit. 2012-10-30]. Dostupné z: http://cs.wikipedia.org/wiki/Bryopsidophyceae </a:t>
            </a:r>
            <a:endParaRPr lang="cs-CZ" sz="1600" b="1" dirty="0" smtClean="0"/>
          </a:p>
          <a:p>
            <a:r>
              <a:rPr lang="cs-CZ" sz="1600" b="1" dirty="0" err="1"/>
              <a:t>Soubor:Trentepohlia</a:t>
            </a:r>
            <a:r>
              <a:rPr lang="cs-CZ" sz="1600" b="1" dirty="0"/>
              <a:t> </a:t>
            </a:r>
            <a:r>
              <a:rPr lang="cs-CZ" sz="1600" b="1" dirty="0" err="1"/>
              <a:t>aurea</a:t>
            </a:r>
            <a:r>
              <a:rPr lang="cs-CZ" sz="1600" b="1" dirty="0"/>
              <a:t> 130408.jpg.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25.8.2008 [cit. 2012-10-30]. Dostupné z: http://cs.wikipedia.org/wiki/Trentepohliophyceae </a:t>
            </a:r>
            <a:endParaRPr lang="cs-CZ" sz="1600" b="1" dirty="0" smtClean="0"/>
          </a:p>
          <a:p>
            <a:r>
              <a:rPr lang="cs-CZ" sz="1600" b="1" dirty="0" err="1"/>
              <a:t>Soubor:Fucus</a:t>
            </a:r>
            <a:r>
              <a:rPr lang="cs-CZ" sz="1600" b="1" dirty="0"/>
              <a:t> vesiculosus.jpeg.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3112.2006 [cit. 2012-10-30]. Dostupné z: http://cs.wikipedia.org/wiki/Chaluhy </a:t>
            </a:r>
            <a:endParaRPr lang="cs-CZ" sz="1600" b="1" dirty="0" smtClean="0"/>
          </a:p>
          <a:p>
            <a:r>
              <a:rPr lang="cs-CZ" sz="1600" b="1" dirty="0" err="1"/>
              <a:t>Soubor:Laurencia.jpg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16.6.2005 [cit. 2012-10-30]. Dostupné z: http://cs.wikipedia.org/wiki/Ruduchy </a:t>
            </a:r>
            <a:endParaRPr lang="cs-CZ" sz="1600" b="1" dirty="0" smtClean="0"/>
          </a:p>
          <a:p>
            <a:r>
              <a:rPr lang="cs-CZ" sz="1600" b="1" dirty="0" err="1"/>
              <a:t>Soubor:Cladophora.JPG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19. 9. 2005 [cit. 2012-12-9]. Dostupné z: http://cs.wikipedia.org/wiki/%C5%BDab%C3%AD_vlas </a:t>
            </a:r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  <a:p>
            <a:endParaRPr lang="cs-CZ" sz="1600" b="1" dirty="0"/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33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3176</TotalTime>
  <Words>1149</Words>
  <Application>Microsoft Office PowerPoint</Application>
  <PresentationFormat>Předvádění na obrazovce (4:3)</PresentationFormat>
  <Paragraphs>153</Paragraphs>
  <Slides>21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Anotace</vt:lpstr>
      <vt:lpstr>ŘASY</vt:lpstr>
      <vt:lpstr>řasy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269</cp:revision>
  <dcterms:created xsi:type="dcterms:W3CDTF">2012-03-02T07:29:25Z</dcterms:created>
  <dcterms:modified xsi:type="dcterms:W3CDTF">2012-12-09T17:22:38Z</dcterms:modified>
</cp:coreProperties>
</file>