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68" r:id="rId2"/>
    <p:sldId id="269" r:id="rId3"/>
    <p:sldId id="257" r:id="rId4"/>
    <p:sldId id="352" r:id="rId5"/>
    <p:sldId id="300" r:id="rId6"/>
    <p:sldId id="353" r:id="rId7"/>
    <p:sldId id="354" r:id="rId8"/>
    <p:sldId id="365" r:id="rId9"/>
    <p:sldId id="355" r:id="rId10"/>
    <p:sldId id="356" r:id="rId11"/>
    <p:sldId id="357" r:id="rId12"/>
    <p:sldId id="358" r:id="rId13"/>
    <p:sldId id="359" r:id="rId14"/>
    <p:sldId id="360" r:id="rId15"/>
    <p:sldId id="361" r:id="rId16"/>
    <p:sldId id="363" r:id="rId17"/>
    <p:sldId id="362" r:id="rId18"/>
    <p:sldId id="364" r:id="rId19"/>
    <p:sldId id="367" r:id="rId20"/>
    <p:sldId id="368" r:id="rId21"/>
    <p:sldId id="271" r:id="rId22"/>
    <p:sldId id="3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89" autoAdjust="0"/>
    <p:restoredTop sz="87170" autoAdjust="0"/>
  </p:normalViewPr>
  <p:slideViewPr>
    <p:cSldViewPr>
      <p:cViewPr>
        <p:scale>
          <a:sx n="64" d="100"/>
          <a:sy n="64" d="100"/>
        </p:scale>
        <p:origin x="-1014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Soubor:Rhode</a:t>
            </a:r>
            <a:r>
              <a:rPr lang="cs-CZ" dirty="0" smtClean="0"/>
              <a:t> Island Red.jpg.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31.5.2005 [cit. 2012-10-30]. Dostupné z: http://cs.wikipedia.org/wiki/Hrabav%C3%AD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Soubor:Ostriches</a:t>
            </a:r>
            <a:r>
              <a:rPr lang="cs-CZ" dirty="0" smtClean="0"/>
              <a:t> cape point cropped.jpg.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23.2.2008 [cit. 2012-10-30]. Dostupné z: http://cs.wikipedia.org/wiki/P%C5%A1tros_dvouprst%C3%BD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Soubor:Parus</a:t>
            </a:r>
            <a:r>
              <a:rPr lang="cs-CZ" dirty="0" smtClean="0"/>
              <a:t> major m.jpg.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19.2.2007 [cit. 2012-10-30]. Dostupné z: http://cs.wikipedia.org/wiki/S%C3%BDkora_ko%C5%88adra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Soubor:Webervogelnst</a:t>
            </a:r>
            <a:r>
              <a:rPr lang="cs-CZ" dirty="0" smtClean="0"/>
              <a:t> Auoblodge.JPG.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10.1.2006 [cit. 2012-10-30]. Dostupné z: http://cs.wikipedia.org/wiki/Pt%C3%A1ci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Soubor:House</a:t>
            </a:r>
            <a:r>
              <a:rPr lang="cs-CZ" dirty="0" smtClean="0"/>
              <a:t> sparrow04.jpg.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28.10.2006 [cit. 2012-10-30]. Dostupné z: http://cs.wikipedia.org/wiki/Pt%C3%A1ci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Soubor:Ptačí</a:t>
            </a:r>
            <a:r>
              <a:rPr lang="cs-CZ" dirty="0" smtClean="0"/>
              <a:t> pero.png.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27.6.2010 [cit. 2012-10-30]. Dostupné z: http://cs.wikipedia.org/wiki/Pero#Stavba_pera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Soubor:African</a:t>
            </a:r>
            <a:r>
              <a:rPr lang="cs-CZ" dirty="0" smtClean="0"/>
              <a:t> </a:t>
            </a:r>
            <a:r>
              <a:rPr lang="cs-CZ" dirty="0" err="1" smtClean="0"/>
              <a:t>Scops</a:t>
            </a:r>
            <a:r>
              <a:rPr lang="cs-CZ" dirty="0" smtClean="0"/>
              <a:t> owl.jpg.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30.3.2007 [cit. 2012-10-30]. Dostupné z: http://cs.wikipedia.org/wiki/Pt%C3%A1ci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Soubor:Squelette</a:t>
            </a:r>
            <a:r>
              <a:rPr lang="cs-CZ" dirty="0" smtClean="0"/>
              <a:t> </a:t>
            </a:r>
            <a:r>
              <a:rPr lang="cs-CZ" dirty="0" err="1" smtClean="0"/>
              <a:t>oiseau.svg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3.5.2009 [cit. 2012-10-30]. Dostupné z: http://cs.wikipedia.org/wiki/Anatomie_pt%C3%A1k%C5%AF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Soubor:Colibri-thalassinus-001-edit.jpg.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14.4.2008 [cit. 2012-10-30]. Dostupné z: http://cs.wikipedia.org/wiki/Kolib%C5%99%C3%ADci </a:t>
            </a:r>
          </a:p>
          <a:p>
            <a:r>
              <a:rPr lang="cs-CZ" dirty="0" err="1" smtClean="0"/>
              <a:t>Soubor:Greater</a:t>
            </a:r>
            <a:r>
              <a:rPr lang="cs-CZ" dirty="0" smtClean="0"/>
              <a:t> </a:t>
            </a:r>
            <a:r>
              <a:rPr lang="cs-CZ" dirty="0" err="1" smtClean="0"/>
              <a:t>rhea</a:t>
            </a:r>
            <a:r>
              <a:rPr lang="cs-CZ" dirty="0" smtClean="0"/>
              <a:t> pair arp.jpg.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26.10.2008 [cit. 2012-10-30]. Dostupné z: http://cs.wikipedia.org/wiki/Nanduov%C3%A9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Soubor:Airsacs-bird.jpg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4.2.2006 [cit. 2012-10-30]. Dostupné z: http://cs.wikipedia.org/wiki/D%C3%BDchac%C3%AD_soustava_pt%C3%A1k%C5%AF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Soubor:Eggs</a:t>
            </a:r>
            <a:r>
              <a:rPr lang="cs-CZ" dirty="0" smtClean="0"/>
              <a:t> 3145g.jpg.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27.2.2008 [cit. 2012-10-30]. Dostupné z: http://cs.wikipedia.org/wiki/Kur_dom%C3%A1c%C3%AD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Soubor:Anatomy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amiotic</a:t>
            </a:r>
            <a:r>
              <a:rPr lang="cs-CZ" dirty="0" smtClean="0"/>
              <a:t> </a:t>
            </a:r>
            <a:r>
              <a:rPr lang="cs-CZ" dirty="0" err="1" smtClean="0"/>
              <a:t>egg.svg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11.12.2006 [cit. 2012-10-30]. Dostupné z: http://cs.wikipedia.org/wiki/Vejce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Soubor:Chicken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 2009-06-04.jpg.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4.6.2009 [cit. 2012-10-30]. Dostupné z: http://cs.wikipedia.org/wiki/Sko%C5%99%C3%A1pka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Soubor:Nectarinia</a:t>
            </a:r>
            <a:r>
              <a:rPr lang="cs-CZ" dirty="0" smtClean="0"/>
              <a:t> </a:t>
            </a:r>
            <a:r>
              <a:rPr lang="cs-CZ" dirty="0" err="1" smtClean="0"/>
              <a:t>dussumieri</a:t>
            </a:r>
            <a:r>
              <a:rPr lang="cs-CZ" dirty="0" smtClean="0"/>
              <a:t> </a:t>
            </a:r>
            <a:r>
              <a:rPr lang="cs-CZ" dirty="0" err="1" smtClean="0"/>
              <a:t>feeding</a:t>
            </a:r>
            <a:r>
              <a:rPr lang="cs-CZ" dirty="0" smtClean="0"/>
              <a:t> young.jpg.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2.5.2007 [cit. 2012-10-30]. Dostupné z: http://cs.wikipedia.org/wiki/Pt%C3%A1ci#Rozmno.C5.BEov.C3.A1n.C3.AD </a:t>
            </a:r>
          </a:p>
          <a:p>
            <a:r>
              <a:rPr lang="cs-CZ" dirty="0" err="1" smtClean="0"/>
              <a:t>Soubor:Hen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chickens</a:t>
            </a:r>
            <a:r>
              <a:rPr lang="cs-CZ" dirty="0" smtClean="0"/>
              <a:t> in </a:t>
            </a:r>
            <a:r>
              <a:rPr lang="cs-CZ" dirty="0" err="1" smtClean="0"/>
              <a:t>native</a:t>
            </a:r>
            <a:r>
              <a:rPr lang="cs-CZ" dirty="0" smtClean="0"/>
              <a:t> breeding.jpg.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18.11.2006 [cit. 2012-10-30]. Dostupné z: http://cs.wikipedia.org/wiki/Kur_dom%C3%A1c%C3%AD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Soubor:Reed</a:t>
            </a:r>
            <a:r>
              <a:rPr lang="cs-CZ" dirty="0" smtClean="0"/>
              <a:t> </a:t>
            </a:r>
            <a:r>
              <a:rPr lang="cs-CZ" dirty="0" err="1" smtClean="0"/>
              <a:t>warbler</a:t>
            </a:r>
            <a:r>
              <a:rPr lang="cs-CZ" dirty="0" smtClean="0"/>
              <a:t> cuckoo.jpg.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3.4.2007 [cit. 2012-10-30]. Dostupné z: http://cs.wikipedia.org/wiki/Pt%C3%A1ci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207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207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4532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18568539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Ptáci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třídou PTÁCI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2927" y="0"/>
            <a:ext cx="8686800" cy="841248"/>
          </a:xfrm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Třída - PTÁCI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Rhode Island R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43000"/>
            <a:ext cx="6429375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Parus major 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8908" y="2055636"/>
            <a:ext cx="5479558" cy="410966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2927" y="0"/>
            <a:ext cx="8686800" cy="841248"/>
          </a:xfrm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Třída - PTÁCI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Ostriches cape point croppe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20888"/>
            <a:ext cx="4608512" cy="324261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18233" y="1363138"/>
            <a:ext cx="227337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odtřída - BĚŽCI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17087" y="1363138"/>
            <a:ext cx="221830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odtřída - LETCI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9241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89942"/>
            <a:ext cx="8686800" cy="998661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Životní prostředí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692696"/>
            <a:ext cx="8686800" cy="1226766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vyskytují se </a:t>
            </a:r>
            <a:r>
              <a:rPr lang="cs-CZ" b="1" u="sng" dirty="0" smtClean="0">
                <a:solidFill>
                  <a:schemeClr val="tx1"/>
                </a:solidFill>
              </a:rPr>
              <a:t>na všech kontinentech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přizpůsobení k </a:t>
            </a:r>
            <a:r>
              <a:rPr lang="cs-CZ" b="1" u="sng" dirty="0" smtClean="0">
                <a:solidFill>
                  <a:schemeClr val="tx1"/>
                </a:solidFill>
              </a:rPr>
              <a:t>pohybu ve vzduchu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3074" name="Picture 2" descr="Soubor:Webervogelnst Auoblod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0192" y="1877495"/>
            <a:ext cx="6684235" cy="501317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40192" y="5657671"/>
            <a:ext cx="3888432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Hnízdní kolonie s</a:t>
            </a:r>
            <a:r>
              <a:rPr lang="cs-CZ" sz="2400" b="1" u="sng" dirty="0" smtClean="0"/>
              <a:t>novače</a:t>
            </a:r>
            <a:r>
              <a:rPr lang="cs-CZ" sz="2400" b="1" dirty="0" smtClean="0"/>
              <a:t> </a:t>
            </a:r>
            <a:r>
              <a:rPr lang="cs-CZ" sz="2400" b="1" u="sng" dirty="0" smtClean="0"/>
              <a:t>pospolitého</a:t>
            </a:r>
            <a:r>
              <a:rPr lang="cs-CZ" sz="2400" b="1" dirty="0" smtClean="0"/>
              <a:t> (jsou to největší stavby vytvořené ptáky)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9564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 znaky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Soubor:House sparrow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7620000" cy="508635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90688" y="3984022"/>
            <a:ext cx="691215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PEŘÍ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2121692"/>
            <a:ext cx="934871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ZOBÁK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8014" y="2778153"/>
            <a:ext cx="2978124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Přední končetiny - KŘÍDLA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93" y="6077327"/>
            <a:ext cx="4235583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ZADNÍ KONČETINY (umožňují šplhání)</a:t>
            </a:r>
            <a:endParaRPr lang="cs-CZ" sz="20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267076" y="3178263"/>
            <a:ext cx="1584844" cy="61077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516216" y="2362125"/>
            <a:ext cx="720080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652120" y="3984022"/>
            <a:ext cx="1238568" cy="22621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508104" y="5733256"/>
            <a:ext cx="773785" cy="33639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9301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967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dělení peří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78741"/>
            <a:ext cx="8686800" cy="324299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Prachové peří </a:t>
            </a:r>
            <a:r>
              <a:rPr lang="cs-CZ" b="1" dirty="0" smtClean="0">
                <a:solidFill>
                  <a:schemeClr val="tx1"/>
                </a:solidFill>
              </a:rPr>
              <a:t>– slouží k udržení </a:t>
            </a:r>
            <a:r>
              <a:rPr lang="cs-CZ" b="1" u="sng" dirty="0" smtClean="0">
                <a:solidFill>
                  <a:schemeClr val="tx1"/>
                </a:solidFill>
              </a:rPr>
              <a:t>stálé tělesné teploty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Krycí peří (kryje prachové peří):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obrysové </a:t>
            </a:r>
            <a:r>
              <a:rPr lang="cs-CZ" b="1" dirty="0" smtClean="0">
                <a:solidFill>
                  <a:schemeClr val="tx1"/>
                </a:solidFill>
              </a:rPr>
              <a:t> - tvaruje tělo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letky</a:t>
            </a:r>
            <a:r>
              <a:rPr lang="cs-CZ" b="1" dirty="0" smtClean="0">
                <a:solidFill>
                  <a:schemeClr val="tx1"/>
                </a:solidFill>
              </a:rPr>
              <a:t> – slouží k </a:t>
            </a:r>
            <a:r>
              <a:rPr lang="cs-CZ" b="1" u="sng" dirty="0" smtClean="0">
                <a:solidFill>
                  <a:schemeClr val="tx1"/>
                </a:solidFill>
              </a:rPr>
              <a:t>letu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rýdovací pera </a:t>
            </a:r>
            <a:r>
              <a:rPr lang="cs-CZ" b="1" dirty="0" smtClean="0">
                <a:solidFill>
                  <a:schemeClr val="tx1"/>
                </a:solidFill>
              </a:rPr>
              <a:t>– na ocasu</a:t>
            </a:r>
          </a:p>
        </p:txBody>
      </p:sp>
      <p:pic>
        <p:nvPicPr>
          <p:cNvPr id="5122" name="Picture 2" descr="Soubor:Pta&amp;ccaron;í per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8754" y="2743200"/>
            <a:ext cx="4521758" cy="41148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4998274"/>
            <a:ext cx="30243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PELICHÁNÍ</a:t>
            </a:r>
            <a:r>
              <a:rPr lang="cs-CZ" sz="2400" b="1" dirty="0" smtClean="0"/>
              <a:t>– je úplná nebo částečná výměna peří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02856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African Scops ow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89" y="0"/>
            <a:ext cx="9144000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323521"/>
            <a:ext cx="88221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Peří dovoluje výrečku africkému splynout se svým okolím.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36570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01021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kostra ptáků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4008" y="1555602"/>
            <a:ext cx="4343400" cy="4878949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duté kosti </a:t>
            </a:r>
            <a:r>
              <a:rPr lang="cs-CZ" b="1" dirty="0" smtClean="0">
                <a:solidFill>
                  <a:schemeClr val="tx1"/>
                </a:solidFill>
              </a:rPr>
              <a:t>(nemají uvnitř kostí morek)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kosti jsou </a:t>
            </a:r>
            <a:r>
              <a:rPr lang="cs-CZ" b="1" u="sng" dirty="0" smtClean="0">
                <a:solidFill>
                  <a:schemeClr val="tx1"/>
                </a:solidFill>
              </a:rPr>
              <a:t>křehké a lehké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mohutný hřeben kosti hrudní (obr. č.6)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šavlovité lopatky (obr. č.19)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klíční kosti </a:t>
            </a:r>
            <a:r>
              <a:rPr lang="cs-CZ" b="1" dirty="0" smtClean="0">
                <a:solidFill>
                  <a:schemeClr val="tx1"/>
                </a:solidFill>
              </a:rPr>
              <a:t>srostlé ve </a:t>
            </a:r>
            <a:r>
              <a:rPr lang="cs-CZ" b="1" u="sng" dirty="0" smtClean="0">
                <a:solidFill>
                  <a:schemeClr val="tx1"/>
                </a:solidFill>
              </a:rPr>
              <a:t>vidlici (obr. č. 3)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běhák</a:t>
            </a:r>
            <a:r>
              <a:rPr lang="cs-CZ" b="1" dirty="0" smtClean="0">
                <a:solidFill>
                  <a:schemeClr val="tx1"/>
                </a:solidFill>
              </a:rPr>
              <a:t> má </a:t>
            </a:r>
            <a:r>
              <a:rPr lang="cs-CZ" b="1" u="sng" dirty="0" smtClean="0">
                <a:solidFill>
                  <a:schemeClr val="tx1"/>
                </a:solidFill>
              </a:rPr>
              <a:t>4 prsty 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u="sng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Soubor:Squelette oiseau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42339"/>
            <a:ext cx="4286250" cy="570547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18423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Pohybová soustava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173082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létací svaly</a:t>
            </a:r>
            <a:r>
              <a:rPr lang="cs-CZ" b="1" dirty="0" smtClean="0">
                <a:solidFill>
                  <a:schemeClr val="tx1"/>
                </a:solidFill>
              </a:rPr>
              <a:t>: upínají se na mohutný </a:t>
            </a:r>
            <a:r>
              <a:rPr lang="cs-CZ" b="1" u="sng" dirty="0" smtClean="0">
                <a:solidFill>
                  <a:schemeClr val="tx1"/>
                </a:solidFill>
              </a:rPr>
              <a:t>hřeben kosti hrudn</a:t>
            </a:r>
            <a:r>
              <a:rPr lang="cs-CZ" b="1" dirty="0" smtClean="0">
                <a:solidFill>
                  <a:schemeClr val="tx1"/>
                </a:solidFill>
              </a:rPr>
              <a:t>í a umožňují </a:t>
            </a:r>
            <a:r>
              <a:rPr lang="cs-CZ" b="1" u="sng" dirty="0" smtClean="0">
                <a:solidFill>
                  <a:schemeClr val="tx1"/>
                </a:solidFill>
              </a:rPr>
              <a:t>LET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u </a:t>
            </a:r>
            <a:r>
              <a:rPr lang="cs-CZ" b="1" u="sng" dirty="0" smtClean="0">
                <a:solidFill>
                  <a:schemeClr val="tx1"/>
                </a:solidFill>
              </a:rPr>
              <a:t>běžců</a:t>
            </a:r>
            <a:r>
              <a:rPr lang="cs-CZ" b="1" dirty="0" smtClean="0">
                <a:solidFill>
                  <a:schemeClr val="tx1"/>
                </a:solidFill>
              </a:rPr>
              <a:t> mají význam </a:t>
            </a:r>
            <a:r>
              <a:rPr lang="cs-CZ" b="1" u="sng" dirty="0" smtClean="0">
                <a:solidFill>
                  <a:schemeClr val="tx1"/>
                </a:solidFill>
              </a:rPr>
              <a:t>svaly dolní kon</a:t>
            </a:r>
            <a:r>
              <a:rPr lang="cs-CZ" b="1" dirty="0" smtClean="0">
                <a:solidFill>
                  <a:schemeClr val="tx1"/>
                </a:solidFill>
              </a:rPr>
              <a:t>četiny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170" name="Picture 2" descr="Soubor:Colibri-thalassinus-001-ed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4525" y="3068960"/>
            <a:ext cx="5040560" cy="315035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Greater rhea pair ar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127" y="3068960"/>
            <a:ext cx="3840361" cy="315035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44389" y="6381328"/>
            <a:ext cx="2095830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NANDU PAMPOVÝ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9386" y="6381328"/>
            <a:ext cx="2130840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KOLIBŘÍK ZELENÝ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77273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Trávicí soustava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80526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začíná </a:t>
            </a:r>
            <a:r>
              <a:rPr lang="cs-CZ" sz="3600" b="1" u="sng" cap="all" dirty="0" smtClean="0">
                <a:solidFill>
                  <a:schemeClr val="tx1"/>
                </a:solidFill>
              </a:rPr>
              <a:t>zobákem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jícen je rozšířen ve </a:t>
            </a:r>
            <a:r>
              <a:rPr lang="cs-CZ" sz="3600" b="1" u="sng" dirty="0" smtClean="0">
                <a:solidFill>
                  <a:schemeClr val="tx1"/>
                </a:solidFill>
              </a:rPr>
              <a:t>VOLE</a:t>
            </a:r>
          </a:p>
          <a:p>
            <a:r>
              <a:rPr lang="cs-CZ" sz="3600" b="1" u="sng" dirty="0" smtClean="0">
                <a:solidFill>
                  <a:schemeClr val="tx1"/>
                </a:solidFill>
              </a:rPr>
              <a:t>žaludek </a:t>
            </a:r>
            <a:r>
              <a:rPr lang="cs-CZ" sz="3600" b="1" dirty="0" smtClean="0">
                <a:solidFill>
                  <a:schemeClr val="tx1"/>
                </a:solidFill>
              </a:rPr>
              <a:t>je rozdělený na </a:t>
            </a:r>
            <a:r>
              <a:rPr lang="cs-CZ" sz="3600" b="1" u="sng" dirty="0" smtClean="0">
                <a:solidFill>
                  <a:schemeClr val="tx1"/>
                </a:solidFill>
              </a:rPr>
              <a:t>dvě části</a:t>
            </a:r>
            <a:r>
              <a:rPr lang="cs-CZ" sz="3600" b="1" dirty="0" smtClean="0">
                <a:solidFill>
                  <a:schemeClr val="tx1"/>
                </a:solidFill>
              </a:rPr>
              <a:t>:</a:t>
            </a:r>
          </a:p>
          <a:p>
            <a:pPr lvl="1"/>
            <a:r>
              <a:rPr lang="cs-CZ" sz="3600" b="1" u="sng" dirty="0" smtClean="0">
                <a:solidFill>
                  <a:schemeClr val="tx1"/>
                </a:solidFill>
              </a:rPr>
              <a:t>žláznatý žaludek </a:t>
            </a:r>
            <a:r>
              <a:rPr lang="cs-CZ" sz="3600" b="1" dirty="0" smtClean="0">
                <a:solidFill>
                  <a:schemeClr val="tx1"/>
                </a:solidFill>
              </a:rPr>
              <a:t>– natrávení potravy</a:t>
            </a:r>
          </a:p>
          <a:p>
            <a:pPr lvl="1"/>
            <a:r>
              <a:rPr lang="cs-CZ" sz="3600" b="1" u="sng" dirty="0" smtClean="0">
                <a:solidFill>
                  <a:schemeClr val="tx1"/>
                </a:solidFill>
              </a:rPr>
              <a:t>svalnatý žaludek </a:t>
            </a:r>
            <a:r>
              <a:rPr lang="cs-CZ" sz="3600" b="1" dirty="0" smtClean="0">
                <a:solidFill>
                  <a:schemeClr val="tx1"/>
                </a:solidFill>
              </a:rPr>
              <a:t>-  rozmělňuje potravu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živiny se vstřebávají ve střevě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nestrávené zbytky odcházejí do </a:t>
            </a:r>
            <a:r>
              <a:rPr lang="cs-CZ" sz="3600" b="1" u="sng" dirty="0" smtClean="0">
                <a:solidFill>
                  <a:schemeClr val="tx1"/>
                </a:solidFill>
              </a:rPr>
              <a:t>KLOAKY</a:t>
            </a:r>
            <a:r>
              <a:rPr lang="cs-CZ" sz="3600" b="1" dirty="0" smtClean="0">
                <a:solidFill>
                  <a:schemeClr val="tx1"/>
                </a:solidFill>
              </a:rPr>
              <a:t> (společný vývod trávicí, vylučovací a rozmnožovací </a:t>
            </a:r>
            <a:r>
              <a:rPr lang="cs-CZ" sz="3600" b="1" dirty="0" smtClean="0">
                <a:solidFill>
                  <a:schemeClr val="tx1"/>
                </a:solidFill>
              </a:rPr>
              <a:t>soustavy</a:t>
            </a:r>
            <a:r>
              <a:rPr lang="cs-CZ" sz="3600" b="1" dirty="0" smtClean="0">
                <a:solidFill>
                  <a:schemeClr val="tx1"/>
                </a:solidFill>
              </a:rPr>
              <a:t>)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95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dýchací soustava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144016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neroztažitelné </a:t>
            </a:r>
            <a:r>
              <a:rPr lang="cs-CZ" sz="3600" b="1" u="sng" dirty="0" smtClean="0">
                <a:solidFill>
                  <a:schemeClr val="tx1"/>
                </a:solidFill>
              </a:rPr>
              <a:t>trubicovité plíce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na plíce je napojeno </a:t>
            </a:r>
            <a:r>
              <a:rPr lang="cs-CZ" sz="3600" b="1" u="sng" dirty="0" smtClean="0">
                <a:solidFill>
                  <a:schemeClr val="tx1"/>
                </a:solidFill>
              </a:rPr>
              <a:t>5 párů plicních vaků</a:t>
            </a:r>
          </a:p>
        </p:txBody>
      </p:sp>
      <p:pic>
        <p:nvPicPr>
          <p:cNvPr id="1026" name="Picture 2" descr="Soubor:Airsacs-bir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7620000" cy="3876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71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cévní a vylučovací soustava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61662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</a:rPr>
              <a:t>CÉVNÍ SOUSTAVA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ptáci mají </a:t>
            </a:r>
            <a:r>
              <a:rPr lang="cs-CZ" sz="3600" b="1" u="sng" dirty="0" smtClean="0">
                <a:solidFill>
                  <a:schemeClr val="tx1"/>
                </a:solidFill>
              </a:rPr>
              <a:t>čtyřdílné srdce </a:t>
            </a:r>
            <a:r>
              <a:rPr lang="cs-CZ" sz="3600" b="1" dirty="0" smtClean="0">
                <a:solidFill>
                  <a:schemeClr val="tx1"/>
                </a:solidFill>
              </a:rPr>
              <a:t>(2 předsíně a 2 komory)</a:t>
            </a:r>
            <a:endParaRPr lang="cs-CZ" sz="3600" b="1" u="sng" dirty="0" smtClean="0">
              <a:solidFill>
                <a:schemeClr val="tx1"/>
              </a:solidFill>
            </a:endParaRPr>
          </a:p>
          <a:p>
            <a:r>
              <a:rPr lang="cs-CZ" sz="3600" b="1" smtClean="0">
                <a:solidFill>
                  <a:schemeClr val="tx1"/>
                </a:solidFill>
              </a:rPr>
              <a:t>párové </a:t>
            </a:r>
            <a:endParaRPr lang="cs-CZ" sz="3600" b="1" dirty="0" smtClean="0">
              <a:solidFill>
                <a:schemeClr val="tx1"/>
              </a:solidFill>
            </a:endParaRPr>
          </a:p>
          <a:p>
            <a:r>
              <a:rPr lang="cs-CZ" sz="3600" b="1" u="sng" dirty="0" smtClean="0">
                <a:solidFill>
                  <a:schemeClr val="tx1"/>
                </a:solidFill>
              </a:rPr>
              <a:t>VYLUČOVACÍ SOUSTAVA</a:t>
            </a:r>
          </a:p>
          <a:p>
            <a:r>
              <a:rPr lang="cs-CZ" sz="3600" b="1" u="sng" dirty="0" smtClean="0">
                <a:solidFill>
                  <a:schemeClr val="tx1"/>
                </a:solidFill>
              </a:rPr>
              <a:t>párové ledviny </a:t>
            </a:r>
            <a:r>
              <a:rPr lang="cs-CZ" sz="3600" b="1" dirty="0" smtClean="0">
                <a:solidFill>
                  <a:schemeClr val="tx1"/>
                </a:solidFill>
              </a:rPr>
              <a:t>leží v pánvi u páteře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vylučují </a:t>
            </a:r>
            <a:r>
              <a:rPr lang="cs-CZ" sz="3600" b="1" u="sng" dirty="0" smtClean="0">
                <a:solidFill>
                  <a:schemeClr val="tx1"/>
                </a:solidFill>
              </a:rPr>
              <a:t>koncentrovanou moč </a:t>
            </a:r>
            <a:r>
              <a:rPr lang="cs-CZ" sz="3600" b="1" dirty="0" smtClean="0">
                <a:solidFill>
                  <a:schemeClr val="tx1"/>
                </a:solidFill>
              </a:rPr>
              <a:t>společně s trusem jako bílý  kašovitý povlak na jeho povrchu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nemají močový měchýř</a:t>
            </a:r>
          </a:p>
          <a:p>
            <a:endParaRPr lang="cs-CZ" sz="3600" b="1" dirty="0" smtClean="0">
              <a:solidFill>
                <a:schemeClr val="tx1"/>
              </a:solidFill>
            </a:endParaRPr>
          </a:p>
          <a:p>
            <a:endParaRPr lang="cs-CZ" sz="36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221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Nervová a smyslová soustava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61662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</a:rPr>
              <a:t>NERVOVÁ SOUSTAVA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mají dobře vyvinutý </a:t>
            </a:r>
            <a:r>
              <a:rPr lang="cs-CZ" sz="3600" b="1" u="sng" dirty="0" smtClean="0">
                <a:solidFill>
                  <a:schemeClr val="tx1"/>
                </a:solidFill>
              </a:rPr>
              <a:t>koncový mozek </a:t>
            </a:r>
            <a:r>
              <a:rPr lang="cs-CZ" sz="3600" b="1" dirty="0" smtClean="0">
                <a:solidFill>
                  <a:schemeClr val="tx1"/>
                </a:solidFill>
              </a:rPr>
              <a:t>(hladký) a </a:t>
            </a:r>
            <a:r>
              <a:rPr lang="cs-CZ" sz="3600" b="1" u="sng" dirty="0" smtClean="0">
                <a:solidFill>
                  <a:schemeClr val="tx1"/>
                </a:solidFill>
              </a:rPr>
              <a:t>mozeček</a:t>
            </a:r>
            <a:r>
              <a:rPr lang="cs-CZ" sz="3600" b="1" dirty="0" smtClean="0">
                <a:solidFill>
                  <a:schemeClr val="tx1"/>
                </a:solidFill>
              </a:rPr>
              <a:t> (zvrásněný)</a:t>
            </a:r>
          </a:p>
          <a:p>
            <a:r>
              <a:rPr lang="cs-CZ" sz="3600" b="1" u="sng" dirty="0" smtClean="0">
                <a:solidFill>
                  <a:schemeClr val="tx1"/>
                </a:solidFill>
              </a:rPr>
              <a:t>SMYSLOVÁ SOUSTAVA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mají velmi rozvinuté </a:t>
            </a:r>
            <a:r>
              <a:rPr lang="cs-CZ" sz="3600" b="1" u="sng" dirty="0" smtClean="0">
                <a:solidFill>
                  <a:schemeClr val="tx1"/>
                </a:solidFill>
              </a:rPr>
              <a:t>OKO </a:t>
            </a:r>
            <a:r>
              <a:rPr lang="cs-CZ" sz="3600" b="1" dirty="0" smtClean="0">
                <a:solidFill>
                  <a:schemeClr val="tx1"/>
                </a:solidFill>
              </a:rPr>
              <a:t>(pštros má větší oko než slon)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dokonalý </a:t>
            </a:r>
            <a:r>
              <a:rPr lang="cs-CZ" sz="3600" b="1" u="sng" dirty="0" smtClean="0">
                <a:solidFill>
                  <a:schemeClr val="tx1"/>
                </a:solidFill>
              </a:rPr>
              <a:t>sluch</a:t>
            </a:r>
            <a:r>
              <a:rPr lang="cs-CZ" sz="3600" b="1" dirty="0" smtClean="0">
                <a:solidFill>
                  <a:schemeClr val="tx1"/>
                </a:solidFill>
              </a:rPr>
              <a:t> (vyvinuty 3 části ucha)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u některých je vyvinutý </a:t>
            </a:r>
            <a:r>
              <a:rPr lang="cs-CZ" sz="3600" b="1" u="sng" dirty="0" smtClean="0">
                <a:solidFill>
                  <a:schemeClr val="tx1"/>
                </a:solidFill>
              </a:rPr>
              <a:t>ČICH</a:t>
            </a:r>
            <a:r>
              <a:rPr lang="cs-CZ" sz="3600" b="1" dirty="0" smtClean="0">
                <a:solidFill>
                  <a:schemeClr val="tx1"/>
                </a:solidFill>
              </a:rPr>
              <a:t> (kondoři a holubi)</a:t>
            </a:r>
          </a:p>
          <a:p>
            <a:endParaRPr lang="cs-CZ" sz="3600" b="1" dirty="0" smtClean="0">
              <a:solidFill>
                <a:schemeClr val="tx1"/>
              </a:solidFill>
            </a:endParaRPr>
          </a:p>
          <a:p>
            <a:endParaRPr lang="cs-CZ" sz="36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156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Rozmnožovací soustava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25658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jsou </a:t>
            </a:r>
            <a:r>
              <a:rPr lang="cs-CZ" sz="3600" b="1" u="sng" dirty="0" smtClean="0">
                <a:solidFill>
                  <a:schemeClr val="tx1"/>
                </a:solidFill>
              </a:rPr>
              <a:t>odděleného pohlaví</a:t>
            </a:r>
          </a:p>
          <a:p>
            <a:r>
              <a:rPr lang="cs-CZ" sz="3600" b="1" u="sng" dirty="0" smtClean="0">
                <a:solidFill>
                  <a:schemeClr val="tx1"/>
                </a:solidFill>
              </a:rPr>
              <a:t>vnitřní oplození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samice produkují </a:t>
            </a:r>
            <a:r>
              <a:rPr lang="cs-CZ" sz="3600" b="1" u="sng" dirty="0" smtClean="0">
                <a:solidFill>
                  <a:schemeClr val="tx1"/>
                </a:solidFill>
              </a:rPr>
              <a:t>vajíčka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při </a:t>
            </a:r>
            <a:r>
              <a:rPr lang="cs-CZ" sz="3600" b="1" u="sng" dirty="0" smtClean="0">
                <a:solidFill>
                  <a:schemeClr val="tx1"/>
                </a:solidFill>
              </a:rPr>
              <a:t>páření</a:t>
            </a:r>
            <a:r>
              <a:rPr lang="cs-CZ" sz="3600" b="1" dirty="0" smtClean="0">
                <a:solidFill>
                  <a:schemeClr val="tx1"/>
                </a:solidFill>
              </a:rPr>
              <a:t> dochází k přikládání </a:t>
            </a:r>
            <a:r>
              <a:rPr lang="cs-CZ" sz="3600" b="1" u="sng" dirty="0" smtClean="0">
                <a:solidFill>
                  <a:schemeClr val="tx1"/>
                </a:solidFill>
              </a:rPr>
              <a:t>KLOAK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zahřívání vejce v </a:t>
            </a:r>
            <a:r>
              <a:rPr lang="cs-CZ" sz="3600" b="1" u="sng" dirty="0" smtClean="0">
                <a:solidFill>
                  <a:schemeClr val="tx1"/>
                </a:solidFill>
              </a:rPr>
              <a:t>hnízdě</a:t>
            </a:r>
            <a:r>
              <a:rPr lang="cs-CZ" sz="3600" b="1" dirty="0" smtClean="0">
                <a:solidFill>
                  <a:schemeClr val="tx1"/>
                </a:solidFill>
              </a:rPr>
              <a:t> se nazývá </a:t>
            </a:r>
            <a:r>
              <a:rPr lang="cs-CZ" sz="3600" b="1" u="sng" dirty="0" smtClean="0">
                <a:solidFill>
                  <a:schemeClr val="tx1"/>
                </a:solidFill>
              </a:rPr>
              <a:t>INKUBACE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mládě při </a:t>
            </a:r>
            <a:r>
              <a:rPr lang="cs-CZ" sz="3600" b="1" u="sng" dirty="0" smtClean="0">
                <a:solidFill>
                  <a:schemeClr val="tx1"/>
                </a:solidFill>
              </a:rPr>
              <a:t>líhnutí</a:t>
            </a:r>
            <a:r>
              <a:rPr lang="cs-CZ" sz="3600" b="1" dirty="0" smtClean="0">
                <a:solidFill>
                  <a:schemeClr val="tx1"/>
                </a:solidFill>
              </a:rPr>
              <a:t> proráží skořápku vejce </a:t>
            </a:r>
            <a:r>
              <a:rPr lang="cs-CZ" sz="3600" b="1" u="sng" dirty="0" smtClean="0">
                <a:solidFill>
                  <a:schemeClr val="tx1"/>
                </a:solidFill>
              </a:rPr>
              <a:t>VAJEČNÝM ZUBEM</a:t>
            </a:r>
          </a:p>
          <a:p>
            <a:endParaRPr lang="cs-CZ" sz="3600" b="1" dirty="0" smtClean="0">
              <a:solidFill>
                <a:schemeClr val="tx1"/>
              </a:solidFill>
            </a:endParaRPr>
          </a:p>
          <a:p>
            <a:endParaRPr lang="cs-CZ" sz="3600" b="1" dirty="0" smtClean="0">
              <a:solidFill>
                <a:schemeClr val="tx1"/>
              </a:solidFill>
            </a:endParaRPr>
          </a:p>
          <a:p>
            <a:endParaRPr lang="cs-CZ" sz="3600" b="1" u="sng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 descr="Soubor:Eggs 3145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96752"/>
            <a:ext cx="2907238" cy="194421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861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97653" y="25759"/>
            <a:ext cx="3157677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stavba vejce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Soubor:Anatomy of an amiotic egg.sv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65" t="8178" r="8117" b="6732"/>
          <a:stretch/>
        </p:blipFill>
        <p:spPr bwMode="auto">
          <a:xfrm>
            <a:off x="43590" y="446383"/>
            <a:ext cx="5741232" cy="46769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26659" y="5116672"/>
            <a:ext cx="864847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Black" pitchFamily="34" charset="0"/>
              </a:rPr>
              <a:t>Stavba ptačího vejce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Black" pitchFamily="34" charset="0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Black" pitchFamily="34" charset="0"/>
              </a:rPr>
              <a:t>1. skořápka  2. vnější papírová blána  3. vnitřní papírová blána 4. poutko 5. vnější řídký bílek 6. hustý bílek 7. žloutková blána  8. výživný žloutek 9. zárodečný terčík (tvořivý žloutek + zárodek) 10. tmavý (žlutý) žloutek  11. světlý žloutek  12. vnitřní řídký bílek 13. poutko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Black" pitchFamily="34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Black" pitchFamily="34" charset="0"/>
              </a:rPr>
              <a:t>14. vzduchová komůrka 15. kutikula </a:t>
            </a:r>
          </a:p>
        </p:txBody>
      </p:sp>
      <p:pic>
        <p:nvPicPr>
          <p:cNvPr id="6149" name="Picture 5" descr="Soubor:Chicken egg 2009-06-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6755" y="980728"/>
            <a:ext cx="3099725" cy="43381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763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3140164"/>
            <a:ext cx="2780619" cy="371783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758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péče o mláďata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244827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</a:rPr>
              <a:t>KRMIVÍ PTÁCI:</a:t>
            </a:r>
            <a:r>
              <a:rPr lang="cs-CZ" sz="3600" b="1" dirty="0" smtClean="0">
                <a:solidFill>
                  <a:schemeClr val="tx1"/>
                </a:solidFill>
              </a:rPr>
              <a:t> mláďata se líhnou </a:t>
            </a:r>
            <a:r>
              <a:rPr lang="cs-CZ" sz="3600" b="1" u="sng" dirty="0" smtClean="0">
                <a:solidFill>
                  <a:schemeClr val="tx1"/>
                </a:solidFill>
              </a:rPr>
              <a:t>holá</a:t>
            </a:r>
            <a:r>
              <a:rPr lang="cs-CZ" sz="3600" b="1" dirty="0" smtClean="0">
                <a:solidFill>
                  <a:schemeClr val="tx1"/>
                </a:solidFill>
              </a:rPr>
              <a:t> a </a:t>
            </a:r>
            <a:r>
              <a:rPr lang="cs-CZ" sz="3600" b="1" u="sng" dirty="0" smtClean="0">
                <a:solidFill>
                  <a:schemeClr val="tx1"/>
                </a:solidFill>
              </a:rPr>
              <a:t>slepá</a:t>
            </a:r>
            <a:r>
              <a:rPr lang="cs-CZ" sz="3600" b="1" dirty="0" smtClean="0">
                <a:solidFill>
                  <a:schemeClr val="tx1"/>
                </a:solidFill>
              </a:rPr>
              <a:t>, rodiče je krmí (pěvci, dravci)</a:t>
            </a:r>
          </a:p>
          <a:p>
            <a:r>
              <a:rPr lang="cs-CZ" sz="3600" b="1" u="sng" dirty="0" smtClean="0">
                <a:solidFill>
                  <a:schemeClr val="tx1"/>
                </a:solidFill>
              </a:rPr>
              <a:t>NEKRMIVÍ PTÁCI</a:t>
            </a:r>
            <a:r>
              <a:rPr lang="cs-CZ" sz="3600" b="1" dirty="0" smtClean="0">
                <a:solidFill>
                  <a:schemeClr val="tx1"/>
                </a:solidFill>
              </a:rPr>
              <a:t>: mláďata se líhnou opeřená, vidící a krmí se sami (hrabaví)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  <a:p>
            <a:endParaRPr lang="cs-CZ" sz="3600" b="1" u="sng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Soubor:Hen with chickens in native breed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405708"/>
            <a:ext cx="4603056" cy="345229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044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758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hnízdní parazitizmus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292080" y="1628800"/>
            <a:ext cx="3240360" cy="324036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b="1" u="sng" dirty="0">
                <a:solidFill>
                  <a:schemeClr val="tx1"/>
                </a:solidFill>
              </a:rPr>
              <a:t>Kukačky kladou vejce do jiných hnízd.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1"/>
                </a:solidFill>
              </a:rPr>
              <a:t>Rákosník obecný vychovává mládě kukačky obecné. 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  <a:p>
            <a:endParaRPr lang="cs-CZ" sz="3600" b="1" u="sng" dirty="0" smtClean="0">
              <a:solidFill>
                <a:schemeClr val="tx1"/>
              </a:solidFill>
            </a:endParaRPr>
          </a:p>
        </p:txBody>
      </p:sp>
      <p:pic>
        <p:nvPicPr>
          <p:cNvPr id="7170" name="Picture 2" descr="Soubor:Reed warbler cucko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637" y="764704"/>
            <a:ext cx="4201666" cy="591783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905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Jak dělíme třídu ptáci?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Na podtřídu běžci a letci.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Vyjmenuj hlavní znaky ptáků.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Peří, křídla, zobák, vejce, stálá tělesná teplota.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dělíme peří ptáků?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Prachové a krycí peří.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Které peří zajišťuje stálou tělesnou teplotu?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Prachové peří.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dělíme krycí peří?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Obrysové, letky, rýdovací pera.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nazývá pravidelná výměna peří?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Pelichání.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Na kterou kost se upínají mohutné létací svaly?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Kost hrudní s mohutným hřebenem.</a:t>
            </a:r>
          </a:p>
        </p:txBody>
      </p:sp>
    </p:spTree>
    <p:extLst>
      <p:ext uri="{BB962C8B-B14F-4D97-AF65-F5344CB8AC3E}">
        <p14:creationId xmlns:p14="http://schemas.microsoft.com/office/powerpoint/2010/main" xmlns="" val="422020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Jaká je kostra ptáků?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Lehká, duté kosti, klíční kosti srostlé ve vidlici, šavlovité lopatky.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Vyjmenuj jednotlivé části trávicí soustavy.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Zobák, vole, žláznatý a svalnatý žaludek, střevo, kloaka.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Jaké jsou plíce ptáků?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Neroztažitelné, trubicovité, s 5ti páry plicních vaků.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tvoří vylučovací soustavu, jakou moč tvoří ptáci?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Párové ledviny; kyselinu močovou, nemají močový měchýř.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Které smysly jsou u ptáků nejvyvinutější?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ZRAK, sluch a u některých čich.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Čím se rozmnožují ptáci?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Kladou vejce do hnízd.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dělíme ptáky podle stupně vývoje vylíhlých mláďat?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Krmiví a nekrmiví.</a:t>
            </a:r>
          </a:p>
        </p:txBody>
      </p:sp>
    </p:spTree>
    <p:extLst>
      <p:ext uri="{BB962C8B-B14F-4D97-AF65-F5344CB8AC3E}">
        <p14:creationId xmlns:p14="http://schemas.microsoft.com/office/powerpoint/2010/main" xmlns="" val="36961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b="1" dirty="0" err="1"/>
              <a:t>Soubor:Rhode</a:t>
            </a:r>
            <a:r>
              <a:rPr lang="cs-CZ" sz="1600" b="1" dirty="0"/>
              <a:t> Island Red.jpg.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31.5.2005 [cit. 2012-10-30]. Dostupné z: http://cs.wikipedia.org/wiki/Hrabav%C3%AD </a:t>
            </a:r>
          </a:p>
          <a:p>
            <a:r>
              <a:rPr lang="cs-CZ" sz="1600" b="1" dirty="0" err="1"/>
              <a:t>Soubor:Ostriches</a:t>
            </a:r>
            <a:r>
              <a:rPr lang="cs-CZ" sz="1600" b="1" dirty="0"/>
              <a:t> cape point cropped.jpg.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23.2.2008 [cit. 2012-10-30]. Dostupné z: http://cs.wikipedia.org/wiki/P%C5%A1tros_dvouprst%C3%BD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Soubor:Parus</a:t>
            </a:r>
            <a:r>
              <a:rPr lang="cs-CZ" sz="1600" b="1" dirty="0"/>
              <a:t> major m.jpg.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19.2.2007 [cit. 2012-10-30]. Dostupné z: http://cs.wikipedia.org/wiki/S%C3%BDkora_ko%C5%88adra </a:t>
            </a:r>
          </a:p>
          <a:p>
            <a:r>
              <a:rPr lang="cs-CZ" sz="1600" b="1" dirty="0" err="1"/>
              <a:t>Soubor:Webervogelnst</a:t>
            </a:r>
            <a:r>
              <a:rPr lang="cs-CZ" sz="1600" b="1" dirty="0"/>
              <a:t> Auoblodge.JPG.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10.1.2006 [cit. 2012-10-30]. Dostupné z: http://cs.wikipedia.org/wiki/Pt%C3%A1ci </a:t>
            </a:r>
          </a:p>
          <a:p>
            <a:r>
              <a:rPr lang="cs-CZ" sz="1600" b="1" dirty="0" err="1"/>
              <a:t>Soubor:House</a:t>
            </a:r>
            <a:r>
              <a:rPr lang="cs-CZ" sz="1600" b="1" dirty="0"/>
              <a:t> sparrow04.jpg.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28.10.2006 [cit. 2012-10-30]. Dostupné z: http://cs.wikipedia.org/wiki/Pt%C3%A1ci </a:t>
            </a:r>
          </a:p>
          <a:p>
            <a:r>
              <a:rPr lang="cs-CZ" sz="1600" b="1" dirty="0" err="1"/>
              <a:t>Soubor:Ptačí</a:t>
            </a:r>
            <a:r>
              <a:rPr lang="cs-CZ" sz="1600" b="1" dirty="0"/>
              <a:t> pero.png.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27.6.2010 [cit. 2012-10-30]. Dostupné z: http://cs.wikipedia.org/wiki/Pero#Stavba_pera </a:t>
            </a:r>
          </a:p>
          <a:p>
            <a:r>
              <a:rPr lang="cs-CZ" sz="1600" b="1" dirty="0" err="1"/>
              <a:t>Soubor:African</a:t>
            </a:r>
            <a:r>
              <a:rPr lang="cs-CZ" sz="1600" b="1" dirty="0"/>
              <a:t> </a:t>
            </a:r>
            <a:r>
              <a:rPr lang="cs-CZ" sz="1600" b="1" dirty="0" err="1"/>
              <a:t>Scops</a:t>
            </a:r>
            <a:r>
              <a:rPr lang="cs-CZ" sz="1600" b="1" dirty="0"/>
              <a:t> owl.jpg.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30.3.2007 [cit. 2012-10-30]. Dostupné z: http://cs.wikipedia.org/wiki/Pt%C3%A1ci </a:t>
            </a:r>
          </a:p>
          <a:p>
            <a:r>
              <a:rPr lang="cs-CZ" sz="1600" b="1" dirty="0" err="1"/>
              <a:t>Soubor:Squelette</a:t>
            </a:r>
            <a:r>
              <a:rPr lang="cs-CZ" sz="1600" b="1" dirty="0"/>
              <a:t> </a:t>
            </a:r>
            <a:r>
              <a:rPr lang="cs-CZ" sz="1600" b="1" dirty="0" err="1"/>
              <a:t>oiseau.svg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3.5.2009 [cit. 2012-10-30]. Dostupné z: http://cs.wikipedia.org/wiki/Anatomie_pt%C3%A1k%C5%AF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lnSpcReduction="10000"/>
          </a:bodyPr>
          <a:lstStyle/>
          <a:p>
            <a:r>
              <a:rPr lang="cs-CZ" sz="1600" b="1" dirty="0" smtClean="0"/>
              <a:t>Soubor:Colibri-thalassinus-001-edit.jpg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14.4.2008 [cit. 2012-10-30]. Dostupné z: http://cs.wikipedia.org/wiki/Kolib%C5%99%C3%ADci </a:t>
            </a:r>
          </a:p>
          <a:p>
            <a:r>
              <a:rPr lang="cs-CZ" sz="1600" b="1" dirty="0" err="1"/>
              <a:t>Soubor:Greater</a:t>
            </a:r>
            <a:r>
              <a:rPr lang="cs-CZ" sz="1600" b="1" dirty="0"/>
              <a:t> </a:t>
            </a:r>
            <a:r>
              <a:rPr lang="cs-CZ" sz="1600" b="1" dirty="0" err="1"/>
              <a:t>rhea</a:t>
            </a:r>
            <a:r>
              <a:rPr lang="cs-CZ" sz="1600" b="1" dirty="0"/>
              <a:t> pair arp.jpg.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26.10.2008 [cit. 2012-10-30]. Dostupné z: http://cs.wikipedia.org/wiki/Nanduov%C3%A9 </a:t>
            </a:r>
          </a:p>
          <a:p>
            <a:r>
              <a:rPr lang="cs-CZ" sz="1600" b="1" dirty="0" err="1"/>
              <a:t>Soubor:Airsacs-bird.jpg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4.2.2006 [cit. 2012-10-30]. Dostupné z: http://cs.wikipedia.org/wiki/D%C3%BDchac%C3%AD_soustava_pt%C3%A1k%C5%AF </a:t>
            </a:r>
          </a:p>
          <a:p>
            <a:r>
              <a:rPr lang="cs-CZ" sz="1600" b="1" dirty="0" err="1"/>
              <a:t>Soubor:Eggs</a:t>
            </a:r>
            <a:r>
              <a:rPr lang="cs-CZ" sz="1600" b="1" dirty="0"/>
              <a:t> 3145g.jpg.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27.2.2008 [cit. 2012-10-30]. Dostupné z: http://cs.wikipedia.org/wiki/Kur_dom%C3%A1c%C3%AD </a:t>
            </a:r>
          </a:p>
          <a:p>
            <a:r>
              <a:rPr lang="cs-CZ" sz="1600" b="1" dirty="0" err="1"/>
              <a:t>Soubor:Anatomy</a:t>
            </a:r>
            <a:r>
              <a:rPr lang="cs-CZ" sz="1600" b="1" dirty="0"/>
              <a:t> </a:t>
            </a:r>
            <a:r>
              <a:rPr lang="cs-CZ" sz="1600" b="1" dirty="0" err="1"/>
              <a:t>of</a:t>
            </a:r>
            <a:r>
              <a:rPr lang="cs-CZ" sz="1600" b="1" dirty="0"/>
              <a:t> </a:t>
            </a:r>
            <a:r>
              <a:rPr lang="cs-CZ" sz="1600" b="1" dirty="0" err="1"/>
              <a:t>an</a:t>
            </a:r>
            <a:r>
              <a:rPr lang="cs-CZ" sz="1600" b="1" dirty="0"/>
              <a:t> </a:t>
            </a:r>
            <a:r>
              <a:rPr lang="cs-CZ" sz="1600" b="1" dirty="0" err="1"/>
              <a:t>amiotic</a:t>
            </a:r>
            <a:r>
              <a:rPr lang="cs-CZ" sz="1600" b="1" dirty="0"/>
              <a:t> </a:t>
            </a:r>
            <a:r>
              <a:rPr lang="cs-CZ" sz="1600" b="1" dirty="0" err="1"/>
              <a:t>egg.svg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11.12.2006 [cit. 2012-10-30]. Dostupné z: http://cs.wikipedia.org/wiki/Vejce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Soubor:Chicken</a:t>
            </a:r>
            <a:r>
              <a:rPr lang="cs-CZ" sz="1600" b="1" dirty="0"/>
              <a:t> </a:t>
            </a:r>
            <a:r>
              <a:rPr lang="cs-CZ" sz="1600" b="1" dirty="0" err="1"/>
              <a:t>egg</a:t>
            </a:r>
            <a:r>
              <a:rPr lang="cs-CZ" sz="1600" b="1" dirty="0"/>
              <a:t> 2009-06-04.jpg.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4.6.2009 [cit. 2012-10-30]. Dostupné z: http://cs.wikipedia.org/wiki/Sko%C5%99%C3%A1pka </a:t>
            </a:r>
            <a:endParaRPr lang="cs-CZ" sz="1600" b="1" dirty="0" smtClean="0"/>
          </a:p>
          <a:p>
            <a:r>
              <a:rPr lang="cs-CZ" sz="1600" b="1" dirty="0" err="1"/>
              <a:t>Soubor:Nectarinia</a:t>
            </a:r>
            <a:r>
              <a:rPr lang="cs-CZ" sz="1600" b="1" dirty="0"/>
              <a:t> </a:t>
            </a:r>
            <a:r>
              <a:rPr lang="cs-CZ" sz="1600" b="1" dirty="0" err="1"/>
              <a:t>dussumieri</a:t>
            </a:r>
            <a:r>
              <a:rPr lang="cs-CZ" sz="1600" b="1" dirty="0"/>
              <a:t> </a:t>
            </a:r>
            <a:r>
              <a:rPr lang="cs-CZ" sz="1600" b="1" dirty="0" err="1"/>
              <a:t>feeding</a:t>
            </a:r>
            <a:r>
              <a:rPr lang="cs-CZ" sz="1600" b="1" dirty="0"/>
              <a:t> young.jpg.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2.5.2007 [cit. 2012-10-30]. Dostupné z: http://cs.wikipedia.org/wiki/Pt%C3%A1ci#Rozmno.C5.BEov.C3.A1n.C3.AD </a:t>
            </a:r>
          </a:p>
          <a:p>
            <a:r>
              <a:rPr lang="cs-CZ" sz="1600" b="1" dirty="0" err="1"/>
              <a:t>Soubor:Hen</a:t>
            </a:r>
            <a:r>
              <a:rPr lang="cs-CZ" sz="1600" b="1" dirty="0"/>
              <a:t> </a:t>
            </a:r>
            <a:r>
              <a:rPr lang="cs-CZ" sz="1600" b="1" dirty="0" err="1"/>
              <a:t>with</a:t>
            </a:r>
            <a:r>
              <a:rPr lang="cs-CZ" sz="1600" b="1" dirty="0"/>
              <a:t> </a:t>
            </a:r>
            <a:r>
              <a:rPr lang="cs-CZ" sz="1600" b="1" dirty="0" err="1"/>
              <a:t>chickens</a:t>
            </a:r>
            <a:r>
              <a:rPr lang="cs-CZ" sz="1600" b="1" dirty="0"/>
              <a:t> in </a:t>
            </a:r>
            <a:r>
              <a:rPr lang="cs-CZ" sz="1600" b="1" dirty="0" err="1"/>
              <a:t>native</a:t>
            </a:r>
            <a:r>
              <a:rPr lang="cs-CZ" sz="1600" b="1" dirty="0"/>
              <a:t> breeding.jpg.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18.11.2006 [cit. 2012-10-30]. Dostupné z: http://cs.wikipedia.org/wiki/Kur_dom%C3%A1c%C3%AD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Soubor:Reed</a:t>
            </a:r>
            <a:r>
              <a:rPr lang="cs-CZ" sz="1600" b="1" dirty="0"/>
              <a:t> </a:t>
            </a:r>
            <a:r>
              <a:rPr lang="cs-CZ" sz="1600" b="1" dirty="0" err="1"/>
              <a:t>warbler</a:t>
            </a:r>
            <a:r>
              <a:rPr lang="cs-CZ" sz="1600" b="1" dirty="0"/>
              <a:t> cuckoo.jpg.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3.4.2007 [cit. 2012-10-30]. Dostupné z: http://cs.wikipedia.org/wiki/Pt%C3%A1ci </a:t>
            </a:r>
          </a:p>
          <a:p>
            <a:pPr>
              <a:spcBef>
                <a:spcPts val="0"/>
              </a:spcBef>
              <a:buClrTx/>
              <a:buSzTx/>
              <a:defRPr/>
            </a:pPr>
            <a:endParaRPr lang="cs-CZ" sz="1600" dirty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3402</TotalTime>
  <Words>1546</Words>
  <Application>Microsoft Office PowerPoint</Application>
  <PresentationFormat>Předvádění na obrazovce (4:3)</PresentationFormat>
  <Paragraphs>183</Paragraphs>
  <Slides>22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Snímek 1</vt:lpstr>
      <vt:lpstr>Anotace</vt:lpstr>
      <vt:lpstr>Třída - PTÁCI</vt:lpstr>
      <vt:lpstr>Třída - PTÁCI</vt:lpstr>
      <vt:lpstr>Životní prostředí</vt:lpstr>
      <vt:lpstr>hlavní znaky</vt:lpstr>
      <vt:lpstr>dělení peří</vt:lpstr>
      <vt:lpstr>Snímek 8</vt:lpstr>
      <vt:lpstr>kostra ptáků</vt:lpstr>
      <vt:lpstr>Pohybová soustava</vt:lpstr>
      <vt:lpstr>Trávicí soustava</vt:lpstr>
      <vt:lpstr>dýchací soustava</vt:lpstr>
      <vt:lpstr>cévní a vylučovací soustava</vt:lpstr>
      <vt:lpstr>Nervová a smyslová soustava</vt:lpstr>
      <vt:lpstr>Rozmnožovací soustava</vt:lpstr>
      <vt:lpstr>stavba vejce</vt:lpstr>
      <vt:lpstr>péče o mláďata</vt:lpstr>
      <vt:lpstr>hnízdní parazitizmus</vt:lpstr>
      <vt:lpstr>Otázky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298</cp:revision>
  <dcterms:created xsi:type="dcterms:W3CDTF">2012-03-02T07:29:25Z</dcterms:created>
  <dcterms:modified xsi:type="dcterms:W3CDTF">2012-12-10T09:54:49Z</dcterms:modified>
</cp:coreProperties>
</file>