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68" r:id="rId2"/>
    <p:sldId id="269" r:id="rId3"/>
    <p:sldId id="257" r:id="rId4"/>
    <p:sldId id="381" r:id="rId5"/>
    <p:sldId id="369" r:id="rId6"/>
    <p:sldId id="370" r:id="rId7"/>
    <p:sldId id="371" r:id="rId8"/>
    <p:sldId id="372" r:id="rId9"/>
    <p:sldId id="373" r:id="rId10"/>
    <p:sldId id="374" r:id="rId11"/>
    <p:sldId id="375" r:id="rId12"/>
    <p:sldId id="376" r:id="rId13"/>
    <p:sldId id="377" r:id="rId14"/>
    <p:sldId id="378" r:id="rId15"/>
    <p:sldId id="379" r:id="rId16"/>
    <p:sldId id="380" r:id="rId17"/>
    <p:sldId id="367" r:id="rId18"/>
    <p:sldId id="368" r:id="rId19"/>
    <p:sldId id="27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789" autoAdjust="0"/>
    <p:restoredTop sz="78383" autoAdjust="0"/>
  </p:normalViewPr>
  <p:slideViewPr>
    <p:cSldViewPr>
      <p:cViewPr>
        <p:scale>
          <a:sx n="64" d="100"/>
          <a:sy n="64" d="100"/>
        </p:scale>
        <p:origin x="-101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27.4.2005 [cit. 2012-10-30]. Dostupné z: http://cs.wikipedia.org/wiki/Soubor:Redbloodcells.jpg </a:t>
            </a:r>
          </a:p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9.11.2005 [cit. 2012-10-30]. Dostupné z: http://cs.wikipedia.org/wiki/Soubor:Red_White_Blood_cells.jpg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Soubor:Jan</a:t>
            </a:r>
            <a:r>
              <a:rPr lang="cs-CZ" dirty="0" smtClean="0"/>
              <a:t> Janský, 1902.jpg.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23.9.2007 [cit. 2012-12-10]. Dostupné z: http://cs.wikipedia.org/wiki/Jan_Jansk%C3%BD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Soubor:Grafik</a:t>
            </a:r>
            <a:r>
              <a:rPr lang="cs-CZ" dirty="0" smtClean="0"/>
              <a:t> blutkreislauf.jpg.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22.9.2005 [cit. 2012-12-10]. Dostupné z: http://cs.wikipedia.org/wiki/Ob%C4%9Bhov%C3%A1_soustava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Soubor:Heart-and-lungs.jpg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7.5.2009 [cit. 2012-12-10]. Dostupné z: http://cs.wikipedia.org/wiki/Lidsk%C3%A9_srdce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9.11.2005 [cit. 2012-10-30]. Dostupné z: http://cs.wikipedia.org/wiki/Soubor:Red_White_Blood_cells.jpg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27.4.2005 [cit. 2012-10-30]. Dostupné z: http://cs.wikipedia.org/wiki/Soubor:Redbloodcells.jpg </a:t>
            </a:r>
          </a:p>
          <a:p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9.11.2005 [cit. 2012-10-30]. Dostupné z: http://cs.wikipedia.org/wiki/Soubor:Red_White_Blood_cells.jpg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9.11.2005 [cit. 2012-10-30]. Dostupné z: http://cs.wikipedia.org/wiki/Soubor:Red_White_Blood_cells.jpg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Http://cs.wikipedia.org.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9.11.2005 [cit. 2012-10-30]. Dostupné z: http://cs.wikipedia.org/wiki/Soubor:Red_White_Blood_cells.jpg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Soubor:Cipla</a:t>
            </a:r>
            <a:r>
              <a:rPr lang="cs-CZ" dirty="0" smtClean="0"/>
              <a:t> inhaler.jpg.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2.7.2010 [cit. 2012-12-10]. Dostupné z: http://cs.wikipedia.org/wiki/Astma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Soubor:Jan</a:t>
            </a:r>
            <a:r>
              <a:rPr lang="cs-CZ" dirty="0" smtClean="0"/>
              <a:t> Janský, 1902.jpg.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23.9.2007 [cit. 2012-12-10]. Dostupné z: http://cs.wikipedia.org/wiki/Jan_Jansk%C3%BD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6208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42207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42207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4453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60764335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27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Oběhová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soustava člověka – tělní tekutiny, krev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12/2012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podrobněji seznámí s OBĚHOVOU SOUSTAVOU ČLOVĚKA – tělními tekutinami, krví a její stavbou, funkcemi krve, nemocemi krve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shlédnou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02927" y="0"/>
            <a:ext cx="8686800" cy="84124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none" dirty="0" smtClean="0">
                <a:solidFill>
                  <a:schemeClr val="tx1"/>
                </a:solidFill>
              </a:rPr>
              <a:t>OBĚHOVÁ SOUSTAVA ČLOVĚKA – tělní tekutiny, krev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5" name="Picture 2" descr="C:\Documents and Settings\Lumča\Dokumenty\Obrázky\Červené krvink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52744" y="4267439"/>
            <a:ext cx="2237282" cy="2579089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Documents and Settings\Lumča\Dokumenty\Obrázky\Red_White_Blood_cell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4490" y="908720"/>
            <a:ext cx="4983649" cy="324975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Soubor:Jan Janský, 190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687" y="1844824"/>
            <a:ext cx="2952328" cy="423396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02927" y="0"/>
            <a:ext cx="8686800" cy="84124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none" dirty="0" smtClean="0">
                <a:solidFill>
                  <a:schemeClr val="tx1"/>
                </a:solidFill>
              </a:rPr>
              <a:t>OBĚHOVÁ SOUSTAVA ČLOVĚKA – tělní tekutiny, krev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1026" name="Picture 2" descr="Soubor:Grafik blutkreislauf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03742"/>
            <a:ext cx="3352800" cy="571500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Heart-and-lung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298657"/>
            <a:ext cx="5256584" cy="512517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41389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Tělní tekutiny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052736"/>
            <a:ext cx="8686800" cy="5688632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zásobují buňky </a:t>
            </a:r>
            <a:r>
              <a:rPr lang="cs-CZ" b="1" dirty="0" smtClean="0">
                <a:solidFill>
                  <a:schemeClr val="tx1"/>
                </a:solidFill>
              </a:rPr>
              <a:t>lidského těla </a:t>
            </a:r>
            <a:r>
              <a:rPr lang="cs-CZ" b="1" u="sng" dirty="0" smtClean="0">
                <a:solidFill>
                  <a:schemeClr val="tx1"/>
                </a:solidFill>
              </a:rPr>
              <a:t>živinami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r>
              <a:rPr lang="cs-CZ" b="1" u="sng" dirty="0" smtClean="0">
                <a:solidFill>
                  <a:schemeClr val="tx1"/>
                </a:solidFill>
              </a:rPr>
              <a:t>odvádějí z nich odpadní látky</a:t>
            </a:r>
            <a:endParaRPr lang="cs-CZ" b="1" u="sng" cap="all" dirty="0" smtClean="0">
              <a:solidFill>
                <a:schemeClr val="tx1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TĚLNÍ TEKUTINY tvoří</a:t>
            </a:r>
            <a:r>
              <a:rPr lang="cs-CZ" b="1" dirty="0" smtClean="0">
                <a:solidFill>
                  <a:schemeClr val="tx1"/>
                </a:solidFill>
              </a:rPr>
              <a:t>:</a:t>
            </a:r>
          </a:p>
          <a:p>
            <a:pPr lvl="1"/>
            <a:r>
              <a:rPr lang="cs-CZ" sz="3200" b="1" u="sng" dirty="0" smtClean="0">
                <a:solidFill>
                  <a:schemeClr val="tx1"/>
                </a:solidFill>
              </a:rPr>
              <a:t>krev </a:t>
            </a:r>
            <a:r>
              <a:rPr lang="cs-CZ" sz="3200" b="1" dirty="0" smtClean="0">
                <a:solidFill>
                  <a:schemeClr val="tx1"/>
                </a:solidFill>
              </a:rPr>
              <a:t>– proudí v krevních cévách</a:t>
            </a:r>
          </a:p>
          <a:p>
            <a:pPr lvl="1"/>
            <a:r>
              <a:rPr lang="cs-CZ" sz="3200" b="1" u="sng" dirty="0" smtClean="0">
                <a:solidFill>
                  <a:schemeClr val="tx1"/>
                </a:solidFill>
              </a:rPr>
              <a:t>tkáňový mok – </a:t>
            </a:r>
            <a:r>
              <a:rPr lang="cs-CZ" sz="3200" b="1" dirty="0" smtClean="0">
                <a:solidFill>
                  <a:schemeClr val="tx1"/>
                </a:solidFill>
              </a:rPr>
              <a:t>tekutina vyplňující prostor mezi buňkami, tvoří vnitřní prostředí všech tkání, z jeho přebytku vzniká míza (lymfy)</a:t>
            </a:r>
          </a:p>
          <a:p>
            <a:pPr lvl="1"/>
            <a:r>
              <a:rPr lang="cs-CZ" sz="3200" b="1" u="sng" dirty="0" smtClean="0">
                <a:solidFill>
                  <a:schemeClr val="tx1"/>
                </a:solidFill>
              </a:rPr>
              <a:t>míza</a:t>
            </a:r>
            <a:r>
              <a:rPr lang="cs-CZ" sz="3200" b="1" dirty="0" smtClean="0">
                <a:solidFill>
                  <a:schemeClr val="tx1"/>
                </a:solidFill>
              </a:rPr>
              <a:t> – je bezbarvá až nažloutlá tekutina, která je po těle rozváděna </a:t>
            </a:r>
            <a:r>
              <a:rPr lang="cs-CZ" sz="3200" b="1" u="sng" dirty="0" smtClean="0">
                <a:solidFill>
                  <a:schemeClr val="tx1"/>
                </a:solidFill>
              </a:rPr>
              <a:t>mízními cévami</a:t>
            </a:r>
          </a:p>
          <a:p>
            <a:pPr lvl="1"/>
            <a:endParaRPr lang="cs-CZ" b="1" u="sng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600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6198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krev a její funkce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052736"/>
            <a:ext cx="8686800" cy="3600400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rozvádí</a:t>
            </a:r>
            <a:r>
              <a:rPr lang="cs-CZ" b="1" dirty="0" smtClean="0">
                <a:solidFill>
                  <a:schemeClr val="tx1"/>
                </a:solidFill>
              </a:rPr>
              <a:t> po těle </a:t>
            </a:r>
            <a:r>
              <a:rPr lang="cs-CZ" b="1" u="sng" dirty="0" smtClean="0">
                <a:solidFill>
                  <a:schemeClr val="tx1"/>
                </a:solidFill>
              </a:rPr>
              <a:t>kyslík, živiny, vodu</a:t>
            </a:r>
          </a:p>
          <a:p>
            <a:r>
              <a:rPr lang="cs-CZ" sz="3200" b="1" u="sng" dirty="0" smtClean="0">
                <a:solidFill>
                  <a:schemeClr val="tx1"/>
                </a:solidFill>
              </a:rPr>
              <a:t>odvádí</a:t>
            </a:r>
            <a:r>
              <a:rPr lang="cs-CZ" sz="3200" b="1" dirty="0" smtClean="0">
                <a:solidFill>
                  <a:schemeClr val="tx1"/>
                </a:solidFill>
              </a:rPr>
              <a:t> z těla </a:t>
            </a:r>
            <a:r>
              <a:rPr lang="cs-CZ" sz="3200" b="1" u="sng" dirty="0" smtClean="0">
                <a:solidFill>
                  <a:schemeClr val="tx1"/>
                </a:solidFill>
              </a:rPr>
              <a:t>odpadní látky (např</a:t>
            </a:r>
            <a:r>
              <a:rPr lang="cs-CZ" b="1" u="sng" dirty="0" smtClean="0">
                <a:solidFill>
                  <a:schemeClr val="tx1"/>
                </a:solidFill>
              </a:rPr>
              <a:t>. oxid uhličitý)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zajišťuje </a:t>
            </a:r>
            <a:r>
              <a:rPr lang="cs-CZ" sz="3200" b="1" u="sng" dirty="0" smtClean="0">
                <a:solidFill>
                  <a:schemeClr val="tx1"/>
                </a:solidFill>
              </a:rPr>
              <a:t>obranu organizmu </a:t>
            </a:r>
            <a:r>
              <a:rPr lang="cs-CZ" sz="3200" b="1" dirty="0" smtClean="0">
                <a:solidFill>
                  <a:schemeClr val="tx1"/>
                </a:solidFill>
              </a:rPr>
              <a:t>(bílé krvinky)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pomáhá </a:t>
            </a:r>
            <a:r>
              <a:rPr lang="cs-CZ" b="1" u="sng" dirty="0" smtClean="0">
                <a:solidFill>
                  <a:schemeClr val="tx1"/>
                </a:solidFill>
              </a:rPr>
              <a:t>udržovat stálou teplotu těla</a:t>
            </a:r>
          </a:p>
          <a:p>
            <a:r>
              <a:rPr lang="cs-CZ" sz="3200" b="1" u="sng" dirty="0" smtClean="0">
                <a:solidFill>
                  <a:schemeClr val="tx1"/>
                </a:solidFill>
              </a:rPr>
              <a:t>rozvádí</a:t>
            </a:r>
            <a:r>
              <a:rPr lang="cs-CZ" sz="3200" b="1" dirty="0" smtClean="0">
                <a:solidFill>
                  <a:schemeClr val="tx1"/>
                </a:solidFill>
              </a:rPr>
              <a:t> po těle </a:t>
            </a:r>
            <a:r>
              <a:rPr lang="cs-CZ" sz="3200" b="1" u="sng" dirty="0" smtClean="0">
                <a:solidFill>
                  <a:schemeClr val="tx1"/>
                </a:solidFill>
              </a:rPr>
              <a:t>hormony</a:t>
            </a:r>
            <a:r>
              <a:rPr lang="cs-CZ" sz="3200" b="1" dirty="0" smtClean="0">
                <a:solidFill>
                  <a:schemeClr val="tx1"/>
                </a:solidFill>
              </a:rPr>
              <a:t> (řídí organizmus)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udržuje </a:t>
            </a:r>
            <a:r>
              <a:rPr lang="cs-CZ" b="1" u="sng" dirty="0" smtClean="0">
                <a:solidFill>
                  <a:schemeClr val="tx1"/>
                </a:solidFill>
              </a:rPr>
              <a:t>stálé vnitřní prostředí organizmu</a:t>
            </a:r>
            <a:endParaRPr lang="cs-CZ" sz="3200" b="1" u="sng" dirty="0" smtClean="0">
              <a:solidFill>
                <a:schemeClr val="tx1"/>
              </a:solidFill>
            </a:endParaRPr>
          </a:p>
          <a:p>
            <a:pPr lvl="1"/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600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2747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složení krve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052736"/>
            <a:ext cx="8686800" cy="5688632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u="sng" dirty="0" smtClean="0">
                <a:solidFill>
                  <a:schemeClr val="tx1"/>
                </a:solidFill>
              </a:rPr>
              <a:t>Krev</a:t>
            </a:r>
            <a:r>
              <a:rPr lang="cs-CZ" sz="3200" b="1" dirty="0" smtClean="0">
                <a:solidFill>
                  <a:schemeClr val="tx1"/>
                </a:solidFill>
              </a:rPr>
              <a:t> je červená neprůhledná tekutina. Dospělý člověk má asi </a:t>
            </a:r>
            <a:r>
              <a:rPr lang="cs-CZ" sz="3200" b="1" u="sng" dirty="0" smtClean="0">
                <a:solidFill>
                  <a:schemeClr val="tx1"/>
                </a:solidFill>
              </a:rPr>
              <a:t>5 litrů krve </a:t>
            </a:r>
            <a:r>
              <a:rPr lang="cs-CZ" sz="3200" b="1" dirty="0" smtClean="0">
                <a:solidFill>
                  <a:schemeClr val="tx1"/>
                </a:solidFill>
              </a:rPr>
              <a:t>(muži 5 – 6 litrů, ženy přibližně 4,5 litrů).</a:t>
            </a:r>
          </a:p>
          <a:p>
            <a:pPr marL="57150" indent="0"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Krev se skládá ze dvou základních složek</a:t>
            </a:r>
            <a:r>
              <a:rPr lang="cs-CZ" b="1" dirty="0" smtClean="0">
                <a:solidFill>
                  <a:schemeClr val="tx1"/>
                </a:solidFill>
              </a:rPr>
              <a:t>:</a:t>
            </a:r>
          </a:p>
          <a:p>
            <a:pPr marL="514350" indent="-457200"/>
            <a:r>
              <a:rPr lang="cs-CZ" b="1" i="1" u="sng" dirty="0" smtClean="0">
                <a:solidFill>
                  <a:schemeClr val="tx1"/>
                </a:solidFill>
              </a:rPr>
              <a:t>krevní plazmy </a:t>
            </a:r>
            <a:r>
              <a:rPr lang="cs-CZ" b="1" dirty="0" smtClean="0">
                <a:solidFill>
                  <a:schemeClr val="tx1"/>
                </a:solidFill>
              </a:rPr>
              <a:t>(55 %)</a:t>
            </a:r>
          </a:p>
          <a:p>
            <a:pPr marL="514350" indent="-457200"/>
            <a:r>
              <a:rPr lang="cs-CZ" b="1" i="1" u="sng" dirty="0" smtClean="0">
                <a:solidFill>
                  <a:schemeClr val="tx1"/>
                </a:solidFill>
              </a:rPr>
              <a:t>krevních buněk </a:t>
            </a:r>
            <a:r>
              <a:rPr lang="cs-CZ" b="1" dirty="0" smtClean="0">
                <a:solidFill>
                  <a:schemeClr val="tx1"/>
                </a:solidFill>
              </a:rPr>
              <a:t>(45 %):</a:t>
            </a:r>
          </a:p>
          <a:p>
            <a:pPr marL="914400" lvl="1" indent="-457200"/>
            <a:r>
              <a:rPr lang="cs-CZ" sz="3000" b="1" dirty="0" smtClean="0">
                <a:solidFill>
                  <a:schemeClr val="tx1"/>
                </a:solidFill>
              </a:rPr>
              <a:t>červené krvinky</a:t>
            </a:r>
          </a:p>
          <a:p>
            <a:pPr marL="914400" lvl="1" indent="-457200"/>
            <a:r>
              <a:rPr lang="cs-CZ" sz="3000" b="1" dirty="0" smtClean="0">
                <a:solidFill>
                  <a:schemeClr val="tx1"/>
                </a:solidFill>
              </a:rPr>
              <a:t>bílé krvinky</a:t>
            </a:r>
          </a:p>
          <a:p>
            <a:pPr marL="914400" lvl="1" indent="-457200"/>
            <a:r>
              <a:rPr lang="cs-CZ" sz="3000" b="1" dirty="0" smtClean="0">
                <a:solidFill>
                  <a:schemeClr val="tx1"/>
                </a:solidFill>
              </a:rPr>
              <a:t>krevní destičky</a:t>
            </a:r>
          </a:p>
          <a:p>
            <a:pPr marL="0" indent="0">
              <a:buNone/>
            </a:pPr>
            <a:endParaRPr lang="cs-CZ" sz="3600" b="1" dirty="0" smtClean="0">
              <a:solidFill>
                <a:schemeClr val="tx1"/>
              </a:solidFill>
            </a:endParaRPr>
          </a:p>
        </p:txBody>
      </p:sp>
      <p:pic>
        <p:nvPicPr>
          <p:cNvPr id="5" name="Picture 3" descr="C:\Documents and Settings\Lumča\Dokumenty\Obrázky\Red_White_Blood_cell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05064"/>
            <a:ext cx="3922661" cy="2557903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31635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krevní plazma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412776"/>
            <a:ext cx="8686800" cy="2232248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je </a:t>
            </a:r>
            <a:r>
              <a:rPr lang="cs-CZ" b="1" u="sng" dirty="0" smtClean="0">
                <a:solidFill>
                  <a:schemeClr val="tx1"/>
                </a:solidFill>
              </a:rPr>
              <a:t>nažloutlá tekutina </a:t>
            </a:r>
            <a:r>
              <a:rPr lang="cs-CZ" b="1" dirty="0" smtClean="0">
                <a:solidFill>
                  <a:schemeClr val="tx1"/>
                </a:solidFill>
              </a:rPr>
              <a:t>tvořená převážně </a:t>
            </a:r>
            <a:r>
              <a:rPr lang="cs-CZ" b="1" u="sng" dirty="0" smtClean="0">
                <a:solidFill>
                  <a:schemeClr val="tx1"/>
                </a:solidFill>
              </a:rPr>
              <a:t>vodou</a:t>
            </a:r>
            <a:r>
              <a:rPr lang="cs-CZ" b="1" dirty="0" smtClean="0">
                <a:solidFill>
                  <a:schemeClr val="tx1"/>
                </a:solidFill>
              </a:rPr>
              <a:t>, ve které jsou </a:t>
            </a:r>
            <a:r>
              <a:rPr lang="cs-CZ" b="1" u="sng" dirty="0" smtClean="0">
                <a:solidFill>
                  <a:schemeClr val="tx1"/>
                </a:solidFill>
              </a:rPr>
              <a:t>rozpuštěny</a:t>
            </a:r>
            <a:r>
              <a:rPr lang="cs-CZ" b="1" dirty="0" smtClean="0">
                <a:solidFill>
                  <a:schemeClr val="tx1"/>
                </a:solidFill>
              </a:rPr>
              <a:t> různé látky – např. </a:t>
            </a:r>
            <a:r>
              <a:rPr lang="cs-CZ" b="1" u="sng" dirty="0" smtClean="0">
                <a:solidFill>
                  <a:schemeClr val="tx1"/>
                </a:solidFill>
              </a:rPr>
              <a:t>bílkoviny, glukóza, tuky, vitaminy, soli, hormony a odpadní látky </a:t>
            </a:r>
            <a:endParaRPr lang="cs-CZ" sz="3200" b="1" u="sng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4467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krevní buňky – červené krvinky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686800" cy="3024336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sz="3200" b="1" u="sng" dirty="0" smtClean="0">
                <a:solidFill>
                  <a:schemeClr val="tx1"/>
                </a:solidFill>
              </a:rPr>
              <a:t>kruhovité, be</a:t>
            </a:r>
            <a:r>
              <a:rPr lang="cs-CZ" sz="3200" b="1" dirty="0" smtClean="0">
                <a:solidFill>
                  <a:schemeClr val="tx1"/>
                </a:solidFill>
              </a:rPr>
              <a:t>zjaderné buňky </a:t>
            </a:r>
            <a:r>
              <a:rPr lang="cs-CZ" sz="3200" b="1" u="sng" dirty="0" smtClean="0">
                <a:solidFill>
                  <a:schemeClr val="tx1"/>
                </a:solidFill>
              </a:rPr>
              <a:t>diskovitého</a:t>
            </a:r>
            <a:r>
              <a:rPr lang="cs-CZ" sz="3200" b="1" dirty="0" smtClean="0">
                <a:solidFill>
                  <a:schemeClr val="tx1"/>
                </a:solidFill>
              </a:rPr>
              <a:t> tvaru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přenášejí </a:t>
            </a:r>
            <a:r>
              <a:rPr lang="cs-CZ" b="1" u="sng" dirty="0" smtClean="0">
                <a:solidFill>
                  <a:schemeClr val="tx1"/>
                </a:solidFill>
              </a:rPr>
              <a:t>kyslík</a:t>
            </a:r>
            <a:r>
              <a:rPr lang="cs-CZ" b="1" dirty="0" smtClean="0">
                <a:solidFill>
                  <a:schemeClr val="tx1"/>
                </a:solidFill>
              </a:rPr>
              <a:t> a odvádějí </a:t>
            </a:r>
            <a:r>
              <a:rPr lang="cs-CZ" b="1" u="sng" dirty="0" smtClean="0">
                <a:solidFill>
                  <a:schemeClr val="tx1"/>
                </a:solidFill>
              </a:rPr>
              <a:t>oxid uhličitý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obsahují červené krevní barvivo </a:t>
            </a:r>
            <a:r>
              <a:rPr lang="cs-CZ" sz="3200" b="1" u="sng" dirty="0" smtClean="0">
                <a:solidFill>
                  <a:schemeClr val="tx1"/>
                </a:solidFill>
              </a:rPr>
              <a:t>hemoglobin (obsahuje železo)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vznikají v </a:t>
            </a:r>
            <a:r>
              <a:rPr lang="cs-CZ" b="1" u="sng" dirty="0" smtClean="0">
                <a:solidFill>
                  <a:schemeClr val="tx1"/>
                </a:solidFill>
              </a:rPr>
              <a:t>kostní dřeni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zanikají v </a:t>
            </a:r>
            <a:r>
              <a:rPr lang="cs-CZ" sz="3200" b="1" u="sng" dirty="0" smtClean="0">
                <a:solidFill>
                  <a:schemeClr val="tx1"/>
                </a:solidFill>
              </a:rPr>
              <a:t>játrech a slezině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životnost</a:t>
            </a:r>
            <a:r>
              <a:rPr lang="cs-CZ" b="1" dirty="0" smtClean="0">
                <a:solidFill>
                  <a:schemeClr val="tx1"/>
                </a:solidFill>
              </a:rPr>
              <a:t> červených krvinek je asi </a:t>
            </a:r>
            <a:r>
              <a:rPr lang="cs-CZ" b="1" u="sng" dirty="0" smtClean="0">
                <a:solidFill>
                  <a:schemeClr val="tx1"/>
                </a:solidFill>
              </a:rPr>
              <a:t>120 dní</a:t>
            </a:r>
            <a:endParaRPr lang="cs-CZ" sz="3200" b="1" u="sng" dirty="0" smtClean="0">
              <a:solidFill>
                <a:schemeClr val="tx1"/>
              </a:solidFill>
            </a:endParaRPr>
          </a:p>
        </p:txBody>
      </p:sp>
      <p:pic>
        <p:nvPicPr>
          <p:cNvPr id="5" name="Picture 2" descr="C:\Documents and Settings\Lumča\Dokumenty\Obrázky\Červené krvink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235" y="4264869"/>
            <a:ext cx="2088232" cy="2407267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Documents and Settings\Lumča\Dokumenty\Obrázky\Red_White_Blood_cell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0828" y="4264869"/>
            <a:ext cx="3922661" cy="2557903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15816" y="5207106"/>
            <a:ext cx="1297215" cy="830997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červené </a:t>
            </a:r>
          </a:p>
          <a:p>
            <a:pPr algn="ctr"/>
            <a:r>
              <a:rPr lang="cs-CZ" sz="2400" b="1" dirty="0" smtClean="0"/>
              <a:t>krvinky</a:t>
            </a:r>
            <a:endParaRPr lang="cs-CZ" sz="2400" b="1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2195736" y="5629926"/>
            <a:ext cx="720080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213031" y="5629926"/>
            <a:ext cx="1007041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799606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500"/>
                            </p:stCondLst>
                            <p:childTnLst>
                              <p:par>
                                <p:cTn id="5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krevní buňky – bílé krvinky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5"/>
            <a:ext cx="8686800" cy="3212133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85000"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jsou </a:t>
            </a:r>
            <a:r>
              <a:rPr lang="cs-CZ" b="1" u="sng" dirty="0" smtClean="0">
                <a:solidFill>
                  <a:schemeClr val="tx1"/>
                </a:solidFill>
              </a:rPr>
              <a:t>průsvitné</a:t>
            </a:r>
            <a:r>
              <a:rPr lang="cs-CZ" b="1" dirty="0" smtClean="0">
                <a:solidFill>
                  <a:schemeClr val="tx1"/>
                </a:solidFill>
              </a:rPr>
              <a:t> buňky, </a:t>
            </a:r>
            <a:r>
              <a:rPr lang="cs-CZ" b="1" u="sng" dirty="0" smtClean="0">
                <a:solidFill>
                  <a:schemeClr val="tx1"/>
                </a:solidFill>
              </a:rPr>
              <a:t>mají jádro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u="sng" dirty="0" smtClean="0">
                <a:solidFill>
                  <a:schemeClr val="tx1"/>
                </a:solidFill>
              </a:rPr>
              <a:t>nepravidelný</a:t>
            </a:r>
            <a:r>
              <a:rPr lang="cs-CZ" b="1" dirty="0" smtClean="0">
                <a:solidFill>
                  <a:schemeClr val="tx1"/>
                </a:solidFill>
              </a:rPr>
              <a:t> tvar</a:t>
            </a:r>
            <a:endParaRPr lang="cs-CZ" sz="3200" b="1" u="sng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vznikají v </a:t>
            </a:r>
            <a:r>
              <a:rPr lang="cs-CZ" b="1" u="sng" dirty="0" smtClean="0">
                <a:solidFill>
                  <a:schemeClr val="tx1"/>
                </a:solidFill>
              </a:rPr>
              <a:t>kostní dřeni, mízních uzlinách, ve slezině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zanikají ve </a:t>
            </a:r>
            <a:r>
              <a:rPr lang="cs-CZ" sz="3200" b="1" u="sng" dirty="0" smtClean="0">
                <a:solidFill>
                  <a:schemeClr val="tx1"/>
                </a:solidFill>
              </a:rPr>
              <a:t>slezině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podílí se na </a:t>
            </a:r>
            <a:r>
              <a:rPr lang="cs-CZ" b="1" u="sng" dirty="0" smtClean="0">
                <a:solidFill>
                  <a:schemeClr val="tx1"/>
                </a:solidFill>
              </a:rPr>
              <a:t>IMUNITĚ ORGANIZMU: </a:t>
            </a:r>
            <a:r>
              <a:rPr lang="cs-CZ" b="1" dirty="0" smtClean="0">
                <a:solidFill>
                  <a:schemeClr val="tx1"/>
                </a:solidFill>
              </a:rPr>
              <a:t>některé druhy mají schopnost </a:t>
            </a:r>
            <a:r>
              <a:rPr lang="cs-CZ" b="1" u="sng" dirty="0" smtClean="0">
                <a:solidFill>
                  <a:schemeClr val="tx1"/>
                </a:solidFill>
              </a:rPr>
              <a:t>měňavkovitého pohybu (fagocytóza)</a:t>
            </a:r>
            <a:r>
              <a:rPr lang="cs-CZ" b="1" dirty="0" smtClean="0">
                <a:solidFill>
                  <a:schemeClr val="tx1"/>
                </a:solidFill>
              </a:rPr>
              <a:t>, jiné </a:t>
            </a:r>
            <a:r>
              <a:rPr lang="cs-CZ" b="1" u="sng" dirty="0" smtClean="0">
                <a:solidFill>
                  <a:schemeClr val="tx1"/>
                </a:solidFill>
              </a:rPr>
              <a:t>tvoří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u="sng" dirty="0" smtClean="0">
                <a:solidFill>
                  <a:schemeClr val="tx1"/>
                </a:solidFill>
              </a:rPr>
              <a:t>protilátky </a:t>
            </a:r>
            <a:r>
              <a:rPr lang="cs-CZ" b="1" dirty="0" smtClean="0">
                <a:solidFill>
                  <a:schemeClr val="tx1"/>
                </a:solidFill>
              </a:rPr>
              <a:t>proti virům a bakteriím </a:t>
            </a:r>
            <a:endParaRPr lang="cs-CZ" sz="3200" b="1" u="sng" dirty="0" smtClean="0">
              <a:solidFill>
                <a:schemeClr val="tx1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životnost</a:t>
            </a:r>
            <a:r>
              <a:rPr lang="cs-CZ" b="1" dirty="0" smtClean="0">
                <a:solidFill>
                  <a:schemeClr val="tx1"/>
                </a:solidFill>
              </a:rPr>
              <a:t> bílých krvinek je u většiny </a:t>
            </a:r>
            <a:r>
              <a:rPr lang="cs-CZ" b="1" u="sng" dirty="0" smtClean="0">
                <a:solidFill>
                  <a:schemeClr val="tx1"/>
                </a:solidFill>
              </a:rPr>
              <a:t>3 - 15 dní </a:t>
            </a:r>
            <a:endParaRPr lang="cs-CZ" sz="3200" b="1" u="sng" dirty="0" smtClean="0">
              <a:solidFill>
                <a:schemeClr val="tx1"/>
              </a:solidFill>
            </a:endParaRPr>
          </a:p>
        </p:txBody>
      </p:sp>
      <p:pic>
        <p:nvPicPr>
          <p:cNvPr id="6" name="Picture 3" descr="C:\Documents and Settings\Lumča\Dokumenty\Obrázky\Red_White_Blood_cell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300097"/>
            <a:ext cx="3922661" cy="2557903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08868" y="5128321"/>
            <a:ext cx="1139159" cy="830997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bílá </a:t>
            </a:r>
          </a:p>
          <a:p>
            <a:pPr algn="ctr"/>
            <a:r>
              <a:rPr lang="cs-CZ" sz="2400" b="1" dirty="0" smtClean="0"/>
              <a:t>krvinka</a:t>
            </a:r>
            <a:endParaRPr lang="cs-CZ" sz="2400" b="1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4460725" y="5128321"/>
            <a:ext cx="1800200" cy="415499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930367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krevní buňky – krevní destičky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5"/>
            <a:ext cx="8686800" cy="3212133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jsou </a:t>
            </a:r>
            <a:r>
              <a:rPr lang="cs-CZ" sz="3200" b="1" u="sng" dirty="0" smtClean="0">
                <a:solidFill>
                  <a:schemeClr val="tx1"/>
                </a:solidFill>
              </a:rPr>
              <a:t>nejmenší krevní částice</a:t>
            </a:r>
            <a:r>
              <a:rPr lang="cs-CZ" sz="3200" b="1" dirty="0" smtClean="0">
                <a:solidFill>
                  <a:schemeClr val="tx1"/>
                </a:solidFill>
              </a:rPr>
              <a:t>, </a:t>
            </a:r>
            <a:r>
              <a:rPr lang="cs-CZ" sz="3200" b="1" u="sng" dirty="0" smtClean="0">
                <a:solidFill>
                  <a:schemeClr val="tx1"/>
                </a:solidFill>
              </a:rPr>
              <a:t>nemají jádro</a:t>
            </a:r>
            <a:r>
              <a:rPr lang="cs-CZ" sz="3200" b="1" dirty="0" smtClean="0">
                <a:solidFill>
                  <a:schemeClr val="tx1"/>
                </a:solidFill>
              </a:rPr>
              <a:t>, mají </a:t>
            </a:r>
            <a:r>
              <a:rPr lang="cs-CZ" sz="3200" b="1" u="sng" dirty="0" smtClean="0">
                <a:solidFill>
                  <a:schemeClr val="tx1"/>
                </a:solidFill>
              </a:rPr>
              <a:t>okrouhlý</a:t>
            </a:r>
            <a:r>
              <a:rPr lang="cs-CZ" sz="3200" b="1" dirty="0" smtClean="0">
                <a:solidFill>
                  <a:schemeClr val="tx1"/>
                </a:solidFill>
              </a:rPr>
              <a:t> nebo </a:t>
            </a:r>
            <a:r>
              <a:rPr lang="cs-CZ" b="1" u="sng" dirty="0" smtClean="0">
                <a:solidFill>
                  <a:schemeClr val="tx1"/>
                </a:solidFill>
              </a:rPr>
              <a:t>protáhlý</a:t>
            </a:r>
            <a:r>
              <a:rPr lang="cs-CZ" sz="3200" b="1" dirty="0" smtClean="0">
                <a:solidFill>
                  <a:schemeClr val="tx1"/>
                </a:solidFill>
              </a:rPr>
              <a:t> tvar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vznikají v </a:t>
            </a:r>
            <a:r>
              <a:rPr lang="cs-CZ" b="1" u="sng" dirty="0" smtClean="0">
                <a:solidFill>
                  <a:schemeClr val="tx1"/>
                </a:solidFill>
              </a:rPr>
              <a:t>kostní dřeni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zanikají v </a:t>
            </a:r>
            <a:r>
              <a:rPr lang="cs-CZ" sz="3200" b="1" u="sng" dirty="0" smtClean="0">
                <a:solidFill>
                  <a:schemeClr val="tx1"/>
                </a:solidFill>
              </a:rPr>
              <a:t>játrech</a:t>
            </a:r>
            <a:r>
              <a:rPr lang="cs-CZ" sz="3200" b="1" dirty="0" smtClean="0">
                <a:solidFill>
                  <a:schemeClr val="tx1"/>
                </a:solidFill>
              </a:rPr>
              <a:t>, </a:t>
            </a:r>
            <a:r>
              <a:rPr lang="cs-CZ" sz="3200" b="1" u="sng" dirty="0" smtClean="0">
                <a:solidFill>
                  <a:schemeClr val="tx1"/>
                </a:solidFill>
              </a:rPr>
              <a:t>slezině nebo kostní dřeni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shlukují se </a:t>
            </a:r>
            <a:r>
              <a:rPr lang="cs-CZ" b="1" dirty="0" smtClean="0">
                <a:solidFill>
                  <a:schemeClr val="tx1"/>
                </a:solidFill>
              </a:rPr>
              <a:t>v místě poranění cévy, zajišťují </a:t>
            </a:r>
            <a:r>
              <a:rPr lang="cs-CZ" b="1" u="sng" dirty="0" smtClean="0">
                <a:solidFill>
                  <a:schemeClr val="tx1"/>
                </a:solidFill>
              </a:rPr>
              <a:t>SRÁŽENÍ krve</a:t>
            </a:r>
            <a:endParaRPr lang="cs-CZ" sz="3200" b="1" u="sng" dirty="0" smtClean="0">
              <a:solidFill>
                <a:schemeClr val="tx1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životnost</a:t>
            </a:r>
            <a:r>
              <a:rPr lang="cs-CZ" b="1" dirty="0" smtClean="0">
                <a:solidFill>
                  <a:schemeClr val="tx1"/>
                </a:solidFill>
              </a:rPr>
              <a:t> krevních destiček je </a:t>
            </a:r>
            <a:r>
              <a:rPr lang="cs-CZ" b="1" u="sng" dirty="0" smtClean="0">
                <a:solidFill>
                  <a:schemeClr val="tx1"/>
                </a:solidFill>
              </a:rPr>
              <a:t>8 - 14 dní </a:t>
            </a:r>
            <a:endParaRPr lang="cs-CZ" sz="3200" b="1" u="sng" dirty="0" smtClean="0">
              <a:solidFill>
                <a:schemeClr val="tx1"/>
              </a:solidFill>
            </a:endParaRPr>
          </a:p>
        </p:txBody>
      </p:sp>
      <p:pic>
        <p:nvPicPr>
          <p:cNvPr id="6" name="Picture 3" descr="C:\Documents and Settings\Lumča\Dokumenty\Obrázky\Red_White_Blood_cell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300097"/>
            <a:ext cx="3922661" cy="2557903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40152" y="6006479"/>
            <a:ext cx="2141933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krevní destička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3480534" y="6237312"/>
            <a:ext cx="2459618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39272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IMUNITA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05680" y="1052735"/>
            <a:ext cx="8686800" cy="5616625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je </a:t>
            </a:r>
            <a:r>
              <a:rPr lang="cs-CZ" b="1" u="sng" dirty="0" smtClean="0">
                <a:solidFill>
                  <a:schemeClr val="tx1"/>
                </a:solidFill>
              </a:rPr>
              <a:t>odolnost organizmu proti </a:t>
            </a:r>
            <a:r>
              <a:rPr lang="cs-CZ" b="1" dirty="0" smtClean="0">
                <a:solidFill>
                  <a:schemeClr val="tx1"/>
                </a:solidFill>
              </a:rPr>
              <a:t>napadení a </a:t>
            </a:r>
            <a:r>
              <a:rPr lang="cs-CZ" b="1" u="sng" dirty="0" smtClean="0">
                <a:solidFill>
                  <a:schemeClr val="tx1"/>
                </a:solidFill>
              </a:rPr>
              <a:t>působení cizorodých látek a choroboplodným zárodkům (bakterie a viry)</a:t>
            </a:r>
          </a:p>
          <a:p>
            <a:pPr lvl="1"/>
            <a:r>
              <a:rPr lang="cs-CZ" sz="2800" b="1" u="sng" dirty="0" smtClean="0">
                <a:solidFill>
                  <a:schemeClr val="tx1"/>
                </a:solidFill>
              </a:rPr>
              <a:t>VROZENÁ IMUNITA </a:t>
            </a:r>
            <a:r>
              <a:rPr lang="cs-CZ" sz="2800" b="1" dirty="0" smtClean="0">
                <a:solidFill>
                  <a:schemeClr val="tx1"/>
                </a:solidFill>
              </a:rPr>
              <a:t>– protilátky získáváme porodem z těla matky</a:t>
            </a:r>
          </a:p>
          <a:p>
            <a:pPr lvl="1"/>
            <a:r>
              <a:rPr lang="cs-CZ" b="1" u="sng" dirty="0" smtClean="0">
                <a:solidFill>
                  <a:schemeClr val="tx1"/>
                </a:solidFill>
              </a:rPr>
              <a:t>ZÍSKANÁ IMUNITA </a:t>
            </a:r>
            <a:r>
              <a:rPr lang="cs-CZ" b="1" dirty="0" smtClean="0">
                <a:solidFill>
                  <a:schemeClr val="tx1"/>
                </a:solidFill>
              </a:rPr>
              <a:t>– získáváme ji proděláním nemoci, kdy si tělo vytvoří protilátky (plané neštovice)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Očkování (imunizace) </a:t>
            </a:r>
            <a:r>
              <a:rPr lang="cs-CZ" b="1" dirty="0" smtClean="0">
                <a:solidFill>
                  <a:schemeClr val="tx1"/>
                </a:solidFill>
              </a:rPr>
              <a:t>– do těla se vpravují usmrcené nebo oslabené mikroorganizmy (tzv. vakcína), člověk si </a:t>
            </a:r>
            <a:r>
              <a:rPr lang="cs-CZ" b="1" u="sng" dirty="0" smtClean="0">
                <a:solidFill>
                  <a:schemeClr val="tx1"/>
                </a:solidFill>
              </a:rPr>
              <a:t>vytvoří protilátky (TBC, tuberkulóza)</a:t>
            </a:r>
          </a:p>
          <a:p>
            <a:pPr lvl="1"/>
            <a:endParaRPr lang="cs-CZ" sz="2800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097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alergie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05680" y="1052735"/>
            <a:ext cx="8686800" cy="2952329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je </a:t>
            </a:r>
            <a:r>
              <a:rPr lang="cs-CZ" b="1" u="sng" dirty="0" smtClean="0">
                <a:solidFill>
                  <a:schemeClr val="tx1"/>
                </a:solidFill>
              </a:rPr>
              <a:t>stav přecitlivělosti organizmu na </a:t>
            </a:r>
            <a:r>
              <a:rPr lang="cs-CZ" b="1" dirty="0" smtClean="0">
                <a:solidFill>
                  <a:schemeClr val="tx1"/>
                </a:solidFill>
              </a:rPr>
              <a:t>určitou </a:t>
            </a:r>
            <a:r>
              <a:rPr lang="cs-CZ" b="1" u="sng" dirty="0" smtClean="0">
                <a:solidFill>
                  <a:schemeClr val="tx1"/>
                </a:solidFill>
              </a:rPr>
              <a:t>látku </a:t>
            </a:r>
            <a:r>
              <a:rPr lang="cs-CZ" b="1" dirty="0" smtClean="0">
                <a:solidFill>
                  <a:schemeClr val="tx1"/>
                </a:solidFill>
              </a:rPr>
              <a:t>– </a:t>
            </a:r>
            <a:r>
              <a:rPr lang="cs-CZ" b="1" u="sng" dirty="0" smtClean="0">
                <a:solidFill>
                  <a:schemeClr val="tx1"/>
                </a:solidFill>
              </a:rPr>
              <a:t>ALERGEN </a:t>
            </a:r>
            <a:r>
              <a:rPr lang="cs-CZ" b="1" dirty="0" smtClean="0">
                <a:solidFill>
                  <a:schemeClr val="tx1"/>
                </a:solidFill>
              </a:rPr>
              <a:t>(pyly rostlin, prach, peří, srst, některé potraviny, prací </a:t>
            </a:r>
            <a:r>
              <a:rPr lang="cs-CZ" b="1" u="sng" dirty="0" smtClean="0">
                <a:solidFill>
                  <a:schemeClr val="tx1"/>
                </a:solidFill>
              </a:rPr>
              <a:t>prášky)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mohou se </a:t>
            </a:r>
            <a:r>
              <a:rPr lang="cs-CZ" b="1" u="sng" dirty="0" smtClean="0">
                <a:solidFill>
                  <a:schemeClr val="tx1"/>
                </a:solidFill>
              </a:rPr>
              <a:t>projevovat kožními změnami </a:t>
            </a:r>
            <a:r>
              <a:rPr lang="cs-CZ" b="1" dirty="0" smtClean="0">
                <a:solidFill>
                  <a:schemeClr val="tx1"/>
                </a:solidFill>
              </a:rPr>
              <a:t>(vznikem kopřivky, otokem), </a:t>
            </a:r>
            <a:r>
              <a:rPr lang="cs-CZ" b="1" u="sng" dirty="0" smtClean="0">
                <a:solidFill>
                  <a:schemeClr val="tx1"/>
                </a:solidFill>
              </a:rPr>
              <a:t>sennou rýmou </a:t>
            </a:r>
            <a:r>
              <a:rPr lang="cs-CZ" b="1" dirty="0" smtClean="0">
                <a:solidFill>
                  <a:schemeClr val="tx1"/>
                </a:solidFill>
              </a:rPr>
              <a:t>nebo </a:t>
            </a:r>
            <a:r>
              <a:rPr lang="cs-CZ" b="1" u="sng" dirty="0" smtClean="0">
                <a:solidFill>
                  <a:schemeClr val="tx1"/>
                </a:solidFill>
              </a:rPr>
              <a:t>dýchacími potížemi</a:t>
            </a:r>
          </a:p>
          <a:p>
            <a:pPr lvl="1"/>
            <a:endParaRPr lang="cs-CZ" sz="2800" b="1" dirty="0" smtClean="0">
              <a:solidFill>
                <a:schemeClr val="tx1"/>
              </a:solidFill>
            </a:endParaRPr>
          </a:p>
        </p:txBody>
      </p:sp>
      <p:pic>
        <p:nvPicPr>
          <p:cNvPr id="2050" name="Picture 2" descr="Soubor:Cipla inhal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82851" y="3369339"/>
            <a:ext cx="3861149" cy="3401219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3419872" y="5334665"/>
            <a:ext cx="1337354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inhalátor</a:t>
            </a:r>
          </a:p>
        </p:txBody>
      </p:sp>
      <p:cxnSp>
        <p:nvCxnSpPr>
          <p:cNvPr id="7" name="Přímá spojnice se šipkou 6"/>
          <p:cNvCxnSpPr>
            <a:stCxn id="6" idx="3"/>
          </p:cNvCxnSpPr>
          <p:nvPr/>
        </p:nvCxnSpPr>
        <p:spPr>
          <a:xfrm flipV="1">
            <a:off x="4757226" y="5301209"/>
            <a:ext cx="3487182" cy="264289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1059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Jan Janský, 19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0206" y="2204864"/>
            <a:ext cx="2457450" cy="352425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krevní skupiny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5496" y="1052735"/>
            <a:ext cx="6984776" cy="5688633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rozlišujeme čtyři základní: A,B,AB a 0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krevní skupina</a:t>
            </a:r>
            <a:r>
              <a:rPr lang="cs-CZ" b="1" dirty="0" smtClean="0">
                <a:solidFill>
                  <a:schemeClr val="tx1"/>
                </a:solidFill>
              </a:rPr>
              <a:t> se rozlišuje na základě </a:t>
            </a:r>
            <a:r>
              <a:rPr lang="cs-CZ" b="1" u="sng" dirty="0" smtClean="0">
                <a:solidFill>
                  <a:schemeClr val="tx1"/>
                </a:solidFill>
              </a:rPr>
              <a:t>látky A </a:t>
            </a:r>
            <a:r>
              <a:rPr lang="cs-CZ" b="1" u="sng" dirty="0" err="1" smtClean="0">
                <a:solidFill>
                  <a:schemeClr val="tx1"/>
                </a:solidFill>
              </a:rPr>
              <a:t>a</a:t>
            </a:r>
            <a:r>
              <a:rPr lang="cs-CZ" b="1" u="sng" dirty="0" smtClean="0">
                <a:solidFill>
                  <a:schemeClr val="tx1"/>
                </a:solidFill>
              </a:rPr>
              <a:t> B </a:t>
            </a:r>
            <a:r>
              <a:rPr lang="cs-CZ" b="1" dirty="0" smtClean="0">
                <a:solidFill>
                  <a:schemeClr val="tx1"/>
                </a:solidFill>
              </a:rPr>
              <a:t>na povrchu červených krvinek a </a:t>
            </a:r>
            <a:r>
              <a:rPr lang="cs-CZ" b="1" u="sng" dirty="0" smtClean="0">
                <a:solidFill>
                  <a:schemeClr val="tx1"/>
                </a:solidFill>
              </a:rPr>
              <a:t>protilátek anti – A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a</a:t>
            </a:r>
            <a:r>
              <a:rPr lang="cs-CZ" b="1" dirty="0" smtClean="0">
                <a:solidFill>
                  <a:schemeClr val="tx1"/>
                </a:solidFill>
              </a:rPr>
              <a:t> anti – B v krevní plazmě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krevní skupiny </a:t>
            </a:r>
            <a:r>
              <a:rPr lang="cs-CZ" b="1" u="sng" dirty="0" smtClean="0">
                <a:solidFill>
                  <a:schemeClr val="tx1"/>
                </a:solidFill>
              </a:rPr>
              <a:t>objasnil Jan Janský </a:t>
            </a:r>
            <a:r>
              <a:rPr lang="cs-CZ" b="1" dirty="0" smtClean="0">
                <a:solidFill>
                  <a:schemeClr val="tx1"/>
                </a:solidFill>
              </a:rPr>
              <a:t>(profesor Karlovy univerzity v Praze) 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dalším znakem  krve je tzv. </a:t>
            </a:r>
            <a:r>
              <a:rPr lang="cs-CZ" b="1" u="sng" dirty="0" err="1" smtClean="0">
                <a:solidFill>
                  <a:schemeClr val="tx1"/>
                </a:solidFill>
              </a:rPr>
              <a:t>Rh</a:t>
            </a:r>
            <a:r>
              <a:rPr lang="cs-CZ" b="1" u="sng" dirty="0" smtClean="0">
                <a:solidFill>
                  <a:schemeClr val="tx1"/>
                </a:solidFill>
              </a:rPr>
              <a:t> faktor </a:t>
            </a:r>
            <a:r>
              <a:rPr lang="cs-CZ" b="1" dirty="0" smtClean="0">
                <a:solidFill>
                  <a:schemeClr val="tx1"/>
                </a:solidFill>
              </a:rPr>
              <a:t>(je-li v krvi znak přítomen, krev je </a:t>
            </a:r>
            <a:r>
              <a:rPr lang="cs-CZ" b="1" u="sng" dirty="0" err="1" smtClean="0">
                <a:solidFill>
                  <a:schemeClr val="tx1"/>
                </a:solidFill>
              </a:rPr>
              <a:t>Rh</a:t>
            </a:r>
            <a:r>
              <a:rPr lang="cs-CZ" b="1" u="sng" dirty="0" smtClean="0">
                <a:solidFill>
                  <a:schemeClr val="tx1"/>
                </a:solidFill>
              </a:rPr>
              <a:t> pozitivní</a:t>
            </a:r>
            <a:r>
              <a:rPr lang="cs-CZ" b="1" dirty="0" smtClean="0">
                <a:solidFill>
                  <a:schemeClr val="tx1"/>
                </a:solidFill>
              </a:rPr>
              <a:t>, není-li přítomen, krev je </a:t>
            </a:r>
            <a:r>
              <a:rPr lang="cs-CZ" b="1" u="sng" dirty="0" err="1" smtClean="0">
                <a:solidFill>
                  <a:schemeClr val="tx1"/>
                </a:solidFill>
              </a:rPr>
              <a:t>Rh</a:t>
            </a:r>
            <a:r>
              <a:rPr lang="cs-CZ" b="1" u="sng" dirty="0" smtClean="0">
                <a:solidFill>
                  <a:schemeClr val="tx1"/>
                </a:solidFill>
              </a:rPr>
              <a:t> negativní</a:t>
            </a:r>
            <a:r>
              <a:rPr lang="cs-CZ" b="1" dirty="0" smtClean="0">
                <a:solidFill>
                  <a:schemeClr val="tx1"/>
                </a:solidFill>
              </a:rPr>
              <a:t>)</a:t>
            </a:r>
            <a:endParaRPr lang="cs-CZ" b="1" u="sng" dirty="0" smtClean="0">
              <a:solidFill>
                <a:schemeClr val="tx1"/>
              </a:solidFill>
            </a:endParaRPr>
          </a:p>
          <a:p>
            <a:pPr lvl="1"/>
            <a:endParaRPr lang="cs-CZ" sz="2800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8642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6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krevní skupiny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692696"/>
            <a:ext cx="8568952" cy="2664297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člověk s </a:t>
            </a:r>
            <a:r>
              <a:rPr lang="cs-CZ" b="1" u="sng" dirty="0" smtClean="0">
                <a:solidFill>
                  <a:schemeClr val="tx1"/>
                </a:solidFill>
              </a:rPr>
              <a:t>krevní skupinou AB+ </a:t>
            </a:r>
            <a:r>
              <a:rPr lang="cs-CZ" b="1" dirty="0" smtClean="0">
                <a:solidFill>
                  <a:schemeClr val="tx1"/>
                </a:solidFill>
              </a:rPr>
              <a:t>je UNIVERZÁLNÍ PŘÍJEMCE krve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člověk s </a:t>
            </a:r>
            <a:r>
              <a:rPr lang="cs-CZ" b="1" u="sng" dirty="0" smtClean="0">
                <a:solidFill>
                  <a:schemeClr val="tx1"/>
                </a:solidFill>
              </a:rPr>
              <a:t>krevní skupinou 0 </a:t>
            </a:r>
            <a:r>
              <a:rPr lang="cs-CZ" b="1" dirty="0" smtClean="0">
                <a:solidFill>
                  <a:schemeClr val="tx1"/>
                </a:solidFill>
              </a:rPr>
              <a:t>– je UNIVERZÁLNÍ DÁRCE krve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výměna krve člověka se nazývá </a:t>
            </a:r>
            <a:r>
              <a:rPr lang="cs-CZ" b="1" u="sng" dirty="0" smtClean="0">
                <a:solidFill>
                  <a:schemeClr val="tx1"/>
                </a:solidFill>
              </a:rPr>
              <a:t>TRANSFUZE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vyšetření krevního obrazu krve (</a:t>
            </a:r>
            <a:r>
              <a:rPr lang="cs-CZ" b="1" dirty="0" err="1" smtClean="0">
                <a:solidFill>
                  <a:schemeClr val="tx1"/>
                </a:solidFill>
              </a:rPr>
              <a:t>sedlivosti</a:t>
            </a:r>
            <a:r>
              <a:rPr lang="cs-CZ" b="1" dirty="0" smtClean="0">
                <a:solidFill>
                  <a:schemeClr val="tx1"/>
                </a:solidFill>
              </a:rPr>
              <a:t>) se nazývá </a:t>
            </a:r>
            <a:r>
              <a:rPr lang="cs-CZ" b="1" u="sng" dirty="0" smtClean="0">
                <a:solidFill>
                  <a:schemeClr val="tx1"/>
                </a:solidFill>
              </a:rPr>
              <a:t>SEDIMENTACE</a:t>
            </a:r>
          </a:p>
          <a:p>
            <a:pPr lvl="1"/>
            <a:endParaRPr lang="cs-CZ" sz="2800" b="1" dirty="0" smtClean="0">
              <a:solidFill>
                <a:schemeClr val="tx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99890820"/>
              </p:ext>
            </p:extLst>
          </p:nvPr>
        </p:nvGraphicFramePr>
        <p:xfrm>
          <a:off x="827584" y="3645024"/>
          <a:ext cx="7488832" cy="29813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7365"/>
                <a:gridCol w="3131693"/>
                <a:gridCol w="3199774"/>
              </a:tblGrid>
              <a:tr h="56588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Krevní skupina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Látka </a:t>
                      </a: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(v červených krvinkách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Protilátka</a:t>
                      </a: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(v krevní plazmě)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53054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anti - 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53054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anti – 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53054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 i 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Žádná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(UNIVERZÁLNÍ PŘÍJEMCE)</a:t>
                      </a:r>
                    </a:p>
                  </a:txBody>
                  <a:tcPr/>
                </a:tc>
              </a:tr>
              <a:tr h="53054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žádná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anti – A, anti – B</a:t>
                      </a:r>
                    </a:p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(UNIVERZÁLNÍ DÁRCE)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76531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NEMOCI KRVE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340768"/>
            <a:ext cx="8568952" cy="3456384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LEUKÉMIE</a:t>
            </a:r>
            <a:r>
              <a:rPr lang="cs-CZ" b="1" dirty="0" smtClean="0">
                <a:solidFill>
                  <a:schemeClr val="tx1"/>
                </a:solidFill>
              </a:rPr>
              <a:t> – je </a:t>
            </a:r>
            <a:r>
              <a:rPr lang="cs-CZ" b="1" u="sng" dirty="0" smtClean="0">
                <a:solidFill>
                  <a:schemeClr val="tx1"/>
                </a:solidFill>
              </a:rPr>
              <a:t>rakovinné onemocnění</a:t>
            </a:r>
            <a:r>
              <a:rPr lang="cs-CZ" b="1" dirty="0" smtClean="0">
                <a:solidFill>
                  <a:schemeClr val="tx1"/>
                </a:solidFill>
              </a:rPr>
              <a:t>, které se projevuje zvýšeným množstvím nezralých bílých krvinek v krvi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HEMOFILIE (chorobná krvácivost) </a:t>
            </a:r>
            <a:r>
              <a:rPr lang="cs-CZ" b="1" dirty="0" smtClean="0">
                <a:solidFill>
                  <a:schemeClr val="tx1"/>
                </a:solidFill>
              </a:rPr>
              <a:t>– je porucha </a:t>
            </a:r>
            <a:r>
              <a:rPr lang="cs-CZ" b="1" u="sng" dirty="0" smtClean="0">
                <a:solidFill>
                  <a:schemeClr val="tx1"/>
                </a:solidFill>
              </a:rPr>
              <a:t>srážlivosti</a:t>
            </a:r>
            <a:r>
              <a:rPr lang="cs-CZ" b="1" dirty="0" smtClean="0">
                <a:solidFill>
                  <a:schemeClr val="tx1"/>
                </a:solidFill>
              </a:rPr>
              <a:t> krve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ANÉMIE</a:t>
            </a:r>
            <a:r>
              <a:rPr lang="cs-CZ" b="1" dirty="0" smtClean="0">
                <a:solidFill>
                  <a:schemeClr val="tx1"/>
                </a:solidFill>
              </a:rPr>
              <a:t> – je chudokrevnost , malý počet červených krvinek v krvi, málo hemoglobinu</a:t>
            </a: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lvl="1"/>
            <a:endParaRPr lang="cs-CZ" sz="2800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6163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904656"/>
          </a:xfrm>
        </p:spPr>
        <p:txBody>
          <a:bodyPr>
            <a:normAutofit fontScale="77500" lnSpcReduction="20000"/>
          </a:bodyPr>
          <a:lstStyle/>
          <a:p>
            <a:r>
              <a:rPr lang="cs-CZ" sz="3000" b="1" u="sng" dirty="0" smtClean="0">
                <a:solidFill>
                  <a:schemeClr val="tx1"/>
                </a:solidFill>
              </a:rPr>
              <a:t>Jak dělíme tělní tekutiny?</a:t>
            </a:r>
          </a:p>
          <a:p>
            <a:r>
              <a:rPr lang="cs-CZ" sz="3000" b="1" dirty="0">
                <a:solidFill>
                  <a:srgbClr val="FF0000"/>
                </a:solidFill>
              </a:rPr>
              <a:t>K</a:t>
            </a:r>
            <a:r>
              <a:rPr lang="cs-CZ" sz="3000" b="1" dirty="0" smtClean="0">
                <a:solidFill>
                  <a:srgbClr val="FF0000"/>
                </a:solidFill>
              </a:rPr>
              <a:t>rev, tkáňový mok, míza.</a:t>
            </a:r>
          </a:p>
          <a:p>
            <a:r>
              <a:rPr lang="cs-CZ" sz="3000" b="1" u="sng" dirty="0">
                <a:solidFill>
                  <a:schemeClr val="tx1"/>
                </a:solidFill>
              </a:rPr>
              <a:t>J</a:t>
            </a:r>
            <a:r>
              <a:rPr lang="cs-CZ" sz="3000" b="1" u="sng" dirty="0" smtClean="0">
                <a:solidFill>
                  <a:schemeClr val="tx1"/>
                </a:solidFill>
              </a:rPr>
              <a:t>aké jsou funkce krve</a:t>
            </a:r>
            <a:r>
              <a:rPr lang="cs-CZ" sz="3000" b="1" u="sng" dirty="0">
                <a:solidFill>
                  <a:schemeClr val="tx1"/>
                </a:solidFill>
              </a:rPr>
              <a:t>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Rozvádí po těle kyslík, živiny a vodu, odvádí odpadní látky (oxid uhličitý), má obrannou funkci, podílí se na stálé tělesné teplotě, rozvádí hormony, podílí se na stálosti vnitřního prostředí.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Kolik litrů krve má dospělý člověk?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Přibližně 5 litrů.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Z čeho se skládá krev?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Z krevní plazmy a krevních buněk.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dělíme krevní buňky?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Červené krvinky, bílé krvinky a krevní destičky.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se nazývá červené krevní barvivo?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Hemoglobin.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Kde vznikají a zanikají červené krvinky?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Vznikají v kostní dřeni. Zanikají v játrech a slezině.</a:t>
            </a:r>
          </a:p>
        </p:txBody>
      </p:sp>
    </p:spTree>
    <p:extLst>
      <p:ext uri="{BB962C8B-B14F-4D97-AF65-F5344CB8AC3E}">
        <p14:creationId xmlns:p14="http://schemas.microsoft.com/office/powerpoint/2010/main" xmlns="" val="422020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904656"/>
          </a:xfrm>
        </p:spPr>
        <p:txBody>
          <a:bodyPr>
            <a:normAutofit fontScale="77500" lnSpcReduction="20000"/>
          </a:bodyPr>
          <a:lstStyle/>
          <a:p>
            <a:r>
              <a:rPr lang="cs-CZ" sz="3000" b="1" u="sng" dirty="0" smtClean="0">
                <a:solidFill>
                  <a:schemeClr val="tx1"/>
                </a:solidFill>
              </a:rPr>
              <a:t>Které krevní buňky se podílejí na srážení krve a zástavě krvácení?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Krevní destičky.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Které krevní buňky mají schopnost měňavkovitého pohybu (fagocytóza) a tvoří protilátky?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Bílé krvinky.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Kde se tvoří a zanikají bílé krvinky?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Vznikají v kostní dřeni, slezině a mízních uzlinách. Zanikají ve slezině.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se nazývá odolnost organizmů </a:t>
            </a:r>
            <a:r>
              <a:rPr lang="cs-CZ" sz="3000" b="1" u="sng" smtClean="0">
                <a:solidFill>
                  <a:schemeClr val="tx1"/>
                </a:solidFill>
              </a:rPr>
              <a:t>vůči </a:t>
            </a:r>
            <a:r>
              <a:rPr lang="cs-CZ" sz="3000" b="1" u="sng" dirty="0" err="1" smtClean="0">
                <a:solidFill>
                  <a:schemeClr val="tx1"/>
                </a:solidFill>
              </a:rPr>
              <a:t>c</a:t>
            </a:r>
            <a:r>
              <a:rPr lang="cs-CZ" sz="3000" b="1" u="sng" smtClean="0">
                <a:solidFill>
                  <a:schemeClr val="tx1"/>
                </a:solidFill>
              </a:rPr>
              <a:t>izorodým </a:t>
            </a:r>
            <a:r>
              <a:rPr lang="cs-CZ" sz="3000" b="1" u="sng" dirty="0" smtClean="0">
                <a:solidFill>
                  <a:schemeClr val="tx1"/>
                </a:solidFill>
              </a:rPr>
              <a:t>látkám, zárodkům a bakteriím?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Imunita.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se jmenuje člověk, který objasnil krevní skupiny?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Jan Jánský (profesor Karlovy univerzity).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dělíme krevní skupiny?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A, B, AB a 0.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Co je to hemofilie?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Nemoc (chorobná krvácivost), špatné srážení krve.</a:t>
            </a:r>
          </a:p>
        </p:txBody>
      </p:sp>
    </p:spTree>
    <p:extLst>
      <p:ext uri="{BB962C8B-B14F-4D97-AF65-F5344CB8AC3E}">
        <p14:creationId xmlns:p14="http://schemas.microsoft.com/office/powerpoint/2010/main" xmlns="" val="3696168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27.4.2005 [cit. 2012-10-30]. Dostupné z: http://cs.wikipedia.org/wiki/Soubor:Redbloodcells.jpg </a:t>
            </a:r>
          </a:p>
          <a:p>
            <a:r>
              <a:rPr lang="cs-CZ" sz="1600" dirty="0"/>
              <a:t>Http://cs.wikipedia.org.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9.11.2005 [cit. 2012-10-30]. Dostupné z: http://cs.wikipedia.org/wiki/Soubor:Red_White_Blood_cells.jpg </a:t>
            </a:r>
          </a:p>
          <a:p>
            <a:pPr>
              <a:spcBef>
                <a:spcPts val="0"/>
              </a:spcBef>
              <a:defRPr/>
            </a:pPr>
            <a:r>
              <a:rPr lang="cs-CZ" sz="1600" dirty="0" err="1"/>
              <a:t>Soubor:Jan</a:t>
            </a:r>
            <a:r>
              <a:rPr lang="cs-CZ" sz="1600" dirty="0"/>
              <a:t> Janský, 1902.jpg.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23.9.2007 [cit. 2012-12-10]. Dostupné z: http://cs.wikipedia.org/wiki/Jan_Jansk%C3%BD </a:t>
            </a:r>
            <a:endParaRPr lang="cs-CZ" sz="1600" dirty="0" smtClean="0"/>
          </a:p>
          <a:p>
            <a:pPr>
              <a:spcBef>
                <a:spcPts val="0"/>
              </a:spcBef>
              <a:defRPr/>
            </a:pPr>
            <a:r>
              <a:rPr lang="cs-CZ" sz="1600" dirty="0" err="1"/>
              <a:t>Soubor:Cipla</a:t>
            </a:r>
            <a:r>
              <a:rPr lang="cs-CZ" sz="1600" dirty="0"/>
              <a:t> inhaler.jpg.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2.7.2010 [cit. 2012-12-10]. Dostupné z: http://cs.wikipedia.org/wiki/Astma </a:t>
            </a:r>
          </a:p>
          <a:p>
            <a:pPr>
              <a:spcBef>
                <a:spcPts val="0"/>
              </a:spcBef>
              <a:defRPr/>
            </a:pPr>
            <a:endParaRPr lang="cs-CZ" sz="1600" dirty="0"/>
          </a:p>
          <a:p>
            <a:endParaRPr lang="cs-CZ" sz="1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3725</TotalTime>
  <Words>1377</Words>
  <Application>Microsoft Office PowerPoint</Application>
  <PresentationFormat>Předvádění na obrazovce (4:3)</PresentationFormat>
  <Paragraphs>175</Paragraphs>
  <Slides>19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Snímek 1</vt:lpstr>
      <vt:lpstr>Anotace</vt:lpstr>
      <vt:lpstr>OBĚHOVÁ SOUSTAVA ČLOVĚKA – tělní tekutiny, krev</vt:lpstr>
      <vt:lpstr>OBĚHOVÁ SOUSTAVA ČLOVĚKA – tělní tekutiny, krev</vt:lpstr>
      <vt:lpstr>Tělní tekutiny</vt:lpstr>
      <vt:lpstr>krev a její funkce</vt:lpstr>
      <vt:lpstr>složení krve</vt:lpstr>
      <vt:lpstr>krevní plazma</vt:lpstr>
      <vt:lpstr>krevní buňky – červené krvinky</vt:lpstr>
      <vt:lpstr>krevní buňky – bílé krvinky</vt:lpstr>
      <vt:lpstr>krevní buňky – krevní destičky</vt:lpstr>
      <vt:lpstr>IMUNITA</vt:lpstr>
      <vt:lpstr>alergie</vt:lpstr>
      <vt:lpstr>krevní skupiny</vt:lpstr>
      <vt:lpstr>krevní skupiny</vt:lpstr>
      <vt:lpstr>NEMOCI KRVE</vt:lpstr>
      <vt:lpstr>Otázky</vt:lpstr>
      <vt:lpstr>Otázky</vt:lpstr>
      <vt:lpstr>Použité zdroje:</vt:lpstr>
    </vt:vector>
  </TitlesOfParts>
  <Company>MZŠ Melč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rybat</cp:lastModifiedBy>
  <cp:revision>321</cp:revision>
  <dcterms:created xsi:type="dcterms:W3CDTF">2012-03-02T07:29:25Z</dcterms:created>
  <dcterms:modified xsi:type="dcterms:W3CDTF">2012-12-11T10:44:37Z</dcterms:modified>
</cp:coreProperties>
</file>