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8" r:id="rId2"/>
    <p:sldId id="269" r:id="rId3"/>
    <p:sldId id="381" r:id="rId4"/>
    <p:sldId id="369" r:id="rId5"/>
    <p:sldId id="370" r:id="rId6"/>
    <p:sldId id="371" r:id="rId7"/>
    <p:sldId id="372" r:id="rId8"/>
    <p:sldId id="373" r:id="rId9"/>
    <p:sldId id="382" r:id="rId10"/>
    <p:sldId id="383" r:id="rId11"/>
    <p:sldId id="377" r:id="rId12"/>
    <p:sldId id="385" r:id="rId13"/>
    <p:sldId id="384" r:id="rId14"/>
    <p:sldId id="374" r:id="rId15"/>
    <p:sldId id="367" r:id="rId16"/>
    <p:sldId id="368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89" autoAdjust="0"/>
    <p:restoredTop sz="90158" autoAdjust="0"/>
  </p:normalViewPr>
  <p:slideViewPr>
    <p:cSldViewPr>
      <p:cViewPr>
        <p:scale>
          <a:sx n="64" d="100"/>
          <a:sy n="64" d="100"/>
        </p:scale>
        <p:origin x="-1014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Soubor:Grafik blutkreislauf.jpg.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22.9.2005 [cit. 2012-12-10]. Dostupné z: http://cs.wikipedia.org/wiki/Ob%C4%9Bhov%C3%A1_soustava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Soubor:Heart-and-lungs.jpg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7.5.2009 [cit. 2012-12-10]. Dostupné z: http://cs.wikipedia.org/wiki/Lidsk%C3%A9_srdce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Soubor:Grafik blutkreislauf.jpg.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22.9.2005 [cit. 2012-12-10]. Dostupné z: http://cs.wikipedia.org/wiki/Ob%C4%9Bhov%C3%A1_soustava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Soubor:Aorta scheme.jpg.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28.3.2006 [cit. 2012-12-12]. Dostupné z: http://cs.wikipedia.org/wiki/Srde%C4%8Dnice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Soubor:Vein-crosssection-no-text.png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2.12.2005 [cit. 2012-12-12]. Dostupné z: http://cs.wikipedia.org/wiki/%C5%BD%C3%ADla_%28biologie%29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Soubor:Illu</a:t>
            </a:r>
            <a:r>
              <a:rPr lang="cs-CZ" dirty="0" smtClean="0"/>
              <a:t> capillary.jpg.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17.5.2006 [cit. 2012-12-12]. Dostupné z: http://cs.wikipedia.org/wiki/Vl%C3%A1se%C4%8Dnice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Soubor:Diagram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human</a:t>
            </a:r>
            <a:r>
              <a:rPr lang="cs-CZ" dirty="0" smtClean="0"/>
              <a:t> </a:t>
            </a:r>
            <a:r>
              <a:rPr lang="cs-CZ" dirty="0" err="1" smtClean="0"/>
              <a:t>heart</a:t>
            </a:r>
            <a:r>
              <a:rPr lang="cs-CZ" dirty="0" smtClean="0"/>
              <a:t> (</a:t>
            </a:r>
            <a:r>
              <a:rPr lang="cs-CZ" dirty="0" err="1" smtClean="0"/>
              <a:t>multilingual</a:t>
            </a:r>
            <a:r>
              <a:rPr lang="cs-CZ" dirty="0" smtClean="0"/>
              <a:t>).</a:t>
            </a:r>
            <a:r>
              <a:rPr lang="cs-CZ" dirty="0" err="1" smtClean="0"/>
              <a:t>svg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24.11.2006 [cit. 2012-12-12]. Dostupné z: http://cs.wikipedia.org/wiki/Srdce#Prav.C3.A1_s.C3.AD.C5.88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Soubor:Diagram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human</a:t>
            </a:r>
            <a:r>
              <a:rPr lang="cs-CZ" dirty="0" smtClean="0"/>
              <a:t> </a:t>
            </a:r>
            <a:r>
              <a:rPr lang="cs-CZ" dirty="0" err="1" smtClean="0"/>
              <a:t>heart</a:t>
            </a:r>
            <a:r>
              <a:rPr lang="cs-CZ" dirty="0" smtClean="0"/>
              <a:t> (</a:t>
            </a:r>
            <a:r>
              <a:rPr lang="cs-CZ" dirty="0" err="1" smtClean="0"/>
              <a:t>multilingual</a:t>
            </a:r>
            <a:r>
              <a:rPr lang="cs-CZ" dirty="0" smtClean="0"/>
              <a:t>).</a:t>
            </a:r>
            <a:r>
              <a:rPr lang="cs-CZ" dirty="0" err="1" smtClean="0"/>
              <a:t>svg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24.11.2006 [cit. 2012-12-12]. Dostupné z: http://cs.wikipedia.org/wiki/Srdce#Prav.C3.A1_s.C3.AD.C5.88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Soubor:Illu</a:t>
            </a:r>
            <a:r>
              <a:rPr lang="cs-CZ" dirty="0" smtClean="0"/>
              <a:t> </a:t>
            </a:r>
            <a:r>
              <a:rPr lang="cs-CZ" dirty="0" err="1" smtClean="0"/>
              <a:t>pulmonary</a:t>
            </a:r>
            <a:r>
              <a:rPr lang="cs-CZ" dirty="0" smtClean="0"/>
              <a:t> circuit.jpg.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17.5.2006 [cit. 2012-12-12]. Dostupné z: http://cs.wikipedia.org/wiki/Plicn%C3%AD_ob%C4%9Bh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Soubor:CPR.jpg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29.11.2004 [cit. 2012-12-12]. Dostupné z: http://cs.wikipedia.org/wiki/Kardiopulmon%C3%A1ln%C3%AD_resuscitace#Dosp.C4.9Bl.C3.AD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Soubor:Grafik </a:t>
            </a:r>
            <a:r>
              <a:rPr lang="cs-CZ" dirty="0" err="1" smtClean="0"/>
              <a:t>blutkreislauf.jpg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22.9.2005 [cit. 2012-12-10]. Dostupné z: http://cs.wikipedia.org/wiki/Ob%C4%9Bhov%C3%A1_soustava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26208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2207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2207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69678604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Oběhová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soustava člověka – cévy, srdce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OBĚHOVOU SOUSTAVOU ČLOVĚKA – oběhovým systémem, stavbou a funkcí srdce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zhlédnou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2927" y="0"/>
            <a:ext cx="8686800" cy="84124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OBĚHOVÁ SOUSTAVA ČLOVĚKA – oběhový systém, srdce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Grafik blutkreislau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03742"/>
            <a:ext cx="335280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Heart-and-lung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98657"/>
            <a:ext cx="5256584" cy="512517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4138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Grafik blutkreislau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894" y="1507411"/>
            <a:ext cx="2774875" cy="472990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cévy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68760"/>
            <a:ext cx="5976664" cy="525658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Vedou krev </a:t>
            </a:r>
            <a:r>
              <a:rPr lang="cs-CZ" b="1" u="sng" dirty="0" smtClean="0">
                <a:solidFill>
                  <a:schemeClr val="tx1"/>
                </a:solidFill>
              </a:rPr>
              <a:t>ze srdce do tkání </a:t>
            </a:r>
            <a:r>
              <a:rPr lang="cs-CZ" b="1" dirty="0" smtClean="0">
                <a:solidFill>
                  <a:schemeClr val="tx1"/>
                </a:solidFill>
              </a:rPr>
              <a:t>a potom </a:t>
            </a:r>
            <a:r>
              <a:rPr lang="cs-CZ" b="1" u="sng" dirty="0" smtClean="0">
                <a:solidFill>
                  <a:schemeClr val="tx1"/>
                </a:solidFill>
              </a:rPr>
              <a:t>zpět ze tkání do srdce.</a:t>
            </a:r>
          </a:p>
          <a:p>
            <a:pPr marL="0" indent="0">
              <a:buNone/>
            </a:pPr>
            <a:r>
              <a:rPr lang="cs-CZ" b="1" u="sng" cap="all" dirty="0" smtClean="0">
                <a:solidFill>
                  <a:schemeClr val="tx1"/>
                </a:solidFill>
              </a:rPr>
              <a:t>P</a:t>
            </a:r>
            <a:r>
              <a:rPr lang="cs-CZ" b="1" u="sng" dirty="0" smtClean="0">
                <a:solidFill>
                  <a:schemeClr val="tx1"/>
                </a:solidFill>
              </a:rPr>
              <a:t>odle stavby a funkce dělíme cévy na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b="1" cap="all" dirty="0" smtClean="0">
                <a:solidFill>
                  <a:schemeClr val="tx1"/>
                </a:solidFill>
              </a:rPr>
              <a:t>Tepny</a:t>
            </a:r>
          </a:p>
          <a:p>
            <a:r>
              <a:rPr lang="cs-CZ" b="1" cap="all" dirty="0" smtClean="0">
                <a:solidFill>
                  <a:schemeClr val="tx1"/>
                </a:solidFill>
              </a:rPr>
              <a:t>Žíly </a:t>
            </a:r>
          </a:p>
          <a:p>
            <a:r>
              <a:rPr lang="cs-CZ" b="1" cap="all" dirty="0" smtClean="0">
                <a:solidFill>
                  <a:schemeClr val="tx1"/>
                </a:solidFill>
              </a:rPr>
              <a:t>vlásečnice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619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tepny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196752"/>
            <a:ext cx="5302424" cy="554461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vedou </a:t>
            </a:r>
            <a:r>
              <a:rPr lang="cs-CZ" sz="3600" b="1" u="sng" dirty="0" smtClean="0">
                <a:solidFill>
                  <a:schemeClr val="tx1"/>
                </a:solidFill>
              </a:rPr>
              <a:t>krev ze srdce do těla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mají </a:t>
            </a:r>
            <a:r>
              <a:rPr lang="cs-CZ" sz="3600" b="1" u="sng" dirty="0" smtClean="0">
                <a:solidFill>
                  <a:schemeClr val="tx1"/>
                </a:solidFill>
              </a:rPr>
              <a:t>silné a pružné stěny </a:t>
            </a:r>
            <a:r>
              <a:rPr lang="cs-CZ" sz="3600" b="1" dirty="0" smtClean="0">
                <a:solidFill>
                  <a:schemeClr val="tx1"/>
                </a:solidFill>
              </a:rPr>
              <a:t>se svalovinou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vedou </a:t>
            </a:r>
            <a:r>
              <a:rPr lang="cs-CZ" sz="3600" b="1" u="sng" dirty="0" smtClean="0">
                <a:solidFill>
                  <a:schemeClr val="tx1"/>
                </a:solidFill>
              </a:rPr>
              <a:t>okysličenou světle červenou </a:t>
            </a:r>
            <a:r>
              <a:rPr lang="cs-CZ" sz="3600" b="1" dirty="0" smtClean="0">
                <a:solidFill>
                  <a:schemeClr val="tx1"/>
                </a:solidFill>
              </a:rPr>
              <a:t>krev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při </a:t>
            </a:r>
            <a:r>
              <a:rPr lang="cs-CZ" sz="3600" b="1" u="sng" dirty="0" smtClean="0">
                <a:solidFill>
                  <a:schemeClr val="tx1"/>
                </a:solidFill>
              </a:rPr>
              <a:t>poranění</a:t>
            </a:r>
            <a:r>
              <a:rPr lang="cs-CZ" sz="3600" b="1" dirty="0" smtClean="0">
                <a:solidFill>
                  <a:schemeClr val="tx1"/>
                </a:solidFill>
              </a:rPr>
              <a:t> tepen </a:t>
            </a:r>
            <a:r>
              <a:rPr lang="cs-CZ" sz="3600" b="1" u="sng" dirty="0" smtClean="0">
                <a:solidFill>
                  <a:schemeClr val="tx1"/>
                </a:solidFill>
              </a:rPr>
              <a:t>krev z tepny vystřiku</a:t>
            </a:r>
            <a:r>
              <a:rPr lang="cs-CZ" b="1" u="sng" dirty="0" smtClean="0">
                <a:solidFill>
                  <a:schemeClr val="tx1"/>
                </a:solidFill>
              </a:rPr>
              <a:t>je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největší tepnou v lidském těle je </a:t>
            </a:r>
            <a:r>
              <a:rPr lang="cs-CZ" b="1" u="sng" dirty="0" smtClean="0">
                <a:solidFill>
                  <a:schemeClr val="tx1"/>
                </a:solidFill>
              </a:rPr>
              <a:t>aorta</a:t>
            </a:r>
          </a:p>
          <a:p>
            <a:endParaRPr lang="cs-CZ" sz="3200" b="1" dirty="0" smtClean="0">
              <a:solidFill>
                <a:schemeClr val="tx1"/>
              </a:solidFill>
            </a:endParaRPr>
          </a:p>
          <a:p>
            <a:pPr lvl="1"/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Soubor:Aorta schem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249" y="1971626"/>
            <a:ext cx="3407247" cy="412167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8274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žíly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052736"/>
            <a:ext cx="6048672" cy="568863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vedou </a:t>
            </a:r>
            <a:r>
              <a:rPr lang="cs-CZ" sz="3200" b="1" u="sng" dirty="0" smtClean="0">
                <a:solidFill>
                  <a:schemeClr val="tx1"/>
                </a:solidFill>
              </a:rPr>
              <a:t>krev z těla směrem do srdce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mají </a:t>
            </a:r>
            <a:r>
              <a:rPr lang="cs-CZ" b="1" u="sng" dirty="0" smtClean="0">
                <a:solidFill>
                  <a:schemeClr val="tx1"/>
                </a:solidFill>
              </a:rPr>
              <a:t>užší stěny než t</a:t>
            </a:r>
            <a:r>
              <a:rPr lang="cs-CZ" b="1" dirty="0" smtClean="0">
                <a:solidFill>
                  <a:schemeClr val="tx1"/>
                </a:solidFill>
              </a:rPr>
              <a:t>epny (méně svaloviny)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vedou </a:t>
            </a:r>
            <a:r>
              <a:rPr lang="cs-CZ" b="1" u="sng" dirty="0" smtClean="0">
                <a:solidFill>
                  <a:schemeClr val="tx1"/>
                </a:solidFill>
              </a:rPr>
              <a:t>krev tmavě červenou - odkysličenou</a:t>
            </a:r>
            <a:endParaRPr lang="cs-CZ" sz="3200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vedou krev pod </a:t>
            </a:r>
            <a:r>
              <a:rPr lang="cs-CZ" b="1" u="sng" dirty="0" smtClean="0">
                <a:solidFill>
                  <a:schemeClr val="tx1"/>
                </a:solidFill>
              </a:rPr>
              <a:t>malým tlakem</a:t>
            </a:r>
            <a:r>
              <a:rPr lang="cs-CZ" b="1" dirty="0" smtClean="0">
                <a:solidFill>
                  <a:schemeClr val="tx1"/>
                </a:solidFill>
              </a:rPr>
              <a:t>, při </a:t>
            </a:r>
            <a:r>
              <a:rPr lang="cs-CZ" b="1" u="sng" dirty="0" smtClean="0">
                <a:solidFill>
                  <a:schemeClr val="tx1"/>
                </a:solidFill>
              </a:rPr>
              <a:t>poranění</a:t>
            </a:r>
            <a:r>
              <a:rPr lang="cs-CZ" b="1" dirty="0" smtClean="0">
                <a:solidFill>
                  <a:schemeClr val="tx1"/>
                </a:solidFill>
              </a:rPr>
              <a:t> žil z nich krev </a:t>
            </a:r>
            <a:r>
              <a:rPr lang="cs-CZ" b="1" u="sng" dirty="0" smtClean="0">
                <a:solidFill>
                  <a:schemeClr val="tx1"/>
                </a:solidFill>
              </a:rPr>
              <a:t>volně vytéká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velké žíly na dolních končetinách mají </a:t>
            </a:r>
            <a:r>
              <a:rPr lang="cs-CZ" sz="3200" b="1" u="sng" dirty="0" smtClean="0">
                <a:solidFill>
                  <a:schemeClr val="tx1"/>
                </a:solidFill>
              </a:rPr>
              <a:t>chlopně</a:t>
            </a:r>
            <a:r>
              <a:rPr lang="cs-CZ" sz="3200" b="1" dirty="0" smtClean="0">
                <a:solidFill>
                  <a:schemeClr val="tx1"/>
                </a:solidFill>
              </a:rPr>
              <a:t> (zabraňují zpětnému toku krve dolů)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křečové žíly</a:t>
            </a:r>
            <a:r>
              <a:rPr lang="cs-CZ" b="1" dirty="0" smtClean="0">
                <a:solidFill>
                  <a:schemeClr val="tx1"/>
                </a:solidFill>
              </a:rPr>
              <a:t> (dolní končetina) – jsou vakovitá rozšíření žil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Soubor:Vein-crosssection-no-tex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84"/>
            <a:ext cx="2000250" cy="473392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3163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vlásečnice (kapiláry)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22322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spojují tepny a žíly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přes jejich </a:t>
            </a:r>
            <a:r>
              <a:rPr lang="cs-CZ" sz="3200" b="1" u="sng" dirty="0" smtClean="0">
                <a:solidFill>
                  <a:schemeClr val="tx1"/>
                </a:solidFill>
              </a:rPr>
              <a:t>tenké stě</a:t>
            </a:r>
            <a:r>
              <a:rPr lang="cs-CZ" sz="3200" b="1" dirty="0" smtClean="0">
                <a:solidFill>
                  <a:schemeClr val="tx1"/>
                </a:solidFill>
              </a:rPr>
              <a:t>ny dochází </a:t>
            </a:r>
            <a:r>
              <a:rPr lang="cs-CZ" sz="3200" b="1" u="sng" dirty="0" smtClean="0">
                <a:solidFill>
                  <a:schemeClr val="tx1"/>
                </a:solidFill>
              </a:rPr>
              <a:t>k přísunu kyslíku a živin do buněk </a:t>
            </a:r>
            <a:r>
              <a:rPr lang="cs-CZ" sz="3200" b="1" dirty="0" smtClean="0">
                <a:solidFill>
                  <a:schemeClr val="tx1"/>
                </a:solidFill>
              </a:rPr>
              <a:t>jednotlivých orgánů a </a:t>
            </a:r>
            <a:r>
              <a:rPr lang="cs-CZ" sz="3200" b="1" u="sng" dirty="0" smtClean="0">
                <a:solidFill>
                  <a:schemeClr val="tx1"/>
                </a:solidFill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u="sng" dirty="0" smtClean="0">
                <a:solidFill>
                  <a:schemeClr val="tx1"/>
                </a:solidFill>
              </a:rPr>
              <a:t>odvodu odpadních látek</a:t>
            </a:r>
          </a:p>
        </p:txBody>
      </p:sp>
      <p:pic>
        <p:nvPicPr>
          <p:cNvPr id="3074" name="Picture 2" descr="Soubor:Illu capillar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17032"/>
            <a:ext cx="5832648" cy="291632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6446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srdce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68863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je uloženo </a:t>
            </a:r>
            <a:r>
              <a:rPr lang="cs-CZ" sz="3200" b="1" u="sng" dirty="0" smtClean="0">
                <a:solidFill>
                  <a:schemeClr val="tx1"/>
                </a:solidFill>
              </a:rPr>
              <a:t>za hrudní kostí mírně nalevo</a:t>
            </a:r>
          </a:p>
          <a:p>
            <a:r>
              <a:rPr lang="cs-CZ" sz="3200" b="1" u="sng" dirty="0" smtClean="0">
                <a:solidFill>
                  <a:schemeClr val="tx1"/>
                </a:solidFill>
              </a:rPr>
              <a:t>zajišťuje oběh krve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je kryto </a:t>
            </a:r>
            <a:r>
              <a:rPr lang="cs-CZ" b="1" u="sng" dirty="0" smtClean="0">
                <a:solidFill>
                  <a:schemeClr val="tx1"/>
                </a:solidFill>
              </a:rPr>
              <a:t>vazivovou blánou – OSRDEČNÍKEM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je tvořeno </a:t>
            </a:r>
            <a:r>
              <a:rPr lang="cs-CZ" sz="3200" b="1" u="sng" dirty="0" smtClean="0">
                <a:solidFill>
                  <a:schemeClr val="tx1"/>
                </a:solidFill>
              </a:rPr>
              <a:t>srdeční, příčně pruhovanou svalovinou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je rozděleno na </a:t>
            </a:r>
            <a:r>
              <a:rPr lang="cs-CZ" b="1" u="sng" dirty="0" smtClean="0">
                <a:solidFill>
                  <a:schemeClr val="tx1"/>
                </a:solidFill>
              </a:rPr>
              <a:t>čtyři části: 2 síně a 2 komory</a:t>
            </a:r>
            <a:endParaRPr lang="cs-CZ" sz="3200" b="1" u="sng" dirty="0" smtClean="0">
              <a:solidFill>
                <a:schemeClr val="tx1"/>
              </a:solidFill>
            </a:endParaRPr>
          </a:p>
          <a:p>
            <a:r>
              <a:rPr lang="cs-CZ" sz="3200" b="1" dirty="0" smtClean="0">
                <a:solidFill>
                  <a:schemeClr val="tx1"/>
                </a:solidFill>
              </a:rPr>
              <a:t>síně a komory jsou odděleny </a:t>
            </a:r>
            <a:r>
              <a:rPr lang="cs-CZ" sz="3200" b="1" u="sng" dirty="0" smtClean="0">
                <a:solidFill>
                  <a:schemeClr val="tx1"/>
                </a:solidFill>
              </a:rPr>
              <a:t>chlopněmi </a:t>
            </a:r>
            <a:r>
              <a:rPr lang="cs-CZ" sz="3200" b="1" dirty="0" smtClean="0">
                <a:solidFill>
                  <a:schemeClr val="tx1"/>
                </a:solidFill>
              </a:rPr>
              <a:t>(pravá chlopeň – trojcípá, levá chlopeň – dvojcípá)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do srdce vstupují </a:t>
            </a:r>
            <a:r>
              <a:rPr lang="cs-CZ" b="1" dirty="0" smtClean="0">
                <a:solidFill>
                  <a:schemeClr val="tx1"/>
                </a:solidFill>
              </a:rPr>
              <a:t>velké </a:t>
            </a:r>
            <a:r>
              <a:rPr lang="cs-CZ" b="1" u="sng" dirty="0" smtClean="0">
                <a:solidFill>
                  <a:schemeClr val="tx1"/>
                </a:solidFill>
              </a:rPr>
              <a:t>žíly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ze srdce vystupují </a:t>
            </a:r>
            <a:r>
              <a:rPr lang="cs-CZ" b="1" dirty="0" smtClean="0">
                <a:solidFill>
                  <a:schemeClr val="tx1"/>
                </a:solidFill>
              </a:rPr>
              <a:t>velké </a:t>
            </a:r>
            <a:r>
              <a:rPr lang="cs-CZ" b="1" u="sng" dirty="0" smtClean="0">
                <a:solidFill>
                  <a:schemeClr val="tx1"/>
                </a:solidFill>
              </a:rPr>
              <a:t>tepny</a:t>
            </a:r>
            <a:endParaRPr lang="cs-CZ" sz="32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960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Diagram of the human heart (multilingual)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116632"/>
            <a:ext cx="5324045" cy="53240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srdce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>
            <a:spLocks/>
          </p:cNvSpPr>
          <p:nvPr/>
        </p:nvSpPr>
        <p:spPr>
          <a:xfrm>
            <a:off x="4553057" y="3800551"/>
            <a:ext cx="4572000" cy="304698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r>
              <a:rPr lang="cs-CZ" sz="2400" b="1" u="sng" dirty="0"/>
              <a:t>Schéma lidského srdce:</a:t>
            </a:r>
            <a:br>
              <a:rPr lang="cs-CZ" sz="2400" b="1" u="sng" dirty="0"/>
            </a:br>
            <a:r>
              <a:rPr lang="cs-CZ" sz="2400" b="1" dirty="0"/>
              <a:t>1. Horní dutá žíla - 2. Plicní tepna - 3. Plicní žíla - 4. Mitrální chlopeň - 5. Aortální chlopeň - 6. Levá komora - 7. Pravá komora - 8. Levá síň - 9. Pravá síň - 10. Aorta - 11. Plicní chlopeň - 12. Trojcípá chlopeň - 13. Dolní dutá žíla</a:t>
            </a:r>
          </a:p>
        </p:txBody>
      </p:sp>
    </p:spTree>
    <p:extLst>
      <p:ext uri="{BB962C8B-B14F-4D97-AF65-F5344CB8AC3E}">
        <p14:creationId xmlns="" xmlns:p14="http://schemas.microsoft.com/office/powerpoint/2010/main" val="297967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Diagram of the human heart (multilingual)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807" y="116632"/>
            <a:ext cx="4722876" cy="47228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44624"/>
            <a:ext cx="1656184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srdce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>
            <a:spLocks/>
          </p:cNvSpPr>
          <p:nvPr/>
        </p:nvSpPr>
        <p:spPr>
          <a:xfrm>
            <a:off x="234967" y="4869160"/>
            <a:ext cx="8729521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Do pravé síně </a:t>
            </a:r>
            <a:r>
              <a:rPr lang="cs-CZ" sz="2400" b="1" dirty="0" smtClean="0"/>
              <a:t>vstupuje </a:t>
            </a:r>
            <a:r>
              <a:rPr lang="cs-CZ" sz="2400" b="1" u="sng" dirty="0" smtClean="0"/>
              <a:t>horní a dolní dutá žíla</a:t>
            </a:r>
            <a:r>
              <a:rPr lang="cs-CZ" sz="2400" b="1" dirty="0" smtClean="0"/>
              <a:t>, z pravé komory vystupuje </a:t>
            </a:r>
            <a:r>
              <a:rPr lang="cs-CZ" sz="2400" b="1" u="sng" dirty="0" smtClean="0"/>
              <a:t>plicní tepna</a:t>
            </a:r>
            <a:r>
              <a:rPr lang="cs-CZ" sz="2400" b="1" dirty="0" smtClean="0"/>
              <a:t>.</a:t>
            </a:r>
          </a:p>
          <a:p>
            <a:r>
              <a:rPr lang="cs-CZ" sz="2400" b="1" u="sng" dirty="0" smtClean="0"/>
              <a:t>Do levé síně </a:t>
            </a:r>
            <a:r>
              <a:rPr lang="cs-CZ" sz="2400" b="1" dirty="0" smtClean="0"/>
              <a:t>vstupují </a:t>
            </a:r>
            <a:r>
              <a:rPr lang="cs-CZ" sz="2400" b="1" u="sng" dirty="0" smtClean="0"/>
              <a:t>4 plicní žíly </a:t>
            </a:r>
            <a:r>
              <a:rPr lang="cs-CZ" sz="2400" b="1" dirty="0" smtClean="0"/>
              <a:t>a z  levé komory vystupuje tepna </a:t>
            </a:r>
            <a:r>
              <a:rPr lang="cs-CZ" sz="2400" b="1" u="sng" dirty="0" smtClean="0"/>
              <a:t>srdečnice (aorta)</a:t>
            </a:r>
            <a:r>
              <a:rPr lang="cs-CZ" sz="2400" b="1" dirty="0" smtClean="0"/>
              <a:t>. Na začátku </a:t>
            </a:r>
            <a:r>
              <a:rPr lang="cs-CZ" sz="2400" b="1" u="sng" dirty="0" smtClean="0"/>
              <a:t>aorty</a:t>
            </a:r>
            <a:r>
              <a:rPr lang="cs-CZ" sz="2400" b="1" dirty="0" smtClean="0"/>
              <a:t> a </a:t>
            </a:r>
            <a:r>
              <a:rPr lang="cs-CZ" sz="2400" b="1" u="sng" dirty="0" smtClean="0"/>
              <a:t>plicní tepny </a:t>
            </a:r>
            <a:r>
              <a:rPr lang="cs-CZ" sz="2400" b="1" dirty="0" smtClean="0"/>
              <a:t>jsou </a:t>
            </a:r>
            <a:r>
              <a:rPr lang="cs-CZ" sz="2400" b="1" u="sng" dirty="0" smtClean="0"/>
              <a:t>poloměsíčité chlopně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04854" y="116632"/>
            <a:ext cx="60305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HDŽ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4464038"/>
            <a:ext cx="60305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DŽ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93823" y="980728"/>
            <a:ext cx="1630505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PLICNÍ TEPNA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1133128"/>
            <a:ext cx="1630505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PLICNÍ TEPNA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64430" y="1511326"/>
            <a:ext cx="1630505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PLICNÍ  ŽÍLY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99782" y="827420"/>
            <a:ext cx="81525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AORTA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16830" y="2996952"/>
            <a:ext cx="16305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POLOMĚSÍČITÁ CHLOPEŇ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98596" y="2826186"/>
            <a:ext cx="16305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POLOMĚSÍČITÁ CHLOPEŇ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66807" y="3573016"/>
            <a:ext cx="16305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T</a:t>
            </a:r>
            <a:r>
              <a:rPr lang="cs-CZ" b="1" dirty="0" smtClean="0"/>
              <a:t>ROJCÍPÁ CHLOPEŇ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33383" y="2154904"/>
            <a:ext cx="16305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DVOJCÍPÁ CHLOPEŇ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56656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Malý plicní oběh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05680" y="1052735"/>
            <a:ext cx="8686800" cy="1800201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zajišťuje </a:t>
            </a:r>
            <a:r>
              <a:rPr lang="cs-CZ" b="1" u="sng" dirty="0" smtClean="0">
                <a:solidFill>
                  <a:schemeClr val="tx1"/>
                </a:solidFill>
              </a:rPr>
              <a:t>oběh krve mezi srdcem a plícemi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odkysličená krev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</a:rPr>
              <a:t>PS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PK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plicní tepna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PLÍCE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plicní žíly (okysličená krev)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LS</a:t>
            </a:r>
            <a:endParaRPr lang="cs-CZ" b="1" dirty="0" smtClean="0">
              <a:solidFill>
                <a:schemeClr val="tx1"/>
              </a:solidFill>
            </a:endParaRP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  <p:pic>
        <p:nvPicPr>
          <p:cNvPr id="5122" name="Picture 2" descr="Soubor:Illu pulmonary circui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84984"/>
            <a:ext cx="6840760" cy="328882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8105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velký tělní oběh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836712"/>
            <a:ext cx="8686800" cy="1800201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vede </a:t>
            </a:r>
            <a:r>
              <a:rPr lang="cs-CZ" b="1" u="sng" dirty="0" smtClean="0">
                <a:solidFill>
                  <a:schemeClr val="tx1"/>
                </a:solidFill>
              </a:rPr>
              <a:t>krev ze srdce do těla a zpět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okysličená krev  LS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 LK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aorta (srdečnice) </a:t>
            </a:r>
            <a:r>
              <a:rPr lang="cs-CZ" b="1" dirty="0">
                <a:solidFill>
                  <a:schemeClr val="tx1"/>
                </a:solidFill>
                <a:sym typeface="Symbol"/>
              </a:rPr>
              <a:t> 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do celého těla , v těle se krev odkysličí a vrací se zpět  HDŽ, DDŽ  LS</a:t>
            </a:r>
            <a:endParaRPr lang="cs-CZ" b="1" dirty="0" smtClean="0">
              <a:solidFill>
                <a:schemeClr val="tx1"/>
              </a:solidFill>
            </a:endParaRP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  <p:pic>
        <p:nvPicPr>
          <p:cNvPr id="7170" name="Picture 2" descr="Soubor:CP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06505"/>
            <a:ext cx="3600400" cy="393486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Grafik blutkreislauf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83475"/>
            <a:ext cx="2774875" cy="472990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5053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ČINNOST srdce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pracuje jako </a:t>
            </a:r>
            <a:r>
              <a:rPr lang="cs-CZ" b="1" u="sng" dirty="0" smtClean="0">
                <a:solidFill>
                  <a:schemeClr val="tx1"/>
                </a:solidFill>
              </a:rPr>
              <a:t>pumpa</a:t>
            </a:r>
            <a:r>
              <a:rPr lang="cs-CZ" b="1" dirty="0" smtClean="0">
                <a:solidFill>
                  <a:schemeClr val="tx1"/>
                </a:solidFill>
              </a:rPr>
              <a:t> – rytmicky se </a:t>
            </a:r>
            <a:r>
              <a:rPr lang="cs-CZ" b="1" u="sng" dirty="0" smtClean="0">
                <a:solidFill>
                  <a:schemeClr val="tx1"/>
                </a:solidFill>
              </a:rPr>
              <a:t>stahuje</a:t>
            </a:r>
            <a:r>
              <a:rPr lang="cs-CZ" b="1" dirty="0" smtClean="0">
                <a:solidFill>
                  <a:schemeClr val="tx1"/>
                </a:solidFill>
              </a:rPr>
              <a:t> (systola) a </a:t>
            </a:r>
            <a:r>
              <a:rPr lang="cs-CZ" b="1" u="sng" dirty="0" smtClean="0">
                <a:solidFill>
                  <a:schemeClr val="tx1"/>
                </a:solidFill>
              </a:rPr>
              <a:t>ochabuje</a:t>
            </a:r>
            <a:r>
              <a:rPr lang="cs-CZ" b="1" dirty="0" smtClean="0">
                <a:solidFill>
                  <a:schemeClr val="tx1"/>
                </a:solidFill>
              </a:rPr>
              <a:t> (diastola) přibližně </a:t>
            </a:r>
            <a:r>
              <a:rPr lang="cs-CZ" b="1" u="sng" dirty="0" smtClean="0">
                <a:solidFill>
                  <a:schemeClr val="tx1"/>
                </a:solidFill>
              </a:rPr>
              <a:t>70 </a:t>
            </a:r>
            <a:r>
              <a:rPr lang="cs-CZ" b="1" dirty="0" smtClean="0">
                <a:solidFill>
                  <a:schemeClr val="tx1"/>
                </a:solidFill>
              </a:rPr>
              <a:t>x za minutu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srdce pracuje nezávisle na naší vůli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projevem srdeční činnosti jsou: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OZVY na hrudníku  </a:t>
            </a:r>
            <a:r>
              <a:rPr lang="cs-CZ" b="1" dirty="0" smtClean="0">
                <a:solidFill>
                  <a:schemeClr val="tx1"/>
                </a:solidFill>
              </a:rPr>
              <a:t>- (lékař je poslouchá fonendoskopem)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TEP (PULS) </a:t>
            </a:r>
            <a:r>
              <a:rPr lang="cs-CZ" b="1" dirty="0" smtClean="0">
                <a:solidFill>
                  <a:schemeClr val="tx1"/>
                </a:solidFill>
              </a:rPr>
              <a:t>– tlaková vlna, která vzniká při vypuzení krve do srdečnice (aorty), průměrný tep člověka je 70 tepů za minutu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KREVNÍ TLAK </a:t>
            </a:r>
            <a:r>
              <a:rPr lang="cs-CZ" b="1" dirty="0" smtClean="0">
                <a:solidFill>
                  <a:schemeClr val="tx1"/>
                </a:solidFill>
              </a:rPr>
              <a:t>– je tlak, kterým působí krev na stěny cév , měří se </a:t>
            </a:r>
            <a:r>
              <a:rPr lang="cs-CZ" b="1" u="sng" dirty="0" smtClean="0">
                <a:solidFill>
                  <a:schemeClr val="tx1"/>
                </a:solidFill>
              </a:rPr>
              <a:t>tonometrem</a:t>
            </a:r>
          </a:p>
          <a:p>
            <a:r>
              <a:rPr lang="cs-CZ" sz="3200" b="1" u="sng" dirty="0" smtClean="0">
                <a:solidFill>
                  <a:schemeClr val="tx1"/>
                </a:solidFill>
              </a:rPr>
              <a:t>vyšetření srdce </a:t>
            </a:r>
            <a:r>
              <a:rPr lang="cs-CZ" sz="3200" b="1" dirty="0" smtClean="0">
                <a:solidFill>
                  <a:schemeClr val="tx1"/>
                </a:solidFill>
              </a:rPr>
              <a:t>se provádí přístrojem zvaným </a:t>
            </a:r>
            <a:r>
              <a:rPr lang="cs-CZ" sz="3200" b="1" u="sng" dirty="0" smtClean="0">
                <a:solidFill>
                  <a:schemeClr val="tx1"/>
                </a:solidFill>
              </a:rPr>
              <a:t>kardiograf (EKG)</a:t>
            </a:r>
          </a:p>
        </p:txBody>
      </p:sp>
    </p:spTree>
    <p:extLst>
      <p:ext uri="{BB962C8B-B14F-4D97-AF65-F5344CB8AC3E}">
        <p14:creationId xmlns="" xmlns:p14="http://schemas.microsoft.com/office/powerpoint/2010/main" val="742730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nemoci srdce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5"/>
            <a:ext cx="8686800" cy="5544617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Ateroskleróza (kornatění tepen) </a:t>
            </a:r>
            <a:r>
              <a:rPr lang="cs-CZ" b="1" dirty="0" smtClean="0">
                <a:solidFill>
                  <a:schemeClr val="tx1"/>
                </a:solidFill>
              </a:rPr>
              <a:t>– je usazování látek tukové povahy na vnitřní straně tepen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Ischemická choroba srdeční </a:t>
            </a:r>
            <a:r>
              <a:rPr lang="cs-CZ" b="1" dirty="0" smtClean="0">
                <a:solidFill>
                  <a:schemeClr val="tx1"/>
                </a:solidFill>
              </a:rPr>
              <a:t>– je ateroskleróza věnčitých tepen (vyživují srdeční sval)</a:t>
            </a:r>
          </a:p>
          <a:p>
            <a:r>
              <a:rPr lang="cs-CZ" sz="3200" b="1" u="sng" dirty="0" smtClean="0">
                <a:solidFill>
                  <a:schemeClr val="tx1"/>
                </a:solidFill>
              </a:rPr>
              <a:t>Angina pectoris </a:t>
            </a:r>
            <a:r>
              <a:rPr lang="cs-CZ" sz="3200" b="1" dirty="0" smtClean="0">
                <a:solidFill>
                  <a:schemeClr val="tx1"/>
                </a:solidFill>
              </a:rPr>
              <a:t>– dlouhodobě nedokrvovaný srdeční sval (pálení na hrudi, bolest při zátěži, po odpočinku bolest ustoupí)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Srdeční infarkt (infarkt myokardu)</a:t>
            </a:r>
            <a:r>
              <a:rPr lang="cs-CZ" b="1" dirty="0" smtClean="0">
                <a:solidFill>
                  <a:schemeClr val="tx1"/>
                </a:solidFill>
              </a:rPr>
              <a:t> – úplná a dlouhotrvající zástava toku krve ve věnčitých tepnách, buňky myokardu začnou odumírat (bolest za hrudní kostí, která se šíří do ramen, krku a paží)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036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 dělíme cévy v lidském těle podle stavby a funkce?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Tepny, žíly, vlásečnice.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Jaký význam mají cévy v lidském těle?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Rozvádí po těle </a:t>
            </a:r>
            <a:r>
              <a:rPr lang="cs-CZ" sz="3000" b="1" dirty="0">
                <a:solidFill>
                  <a:srgbClr val="FF0000"/>
                </a:solidFill>
              </a:rPr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krev do tkání a poté ji opět odvádí zpět do srdce.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cévy vedou okysličenou krev ze srdce do těla?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Tepny.</a:t>
            </a:r>
          </a:p>
          <a:p>
            <a:r>
              <a:rPr lang="cs-CZ" sz="3000" b="1" u="sng" dirty="0">
                <a:solidFill>
                  <a:schemeClr val="tx1"/>
                </a:solidFill>
              </a:rPr>
              <a:t>K</a:t>
            </a:r>
            <a:r>
              <a:rPr lang="cs-CZ" sz="3000" b="1" u="sng" dirty="0" smtClean="0">
                <a:solidFill>
                  <a:schemeClr val="tx1"/>
                </a:solidFill>
              </a:rPr>
              <a:t>teré cévy vedou odkysličenou krev z těla do srdce?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Žíly.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Jaká je krev v tepnách?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Světle červená, okysličená.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Ve kterých cévách dochází k výměně látek mezi buňkami a krví?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 krevních </a:t>
            </a:r>
            <a:r>
              <a:rPr lang="cs-CZ" sz="3000" b="1" dirty="0" smtClean="0">
                <a:solidFill>
                  <a:srgbClr val="FF0000"/>
                </a:solidFill>
              </a:rPr>
              <a:t>kapilárách.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cévy mají nejtlustší stěny a vedou krev pod tlakem?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Tepny.</a:t>
            </a:r>
          </a:p>
        </p:txBody>
      </p:sp>
    </p:spTree>
    <p:extLst>
      <p:ext uri="{BB962C8B-B14F-4D97-AF65-F5344CB8AC3E}">
        <p14:creationId xmlns="" xmlns:p14="http://schemas.microsoft.com/office/powerpoint/2010/main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Ve kterých cévách najdeme chlopně?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 některých žílách dolních končetin.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Kolika dílné je srdce člověka?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Čtyřdílné, 2 síně a 2 komory.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Která tepna v lidském těle je nejtlustší?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Srdečnice (aorta).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žíly sbírají odkysličenou krev z lidského těla do srdce?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Horní a dolní dutá žíla.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Který oběh v lidském těle zajišťuje okysličení krve?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Malý plicní oběh.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je to ateroskleróza?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Ukládání tuku (cholesterolu) na stěnách lidských cév. Způsobuje zmenšený průtok krve cévou.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je to infarkt myokardu (srdeční infarkt) a jak se projevuje?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Závažné ucpání věnčitých cév srdce a nedokrvení určité části srdečního svalu (až jeho odumření). Bolest na hrudi, která se šíří do ramene, krku a podpaží.</a:t>
            </a:r>
          </a:p>
        </p:txBody>
      </p:sp>
    </p:spTree>
    <p:extLst>
      <p:ext uri="{BB962C8B-B14F-4D97-AF65-F5344CB8AC3E}">
        <p14:creationId xmlns="" xmlns:p14="http://schemas.microsoft.com/office/powerpoint/2010/main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1600" b="1" dirty="0"/>
              <a:t>Soubor:Grafik blutkreislauf.jpg.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22.9.2005 [cit. 2012-12-10]. Dostupné z: http://cs.wikipedia.org/wiki/Ob%C4%9Bhov%C3%A1_soustava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Soubor:Heart-and-lungs.jpg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7.5.2009 [cit. 2012-12-10]. Dostupné z: http://cs.wikipedia.org/wiki/Lidsk%C3%A9_srdce </a:t>
            </a:r>
            <a:endParaRPr lang="cs-CZ" sz="1600" b="1" dirty="0" smtClean="0"/>
          </a:p>
          <a:p>
            <a:pPr>
              <a:spcBef>
                <a:spcPts val="0"/>
              </a:spcBef>
              <a:defRPr/>
            </a:pPr>
            <a:r>
              <a:rPr lang="cs-CZ" sz="1600" b="1" dirty="0"/>
              <a:t>Soubor:Aorta scheme.jpg.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28.3.2006 [cit. 2012-12-12]. Dostupné z: http://cs.wikipedia.org/wiki/Srde%C4%8Dnice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Soubor:Vein-crosssection-no-text.png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2.12.2005 [cit. 2012-12-12]. Dostupné z: http://cs.wikipedia.org/wiki/%C5%BD%C3%ADla_%28biologie%29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Soubor:Illu</a:t>
            </a:r>
            <a:r>
              <a:rPr lang="cs-CZ" sz="1600" b="1" dirty="0"/>
              <a:t> capillary.jpg.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17.5.2006 [cit. 2012-12-12]. Dostupné z: http://cs.wikipedia.org/wiki/Vl%C3%A1se%C4%8Dnice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Soubor:Diagram</a:t>
            </a:r>
            <a:r>
              <a:rPr lang="cs-CZ" sz="1600" b="1" dirty="0"/>
              <a:t> </a:t>
            </a:r>
            <a:r>
              <a:rPr lang="cs-CZ" sz="1600" b="1" dirty="0" err="1"/>
              <a:t>of</a:t>
            </a:r>
            <a:r>
              <a:rPr lang="cs-CZ" sz="1600" b="1" dirty="0"/>
              <a:t> </a:t>
            </a:r>
            <a:r>
              <a:rPr lang="cs-CZ" sz="1600" b="1" dirty="0" err="1"/>
              <a:t>the</a:t>
            </a:r>
            <a:r>
              <a:rPr lang="cs-CZ" sz="1600" b="1" dirty="0"/>
              <a:t> </a:t>
            </a:r>
            <a:r>
              <a:rPr lang="cs-CZ" sz="1600" b="1" dirty="0" err="1"/>
              <a:t>human</a:t>
            </a:r>
            <a:r>
              <a:rPr lang="cs-CZ" sz="1600" b="1" dirty="0"/>
              <a:t> </a:t>
            </a:r>
            <a:r>
              <a:rPr lang="cs-CZ" sz="1600" b="1" dirty="0" err="1"/>
              <a:t>heart</a:t>
            </a:r>
            <a:r>
              <a:rPr lang="cs-CZ" sz="1600" b="1" dirty="0"/>
              <a:t> (</a:t>
            </a:r>
            <a:r>
              <a:rPr lang="cs-CZ" sz="1600" b="1" dirty="0" err="1"/>
              <a:t>multilingual</a:t>
            </a:r>
            <a:r>
              <a:rPr lang="cs-CZ" sz="1600" b="1" dirty="0"/>
              <a:t>).</a:t>
            </a:r>
            <a:r>
              <a:rPr lang="cs-CZ" sz="1600" b="1" dirty="0" err="1"/>
              <a:t>svg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24.11.2006 [cit. 2012-12-12]. Dostupné z: http://cs.wikipedia.org/wiki/Srdce#Prav.C3.A1_s.C3.AD.C5.88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Soubor:Illu</a:t>
            </a:r>
            <a:r>
              <a:rPr lang="cs-CZ" sz="1600" b="1" dirty="0"/>
              <a:t> </a:t>
            </a:r>
            <a:r>
              <a:rPr lang="cs-CZ" sz="1600" b="1" dirty="0" err="1"/>
              <a:t>pulmonary</a:t>
            </a:r>
            <a:r>
              <a:rPr lang="cs-CZ" sz="1600" b="1" dirty="0"/>
              <a:t> circuit.jpg.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17.5.2006 [cit. 2012-12-12]. Dostupné z: http://cs.wikipedia.org/wiki/Plicn%C3%AD_ob%C4%9Bh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Soubor:CPR.jpg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29.11.2004 [cit. 2012-12-12]. Dostupné z: http://cs.wikipedia.org/wiki/Kardiopulmon%C3%A1ln%C3%AD_resuscitace#Dosp.C4.9Bl.C3.AD </a:t>
            </a:r>
            <a:endParaRPr lang="cs-CZ" sz="1600" b="1" dirty="0" smtClean="0"/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endParaRPr lang="cs-CZ" sz="1600" dirty="0" smtClean="0"/>
          </a:p>
          <a:p>
            <a:pPr marL="0" indent="0">
              <a:buNone/>
            </a:pP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3991</TotalTime>
  <Words>1312</Words>
  <Application>Microsoft Office PowerPoint</Application>
  <PresentationFormat>Předvádění na obrazovce (4:3)</PresentationFormat>
  <Paragraphs>150</Paragraphs>
  <Slides>17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Snímek 1</vt:lpstr>
      <vt:lpstr>Anotace</vt:lpstr>
      <vt:lpstr>OBĚHOVÁ SOUSTAVA ČLOVĚKA – oběhový systém, srdce</vt:lpstr>
      <vt:lpstr>cévy</vt:lpstr>
      <vt:lpstr>tepny</vt:lpstr>
      <vt:lpstr>žíly</vt:lpstr>
      <vt:lpstr>vlásečnice (kapiláry)</vt:lpstr>
      <vt:lpstr>srdce</vt:lpstr>
      <vt:lpstr>srdce</vt:lpstr>
      <vt:lpstr>srdce</vt:lpstr>
      <vt:lpstr>Malý plicní oběh</vt:lpstr>
      <vt:lpstr>velký tělní oběh</vt:lpstr>
      <vt:lpstr>ČINNOST srdce</vt:lpstr>
      <vt:lpstr>nemoci srdce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336</cp:revision>
  <dcterms:created xsi:type="dcterms:W3CDTF">2012-03-02T07:29:25Z</dcterms:created>
  <dcterms:modified xsi:type="dcterms:W3CDTF">2012-12-13T10:03:43Z</dcterms:modified>
</cp:coreProperties>
</file>