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68" r:id="rId2"/>
    <p:sldId id="269" r:id="rId3"/>
    <p:sldId id="257" r:id="rId4"/>
    <p:sldId id="352" r:id="rId5"/>
    <p:sldId id="369" r:id="rId6"/>
    <p:sldId id="370" r:id="rId7"/>
    <p:sldId id="371" r:id="rId8"/>
    <p:sldId id="372" r:id="rId9"/>
    <p:sldId id="374" r:id="rId10"/>
    <p:sldId id="373" r:id="rId11"/>
    <p:sldId id="375" r:id="rId12"/>
    <p:sldId id="353" r:id="rId13"/>
    <p:sldId id="376" r:id="rId14"/>
    <p:sldId id="379" r:id="rId15"/>
    <p:sldId id="378" r:id="rId16"/>
    <p:sldId id="377" r:id="rId17"/>
    <p:sldId id="367" r:id="rId18"/>
    <p:sldId id="368" r:id="rId19"/>
    <p:sldId id="271" r:id="rId20"/>
    <p:sldId id="366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89" autoAdjust="0"/>
    <p:restoredTop sz="89982" autoAdjust="0"/>
  </p:normalViewPr>
  <p:slideViewPr>
    <p:cSldViewPr>
      <p:cViewPr>
        <p:scale>
          <a:sx n="64" d="100"/>
          <a:sy n="64" d="100"/>
        </p:scale>
        <p:origin x="-606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0E08CC-E072-423C-9C53-30F7F28749BB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1A7206-BEA3-44F2-99FB-8DB3B811E2E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747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Soubor:Emoe.jpg.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28.7.2011 [cit. 2012-12-11]. Dostupné z: http://cs.wikipedia.org/wiki/Emu_australsk%C3%BD </a:t>
            </a:r>
          </a:p>
          <a:p>
            <a:r>
              <a:rPr lang="cs-CZ" dirty="0" err="1" smtClean="0"/>
              <a:t>Soubor:Manchot</a:t>
            </a:r>
            <a:r>
              <a:rPr lang="cs-CZ" dirty="0" smtClean="0"/>
              <a:t> </a:t>
            </a:r>
            <a:r>
              <a:rPr lang="cs-CZ" dirty="0" err="1" smtClean="0"/>
              <a:t>royal</a:t>
            </a:r>
            <a:r>
              <a:rPr lang="cs-CZ" dirty="0" smtClean="0"/>
              <a:t> - King Penguin.jpg.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17.6.2008 [cit. 2012-12-11]. Dostupné z: http://cs.wikipedia.org/wiki/Tu%C4%8D%C5%88%C3%A1k_patagonsk%C3%BD </a:t>
            </a:r>
          </a:p>
          <a:p>
            <a:r>
              <a:rPr lang="cs-CZ" dirty="0" err="1" smtClean="0"/>
              <a:t>Soubor:White</a:t>
            </a:r>
            <a:r>
              <a:rPr lang="cs-CZ" dirty="0" smtClean="0"/>
              <a:t> </a:t>
            </a:r>
            <a:r>
              <a:rPr lang="cs-CZ" dirty="0" err="1" smtClean="0"/>
              <a:t>Stork</a:t>
            </a:r>
            <a:r>
              <a:rPr lang="cs-CZ" dirty="0" smtClean="0"/>
              <a:t> (</a:t>
            </a:r>
            <a:r>
              <a:rPr lang="cs-CZ" dirty="0" err="1" smtClean="0"/>
              <a:t>Ciconia</a:t>
            </a:r>
            <a:r>
              <a:rPr lang="cs-CZ" dirty="0" smtClean="0"/>
              <a:t> </a:t>
            </a:r>
            <a:r>
              <a:rPr lang="cs-CZ" dirty="0" err="1" smtClean="0"/>
              <a:t>ciconia</a:t>
            </a:r>
            <a:r>
              <a:rPr lang="cs-CZ" dirty="0" smtClean="0"/>
              <a:t>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17.7.2005 [cit. 2012-12-11]. Dostupné z: http://cs.wikipedia.org/wiki/%C4%8C%C3%A1p_b%C3%ADl%C3%BD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Soubor:Mallard</a:t>
            </a:r>
            <a:r>
              <a:rPr lang="cs-CZ" dirty="0" smtClean="0"/>
              <a:t> 080508.jpg.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9.5.2008 [cit. 2012-12-11]. Dostupné z: http://cs.wikipedia.org/wiki/Kachna_divok%C3%A1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Soubor:Ostriches cape point cropped.jpg.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23.2.2008 [cit. 2012-10-30]. Dostupné z: http://cs.wikipedia.org/wiki/P%C5%A1tros_dvouprst%C3%BD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Soubor:Ostriches cape point cropped.jpg.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23.2.2008 [cit. 2012-10-30]. Dostupné z: http://cs.wikipedia.org/wiki/P%C5%A1tros_dvouprst%C3%BD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Soubor:Emoe.jpg.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28.7.2011 [cit. 2012-12-11]. Dostupné z: http://cs.wikipedia.org/wiki/Emu_australsk%C3%BD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Soubor:Greater </a:t>
            </a:r>
            <a:r>
              <a:rPr lang="cs-CZ" dirty="0" err="1" smtClean="0"/>
              <a:t>Rhea</a:t>
            </a:r>
            <a:r>
              <a:rPr lang="cs-CZ" dirty="0" smtClean="0"/>
              <a:t> (</a:t>
            </a:r>
            <a:r>
              <a:rPr lang="cs-CZ" dirty="0" err="1" smtClean="0"/>
              <a:t>Rhea</a:t>
            </a:r>
            <a:r>
              <a:rPr lang="cs-CZ" dirty="0" smtClean="0"/>
              <a:t> </a:t>
            </a:r>
            <a:r>
              <a:rPr lang="cs-CZ" dirty="0" err="1" smtClean="0"/>
              <a:t>americana</a:t>
            </a:r>
            <a:r>
              <a:rPr lang="cs-CZ" dirty="0" smtClean="0"/>
              <a:t>) -Argentina-8.jpg.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30.10.2008 [cit. 2012-12-11]. Dostupné z: http://cs.wikipedia.org/wiki/Nandu_pampov%C3%BD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Soubor:Emperor </a:t>
            </a:r>
            <a:r>
              <a:rPr lang="cs-CZ" dirty="0" err="1" smtClean="0"/>
              <a:t>Penguin</a:t>
            </a:r>
            <a:r>
              <a:rPr lang="cs-CZ" dirty="0" smtClean="0"/>
              <a:t> </a:t>
            </a:r>
            <a:r>
              <a:rPr lang="cs-CZ" dirty="0" err="1" smtClean="0"/>
              <a:t>Manchot</a:t>
            </a:r>
            <a:r>
              <a:rPr lang="cs-CZ" dirty="0" smtClean="0"/>
              <a:t> empereur.jpg.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4.6.2008 [cit. 2012-12-11]. Dostupné z: http://cs.wikipedia.org/wiki/Tu%C4%8D%C5%88%C3%A1ci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Soubor:White</a:t>
            </a:r>
            <a:r>
              <a:rPr lang="cs-CZ" dirty="0" smtClean="0"/>
              <a:t> </a:t>
            </a:r>
            <a:r>
              <a:rPr lang="cs-CZ" dirty="0" err="1" smtClean="0"/>
              <a:t>Stork</a:t>
            </a:r>
            <a:r>
              <a:rPr lang="cs-CZ" dirty="0" smtClean="0"/>
              <a:t> (</a:t>
            </a:r>
            <a:r>
              <a:rPr lang="cs-CZ" dirty="0" err="1" smtClean="0"/>
              <a:t>Ciconia</a:t>
            </a:r>
            <a:r>
              <a:rPr lang="cs-CZ" dirty="0" smtClean="0"/>
              <a:t> </a:t>
            </a:r>
            <a:r>
              <a:rPr lang="cs-CZ" dirty="0" err="1" smtClean="0"/>
              <a:t>ciconia</a:t>
            </a:r>
            <a:r>
              <a:rPr lang="cs-CZ" dirty="0" smtClean="0"/>
              <a:t>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17.7.2005 [cit. 2012-12-11]. </a:t>
            </a:r>
            <a:r>
              <a:rPr lang="cs-CZ" smtClean="0"/>
              <a:t>Dostupné z: http://cs.wikipedia.org/wiki/%C4%8C%C3%A1p_b%C3%ADl%C3%BD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Soubor:Ciconia </a:t>
            </a:r>
            <a:r>
              <a:rPr lang="cs-CZ" dirty="0" err="1" smtClean="0"/>
              <a:t>nigra</a:t>
            </a:r>
            <a:r>
              <a:rPr lang="cs-CZ" dirty="0" smtClean="0"/>
              <a:t> 1 (Marek </a:t>
            </a:r>
            <a:r>
              <a:rPr lang="cs-CZ" dirty="0" err="1" smtClean="0"/>
              <a:t>Szczepanek</a:t>
            </a:r>
            <a:r>
              <a:rPr lang="cs-CZ" dirty="0" smtClean="0"/>
              <a:t>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23.1.2005 [cit. 2012-12-11]. Dostupné z: http://cs.wikipedia.org/wiki/%C4%8C%C3%A1p_%C4%8Dern%C3%BD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Soubor:Čáp</a:t>
            </a:r>
            <a:r>
              <a:rPr lang="cs-CZ" dirty="0" smtClean="0"/>
              <a:t> černý.JPG.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24.6.2012 [cit. 2012-12-11]. Dostupné z: http://cs.wikipedia.org/wiki/%C4%8C%C3%A1p_%C4%8Dern%C3%BD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Soubor:Ciconia </a:t>
            </a:r>
            <a:r>
              <a:rPr lang="cs-CZ" dirty="0" err="1" smtClean="0"/>
              <a:t>nigra</a:t>
            </a:r>
            <a:r>
              <a:rPr lang="cs-CZ" dirty="0" smtClean="0"/>
              <a:t> </a:t>
            </a:r>
            <a:r>
              <a:rPr lang="cs-CZ" dirty="0" err="1" smtClean="0"/>
              <a:t>Eurasian</a:t>
            </a:r>
            <a:r>
              <a:rPr lang="cs-CZ" dirty="0" smtClean="0"/>
              <a:t> </a:t>
            </a:r>
            <a:r>
              <a:rPr lang="cs-CZ" dirty="0" err="1" smtClean="0"/>
              <a:t>Migration</a:t>
            </a:r>
            <a:r>
              <a:rPr lang="cs-CZ" dirty="0" smtClean="0"/>
              <a:t> .</a:t>
            </a:r>
            <a:r>
              <a:rPr lang="cs-CZ" dirty="0" err="1" smtClean="0"/>
              <a:t>png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8.1.2006 [cit. 2012-12-11]. Dostupné z: http://cs.wikipedia.org/wiki/%C4%8C%C3%A1p_%C4%8Dern%C3%BD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Soubor:Ardea </a:t>
            </a:r>
            <a:r>
              <a:rPr lang="cs-CZ" dirty="0" err="1" smtClean="0"/>
              <a:t>cinerea</a:t>
            </a:r>
            <a:r>
              <a:rPr lang="cs-CZ" dirty="0" smtClean="0"/>
              <a:t> 5 (Marek </a:t>
            </a:r>
            <a:r>
              <a:rPr lang="cs-CZ" dirty="0" err="1" smtClean="0"/>
              <a:t>Szczepanek</a:t>
            </a:r>
            <a:r>
              <a:rPr lang="cs-CZ" dirty="0" smtClean="0"/>
              <a:t>).</a:t>
            </a:r>
            <a:r>
              <a:rPr lang="cs-CZ" dirty="0" err="1" smtClean="0"/>
              <a:t>jpg</a:t>
            </a:r>
            <a:r>
              <a:rPr lang="cs-CZ" dirty="0" smtClean="0"/>
              <a:t>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31.10.2010 [cit. 2012-12-11]. Dostupné z: http://cs.wikipedia.org/wiki/Volavka_popelav%C3%A1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Soubor:Ardea </a:t>
            </a:r>
            <a:r>
              <a:rPr lang="cs-CZ" dirty="0" err="1" smtClean="0"/>
              <a:t>cinerea</a:t>
            </a:r>
            <a:r>
              <a:rPr lang="cs-CZ" dirty="0" smtClean="0"/>
              <a:t> map.png.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17.11.2006 [cit. 2012-12-11]. Dostupné z: http://cs.wikipedia.org/wiki/Volavka_popelav%C3%A1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Soubor:Mallard</a:t>
            </a:r>
            <a:r>
              <a:rPr lang="cs-CZ" dirty="0" smtClean="0"/>
              <a:t> 080508.jpg.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9.5.2008 [cit. 2012-12-11]. Dostupné z: http://cs.wikipedia.org/wiki/Kachna_divok%C3%A1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Soubor:Kaczka </a:t>
            </a:r>
            <a:r>
              <a:rPr lang="cs-CZ" dirty="0" err="1" smtClean="0"/>
              <a:t>krzyzowka</a:t>
            </a:r>
            <a:r>
              <a:rPr lang="cs-CZ" dirty="0" smtClean="0"/>
              <a:t> samica.jpg.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30.12.2004 [cit. 2012-12-11]. Dostupné z: http://cs.wikipedia.org/wiki/Kachna_divok%C3%A1 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62083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Soubor:Greylag-Goose.jpg.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4.5.2008 [cit. 2012-12-11]. Dostupné z: http://cs.wikipedia.org/wiki/Husa_velk%C3%A1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Soubor:Graylag </a:t>
            </a:r>
            <a:r>
              <a:rPr lang="cs-CZ" dirty="0" err="1" smtClean="0"/>
              <a:t>geese</a:t>
            </a:r>
            <a:r>
              <a:rPr lang="cs-CZ" dirty="0" smtClean="0"/>
              <a:t> (</a:t>
            </a:r>
            <a:r>
              <a:rPr lang="cs-CZ" dirty="0" err="1" smtClean="0"/>
              <a:t>Anser</a:t>
            </a:r>
            <a:r>
              <a:rPr lang="cs-CZ" dirty="0" smtClean="0"/>
              <a:t> </a:t>
            </a:r>
            <a:r>
              <a:rPr lang="cs-CZ" dirty="0" err="1" smtClean="0"/>
              <a:t>anser</a:t>
            </a:r>
            <a:r>
              <a:rPr lang="cs-CZ" dirty="0" smtClean="0"/>
              <a:t>) in </a:t>
            </a:r>
            <a:r>
              <a:rPr lang="cs-CZ" dirty="0" err="1" smtClean="0"/>
              <a:t>flight</a:t>
            </a:r>
            <a:r>
              <a:rPr lang="cs-CZ" dirty="0" smtClean="0"/>
              <a:t> 1700.jpg.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2.9.2008 [cit. 2012-12-11]. Dostupné z: http://cs.wikipedia.org/wiki/Husa_velk%C3%A1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Soubor:CygneVaires.jpg.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6.11.2007 [cit. 2012-12-11]. Dostupné z: http://cs.wikipedia.org/wiki/Labu%C5%A5_velk%C3%A1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err="1" smtClean="0"/>
              <a:t>Soubor:Mute</a:t>
            </a:r>
            <a:r>
              <a:rPr lang="cs-CZ" dirty="0" smtClean="0"/>
              <a:t> </a:t>
            </a:r>
            <a:r>
              <a:rPr lang="cs-CZ" dirty="0" err="1" smtClean="0"/>
              <a:t>Swan</a:t>
            </a:r>
            <a:r>
              <a:rPr lang="cs-CZ" dirty="0" smtClean="0"/>
              <a:t> </a:t>
            </a:r>
            <a:r>
              <a:rPr lang="cs-CZ" dirty="0" err="1" smtClean="0"/>
              <a:t>Cygnets</a:t>
            </a:r>
            <a:r>
              <a:rPr lang="cs-CZ" dirty="0" smtClean="0"/>
              <a:t> detail.jpg.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18.7.2007 [cit. 2012-12-11]. Dostupné z: http://cs.wikipedia.org/wiki/Labu%C5%A5_velk%C3%A1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Soubor:CygneVaires.jpg. </a:t>
            </a:r>
            <a:r>
              <a:rPr lang="cs-CZ" i="1" dirty="0" smtClean="0"/>
              <a:t>Wikipedie, Otevřená encyklopedie</a:t>
            </a:r>
            <a:r>
              <a:rPr lang="cs-CZ" dirty="0" smtClean="0"/>
              <a:t> [online]. 6.11.2007 [cit. 2012-12-11]. Dostupné z: http://cs.wikipedia.org/wiki/Labu%C5%A5_velk%C3%A1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22073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2207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81A7206-BEA3-44F2-99FB-8DB3B811E2E4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4532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407CF22-EFBE-49D0-BA08-AF086CF6054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7398CF9-9F98-4AAD-BAF4-D0B4BC667AB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2120075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Lumír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Novák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VY_52_Inovace_Přírodopis_1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29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Řády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ptáků I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12/2012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2079" name="Obrázek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Obrázek 5" descr="znak škol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8978" y="2917485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se podrobněji seznámí s třídou PTÁCI</a:t>
            </a:r>
          </a:p>
          <a:p>
            <a:pPr>
              <a:buFont typeface="Arial" pitchFamily="34" charset="0"/>
              <a:buChar char="•"/>
            </a:pPr>
            <a:r>
              <a:rPr lang="cs-CZ" b="1" dirty="0">
                <a:solidFill>
                  <a:schemeClr val="tx1"/>
                </a:solidFill>
              </a:rPr>
              <a:t>ž</a:t>
            </a:r>
            <a:r>
              <a:rPr lang="cs-CZ" b="1" dirty="0" smtClean="0">
                <a:solidFill>
                  <a:schemeClr val="tx1"/>
                </a:solidFill>
              </a:rPr>
              <a:t>áci se seznámí s podtřídou běžci (pštrosi) a letci (tučňáci, brodiví, vrubozobí)</a:t>
            </a:r>
          </a:p>
          <a:p>
            <a:pPr>
              <a:buFont typeface="Arial" pitchFamily="34" charset="0"/>
              <a:buChar char="•"/>
            </a:pPr>
            <a:r>
              <a:rPr lang="cs-CZ" b="1" dirty="0" smtClean="0">
                <a:solidFill>
                  <a:schemeClr val="tx1"/>
                </a:solidFill>
              </a:rPr>
              <a:t>žáci nejprve shlédnou prezentaci, následně odpoví na otázky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1704" y="0"/>
            <a:ext cx="8686800" cy="841248"/>
          </a:xfrm>
        </p:spPr>
        <p:txBody>
          <a:bodyPr/>
          <a:lstStyle/>
          <a:p>
            <a:pPr algn="ctr"/>
            <a:r>
              <a:rPr lang="cs-CZ" b="1" cap="none" dirty="0" smtClean="0">
                <a:solidFill>
                  <a:schemeClr val="tx1"/>
                </a:solidFill>
              </a:rPr>
              <a:t>Třída - PTÁCI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2" name="Picture 2" descr="Soubor:Emo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599" y="188640"/>
            <a:ext cx="3168352" cy="3274523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Manchot royal - King Pengui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764704"/>
            <a:ext cx="3214050" cy="3135658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White Stork (Ciconia ciconia)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612330"/>
            <a:ext cx="4320480" cy="324036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Mallard 080508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0234" y="4122271"/>
            <a:ext cx="3734671" cy="2646948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BĚŽCI</a:t>
            </a:r>
            <a:endParaRPr lang="cs-CZ" b="1" u="sng" cap="none" dirty="0">
              <a:solidFill>
                <a:schemeClr val="tx1"/>
              </a:solidFill>
            </a:endParaRPr>
          </a:p>
        </p:txBody>
      </p:sp>
      <p:pic>
        <p:nvPicPr>
          <p:cNvPr id="2050" name="Picture 2" descr="Soubor:Ostriches cape point croppe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96752"/>
            <a:ext cx="7782767" cy="5476068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398207" y="2420840"/>
            <a:ext cx="1217449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dlouhý krk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32240" y="1464204"/>
            <a:ext cx="1446230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/>
              <a:t>plochý zobák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833881" y="5980322"/>
            <a:ext cx="2488438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nelétavá křídla </a:t>
            </a:r>
          </a:p>
          <a:p>
            <a:pPr algn="ctr"/>
            <a:r>
              <a:rPr lang="cs-CZ" b="1" dirty="0" smtClean="0"/>
              <a:t>s jednoduchými letkami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39552" y="6303488"/>
            <a:ext cx="4880247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mohutná a silná zadní končetina – slouží k běhu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6805292" y="1853310"/>
            <a:ext cx="650064" cy="56757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3635896" y="2661471"/>
            <a:ext cx="762311" cy="0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5833881" y="5229200"/>
            <a:ext cx="1352567" cy="73185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 flipV="1">
            <a:off x="1835696" y="4437112"/>
            <a:ext cx="1143980" cy="186637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731964" y="1279538"/>
            <a:ext cx="2207464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PŠTROS DVOUPRSTÝ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078100" y="2614260"/>
            <a:ext cx="2065900" cy="3046988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Základní znaky: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mají prsní kost bez hřebene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jsou nelétaví</a:t>
            </a:r>
          </a:p>
          <a:p>
            <a:pPr marL="285750" indent="-285750">
              <a:buFontTx/>
              <a:buChar char="-"/>
            </a:pPr>
            <a:r>
              <a:rPr lang="cs-CZ" sz="2400" b="1" dirty="0" smtClean="0"/>
              <a:t>všežravci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924193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9" grpId="0" animBg="1"/>
      <p:bldP spid="10" grpId="0" animBg="1"/>
      <p:bldP spid="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686800" cy="838200"/>
          </a:xfrm>
        </p:spPr>
        <p:txBody>
          <a:bodyPr/>
          <a:lstStyle/>
          <a:p>
            <a:pPr algn="ctr"/>
            <a:r>
              <a:rPr lang="cs-CZ" b="1" cap="none" dirty="0" smtClean="0">
                <a:solidFill>
                  <a:schemeClr val="tx1"/>
                </a:solidFill>
              </a:rPr>
              <a:t>BĚŽCI – PŠTROS DVOUPRSTÝ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2050" name="Picture 2" descr="Soubor:Ostriches cape point cropped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665" y="692696"/>
            <a:ext cx="7782767" cy="5476068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0" y="5288340"/>
            <a:ext cx="8028384" cy="156966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Pštros dvouprstý</a:t>
            </a:r>
            <a:r>
              <a:rPr lang="cs-CZ" sz="2400" b="1" dirty="0" smtClean="0"/>
              <a:t>:</a:t>
            </a:r>
          </a:p>
          <a:p>
            <a:r>
              <a:rPr lang="cs-CZ" sz="2400" b="1" dirty="0" smtClean="0"/>
              <a:t>- žije v Africe, je to největší žijící pták na Zemi</a:t>
            </a:r>
          </a:p>
          <a:p>
            <a:r>
              <a:rPr lang="cs-CZ" sz="2400" b="1" dirty="0" smtClean="0"/>
              <a:t>- měří až 2,5 m a váží 90 – 130 kg, dovede běžet rychlostí až 70 km/h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025600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686800" cy="838200"/>
          </a:xfrm>
        </p:spPr>
        <p:txBody>
          <a:bodyPr/>
          <a:lstStyle/>
          <a:p>
            <a:pPr algn="ctr"/>
            <a:r>
              <a:rPr lang="cs-CZ" b="1" cap="none" dirty="0" smtClean="0">
                <a:solidFill>
                  <a:schemeClr val="tx1"/>
                </a:solidFill>
              </a:rPr>
              <a:t>BĚŽCI – </a:t>
            </a:r>
            <a:r>
              <a:rPr lang="cs-CZ" b="1" dirty="0" smtClean="0">
                <a:solidFill>
                  <a:schemeClr val="tx1"/>
                </a:solidFill>
              </a:rPr>
              <a:t>emu australský (hnědý)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3568" y="5658523"/>
            <a:ext cx="8028384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Emu australský (hnědý)</a:t>
            </a:r>
            <a:r>
              <a:rPr lang="cs-CZ" sz="2400" b="1" dirty="0" smtClean="0"/>
              <a:t>:</a:t>
            </a:r>
          </a:p>
          <a:p>
            <a:r>
              <a:rPr lang="cs-CZ" sz="2400" b="1" dirty="0" smtClean="0"/>
              <a:t>- žije v Austrálii, je to druhý největší, nelétavý pták na Zemi</a:t>
            </a:r>
          </a:p>
          <a:p>
            <a:r>
              <a:rPr lang="cs-CZ" sz="2400" b="1" dirty="0" smtClean="0"/>
              <a:t>- měří 150 – 190 cm, váží 20 – 55 kg</a:t>
            </a:r>
            <a:endParaRPr lang="cs-CZ" sz="2400" b="1" dirty="0"/>
          </a:p>
        </p:txBody>
      </p:sp>
      <p:pic>
        <p:nvPicPr>
          <p:cNvPr id="5" name="Picture 2" descr="Soubor:Emo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7519" y="677455"/>
            <a:ext cx="4752528" cy="4911785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98489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Soubor:Greater rhea pair ar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703315"/>
            <a:ext cx="6192688" cy="508002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686800" cy="838200"/>
          </a:xfrm>
        </p:spPr>
        <p:txBody>
          <a:bodyPr/>
          <a:lstStyle/>
          <a:p>
            <a:pPr algn="ctr"/>
            <a:r>
              <a:rPr lang="cs-CZ" b="1" cap="none" dirty="0" smtClean="0">
                <a:solidFill>
                  <a:schemeClr val="tx1"/>
                </a:solidFill>
              </a:rPr>
              <a:t>BĚŽCI – </a:t>
            </a:r>
            <a:r>
              <a:rPr lang="cs-CZ" b="1" dirty="0" smtClean="0">
                <a:solidFill>
                  <a:schemeClr val="tx1"/>
                </a:solidFill>
              </a:rPr>
              <a:t>nandu pampový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658523"/>
            <a:ext cx="8028384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Nandu pampový</a:t>
            </a:r>
            <a:r>
              <a:rPr lang="cs-CZ" sz="2400" b="1" dirty="0" smtClean="0"/>
              <a:t>:</a:t>
            </a:r>
          </a:p>
          <a:p>
            <a:r>
              <a:rPr lang="cs-CZ" sz="2400" b="1" dirty="0" smtClean="0"/>
              <a:t>- žije ve stepích a savanách Jižní Ameriky (Argentina, Brazílie, Bolívie), nelétavý pták vážící přes 20 kg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506879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68680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tučňáci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2050" name="Picture 2" descr="Soubor:Emperor Penguin Manchot empereu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52736"/>
            <a:ext cx="5276850" cy="570547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592" y="6048135"/>
            <a:ext cx="2067938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plovací končetiny </a:t>
            </a:r>
          </a:p>
          <a:p>
            <a:pPr algn="ctr"/>
            <a:r>
              <a:rPr lang="cs-CZ" b="1" dirty="0" smtClean="0"/>
              <a:t>s blánou mezi prsty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4008" y="1562208"/>
            <a:ext cx="1873205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křídla bez letek </a:t>
            </a:r>
          </a:p>
          <a:p>
            <a:pPr algn="ctr"/>
            <a:r>
              <a:rPr lang="cs-CZ" b="1" dirty="0" smtClean="0"/>
              <a:t>slouží k veslování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79474" y="565194"/>
            <a:ext cx="2449388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ostrý zobák sloužící </a:t>
            </a:r>
          </a:p>
          <a:p>
            <a:pPr algn="ctr"/>
            <a:r>
              <a:rPr lang="cs-CZ" b="1" dirty="0" smtClean="0"/>
              <a:t>k lovu ryb pod hladinou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3718761"/>
            <a:ext cx="2123530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husté až šupinovité </a:t>
            </a:r>
          </a:p>
          <a:p>
            <a:pPr algn="ctr"/>
            <a:r>
              <a:rPr lang="cs-CZ" b="1" dirty="0" smtClean="0"/>
              <a:t>opeření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2586484"/>
            <a:ext cx="2713972" cy="2677656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Základní znaky: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žijí jen na jižní polokouli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plné a těžké kosti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silná vrstva podkožního tuku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389450" y="5892292"/>
            <a:ext cx="1966500" cy="369332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černobílé zbarvení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56904" y="6258807"/>
            <a:ext cx="25330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tučňák císařský</a:t>
            </a:r>
            <a:endParaRPr lang="cs-CZ" sz="2800" b="1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4355976" y="2208539"/>
            <a:ext cx="1224634" cy="1004437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1527139" y="1204102"/>
            <a:ext cx="740605" cy="681271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 flipV="1">
            <a:off x="4355976" y="4221088"/>
            <a:ext cx="1033474" cy="192621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2123530" y="3925312"/>
            <a:ext cx="720278" cy="116614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2123530" y="6261624"/>
            <a:ext cx="605332" cy="15595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3635896" y="4869160"/>
            <a:ext cx="1753554" cy="1280349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0887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animBg="1"/>
      <p:bldP spid="8" grpId="0" animBg="1"/>
      <p:bldP spid="9" grpId="0" animBg="1"/>
      <p:bldP spid="10" grpId="0" animBg="1"/>
      <p:bldP spid="11" grpId="0" animBg="1"/>
      <p:bldP spid="12" grpId="0" animBg="1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6" descr="Soubor:White Stork (Ciconia ciconia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5560" y="957544"/>
            <a:ext cx="7903787" cy="592784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68680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brodiví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70903" y="4407494"/>
            <a:ext cx="2477345" cy="92333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dlouhé nohy umožňující</a:t>
            </a:r>
          </a:p>
          <a:p>
            <a:pPr algn="ctr"/>
            <a:r>
              <a:rPr lang="cs-CZ" b="1" dirty="0" smtClean="0"/>
              <a:t> chození ve vodě </a:t>
            </a:r>
          </a:p>
          <a:p>
            <a:pPr algn="ctr"/>
            <a:r>
              <a:rPr lang="cs-CZ" b="1" dirty="0" smtClean="0"/>
              <a:t>a vysoké trávě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780089" y="2144278"/>
            <a:ext cx="2297424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velká křídla s letkami </a:t>
            </a:r>
          </a:p>
          <a:p>
            <a:pPr algn="ctr"/>
            <a:r>
              <a:rPr lang="cs-CZ" b="1" dirty="0" smtClean="0"/>
              <a:t>umožňují plachtění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0" y="2668545"/>
            <a:ext cx="2686954" cy="646331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b="1" dirty="0" smtClean="0"/>
              <a:t>dlouhý zobák uzpůsobený</a:t>
            </a:r>
          </a:p>
          <a:p>
            <a:pPr algn="ctr"/>
            <a:r>
              <a:rPr lang="cs-CZ" b="1" dirty="0" smtClean="0"/>
              <a:t> k lovu potravy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093780" y="6155966"/>
            <a:ext cx="1332416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čáp bílý</a:t>
            </a:r>
            <a:endParaRPr lang="cs-CZ" sz="2800" b="1" dirty="0"/>
          </a:p>
        </p:txBody>
      </p:sp>
      <p:cxnSp>
        <p:nvCxnSpPr>
          <p:cNvPr id="14" name="Přímá spojnice se šipkou 13"/>
          <p:cNvCxnSpPr/>
          <p:nvPr/>
        </p:nvCxnSpPr>
        <p:spPr>
          <a:xfrm flipH="1">
            <a:off x="5724128" y="2790609"/>
            <a:ext cx="2174434" cy="710399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3648248" y="4725144"/>
            <a:ext cx="1369205" cy="102919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2686954" y="2940877"/>
            <a:ext cx="588902" cy="58307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87549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 animBg="1"/>
      <p:bldP spid="8" grpId="0" animBg="1"/>
      <p:bldP spid="9" grpId="0" animBg="1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Ciconia nigra 1 (Marek Szczepanek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908720"/>
            <a:ext cx="9180512" cy="594928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68680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brodiví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6148" name="Picture 4" descr="Soubor:&amp;Ccaron;áp &amp;ccaron;erný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-1"/>
            <a:ext cx="2991155" cy="2376263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TextovéPole 23"/>
          <p:cNvSpPr txBox="1"/>
          <p:nvPr/>
        </p:nvSpPr>
        <p:spPr>
          <a:xfrm>
            <a:off x="-34856" y="5657671"/>
            <a:ext cx="5999134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Čáp černý: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živí se převážně rybami</a:t>
            </a:r>
          </a:p>
          <a:p>
            <a:pPr marL="342900" indent="-342900">
              <a:buFontTx/>
              <a:buChar char="-"/>
            </a:pPr>
            <a:r>
              <a:rPr lang="cs-CZ" sz="2400" b="1" dirty="0" smtClean="0"/>
              <a:t>na zimu odlétá do teplých krajin – migrace</a:t>
            </a:r>
            <a:endParaRPr lang="cs-CZ" sz="2400" b="1" dirty="0"/>
          </a:p>
        </p:txBody>
      </p:sp>
      <p:pic>
        <p:nvPicPr>
          <p:cNvPr id="6150" name="Picture 6" descr="Soubor:Ciconia nigra Eurasian Migration 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1370" y="3580468"/>
            <a:ext cx="2582630" cy="3277533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9157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Ardea cinerea 5 (Marek Szczepanek)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85409"/>
            <a:ext cx="9144000" cy="5972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68680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brodiví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7172" name="Picture 4" descr="Soubor:Ardea cinerea map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3261574"/>
            <a:ext cx="3792215" cy="2952328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0" y="6054387"/>
            <a:ext cx="9144000" cy="830997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Rozšíření volavky popelavé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b="1" dirty="0" smtClean="0">
                <a:latin typeface="Arial" charset="0"/>
              </a:rPr>
              <a:t>-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světle zeleně letní, tmavě zeleně celoroční, modře zimní </a:t>
            </a:r>
          </a:p>
        </p:txBody>
      </p:sp>
    </p:spTree>
    <p:extLst>
      <p:ext uri="{BB962C8B-B14F-4D97-AF65-F5344CB8AC3E}">
        <p14:creationId xmlns:p14="http://schemas.microsoft.com/office/powerpoint/2010/main" val="1165510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8" descr="Soubor:Mallard 08050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6603" y="1069890"/>
            <a:ext cx="8208912" cy="5818066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" y="3024431"/>
            <a:ext cx="2411759" cy="132343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PEŘÍ je husté a promazávané výměškem kostrční žlázy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44763" y="1052736"/>
            <a:ext cx="2980752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/>
              <a:t>ZOBÁK – plochý s nehtem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-94" y="6485274"/>
            <a:ext cx="5620001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/>
              <a:t>ZADNÍ KONČETINY  s plovacími blánami mezi prsty</a:t>
            </a:r>
            <a:endParaRPr lang="cs-CZ" sz="2000" b="1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>
            <a:off x="8403175" y="1452846"/>
            <a:ext cx="98034" cy="111205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1205880" y="4351295"/>
            <a:ext cx="1205880" cy="719556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5487681" y="1889780"/>
            <a:ext cx="657082" cy="119095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 flipV="1">
            <a:off x="3131840" y="1696427"/>
            <a:ext cx="457182" cy="193352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Nadpis 2"/>
          <p:cNvSpPr>
            <a:spLocks noGrp="1"/>
          </p:cNvSpPr>
          <p:nvPr>
            <p:ph type="title"/>
          </p:nvPr>
        </p:nvSpPr>
        <p:spPr>
          <a:xfrm>
            <a:off x="4572000" y="67472"/>
            <a:ext cx="4366320" cy="841248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vrubozobí</a:t>
            </a:r>
            <a:endParaRPr lang="cs-CZ" b="1" cap="none" dirty="0">
              <a:solidFill>
                <a:schemeClr val="tx1"/>
              </a:solidFill>
            </a:endParaRPr>
          </a:p>
        </p:txBody>
      </p:sp>
      <p:pic>
        <p:nvPicPr>
          <p:cNvPr id="8194" name="Picture 2" descr="Soubor:Kaczka krzyzowka samic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6984"/>
            <a:ext cx="3131840" cy="2987447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589021" y="1503075"/>
            <a:ext cx="1898660" cy="707886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000" b="1" dirty="0" smtClean="0"/>
              <a:t>POHLAVNÍ</a:t>
            </a:r>
          </a:p>
          <a:p>
            <a:pPr algn="ctr"/>
            <a:r>
              <a:rPr lang="cs-CZ" sz="2000" b="1" dirty="0" smtClean="0"/>
              <a:t>DVOJTVÁRNOST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977020" y="5837202"/>
            <a:ext cx="1987468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sz="2000" b="1" cap="all" dirty="0" smtClean="0"/>
              <a:t>Kachna divoká</a:t>
            </a:r>
            <a:endParaRPr lang="cs-CZ" sz="2000" b="1" cap="all" dirty="0"/>
          </a:p>
        </p:txBody>
      </p:sp>
      <p:sp>
        <p:nvSpPr>
          <p:cNvPr id="2" name="TextovéPole 1"/>
          <p:cNvSpPr txBox="1"/>
          <p:nvPr/>
        </p:nvSpPr>
        <p:spPr>
          <a:xfrm>
            <a:off x="1912095" y="219928"/>
            <a:ext cx="10060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KACHNA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3017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8" grpId="0" animBg="1"/>
      <p:bldP spid="12" grpId="0"/>
      <p:bldP spid="10" grpId="0" animBg="1"/>
      <p:bldP spid="2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Soubor:Greylag-Goos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" y="-1"/>
            <a:ext cx="5796137" cy="5796137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678288" y="142528"/>
            <a:ext cx="364624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VRUBOZOBÍ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-2" y="5561945"/>
            <a:ext cx="9210021" cy="132343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000" b="1" u="sng" dirty="0" smtClean="0">
                <a:latin typeface="Arial" pitchFamily="34" charset="0"/>
                <a:cs typeface="Arial" pitchFamily="34" charset="0"/>
              </a:rPr>
              <a:t>Husa velká (divoká, šedá)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:</a:t>
            </a:r>
          </a:p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- je </a:t>
            </a:r>
            <a:r>
              <a:rPr lang="cs-CZ" sz="2000" b="1" dirty="0">
                <a:latin typeface="Arial" pitchFamily="34" charset="0"/>
                <a:cs typeface="Arial" pitchFamily="34" charset="0"/>
              </a:rPr>
              <a:t>naší největší původní husou, dorůstá délky 75-100 cm, v rozpětí křídel měří 147-180 cm a váží 2,5-4 kg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- společně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s </a:t>
            </a:r>
            <a:r>
              <a:rPr kumimoji="0" lang="cs-CZ" sz="2000" b="1" i="0" u="sng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husou labutí </a:t>
            </a:r>
            <a:r>
              <a:rPr kumimoji="0" lang="cs-CZ" sz="20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je předkem všech plemen husy domácí</a:t>
            </a:r>
            <a:endParaRPr kumimoji="0" lang="cs-CZ" sz="20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2245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Graylag geese (Anser anser) in flight 170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537" y="0"/>
            <a:ext cx="9160537" cy="685800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0410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CygneVair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908720"/>
            <a:ext cx="9210023" cy="6136179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0"/>
            <a:ext cx="8686800" cy="8382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u="sng" cap="none" dirty="0" smtClean="0">
                <a:solidFill>
                  <a:schemeClr val="tx1"/>
                </a:solidFill>
              </a:rPr>
              <a:t>Podtřída - LETCI </a:t>
            </a:r>
            <a:r>
              <a:rPr lang="cs-CZ" b="1" cap="none" dirty="0" smtClean="0">
                <a:solidFill>
                  <a:schemeClr val="tx1"/>
                </a:solidFill>
              </a:rPr>
              <a:t/>
            </a:r>
            <a:br>
              <a:rPr lang="cs-CZ" b="1" cap="none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Řád - VRUBOZOBÍ</a:t>
            </a:r>
            <a:endParaRPr lang="cs-CZ" b="1" cap="none" dirty="0">
              <a:solidFill>
                <a:schemeClr val="tx1"/>
              </a:solidFill>
            </a:endParaRPr>
          </a:p>
        </p:txBody>
      </p:sp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1" y="5805264"/>
            <a:ext cx="9210021" cy="1200329"/>
          </a:xfrm>
          <a:prstGeom prst="rect">
            <a:avLst/>
          </a:prstGeom>
          <a:solidFill>
            <a:srgbClr val="FFFF00"/>
          </a:solidFill>
          <a:ln>
            <a:solidFill>
              <a:schemeClr val="accent1"/>
            </a:solidFill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Labuť velká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patří mezi naše největší ptáky:</a:t>
            </a:r>
          </a:p>
          <a:p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Délka </a:t>
            </a:r>
            <a:r>
              <a:rPr lang="cs-CZ" sz="2400" b="1" u="sng" dirty="0">
                <a:latin typeface="Arial" pitchFamily="34" charset="0"/>
                <a:cs typeface="Arial" pitchFamily="34" charset="0"/>
              </a:rPr>
              <a:t>těla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: 145 - 160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cm, </a:t>
            </a:r>
            <a:r>
              <a:rPr lang="cs-CZ" sz="2400" b="1" u="sng" dirty="0" smtClean="0">
                <a:latin typeface="Arial" pitchFamily="34" charset="0"/>
                <a:cs typeface="Arial" pitchFamily="34" charset="0"/>
              </a:rPr>
              <a:t>rozpětí </a:t>
            </a:r>
            <a:r>
              <a:rPr lang="cs-CZ" sz="2400" b="1" u="sng" dirty="0">
                <a:latin typeface="Arial" pitchFamily="34" charset="0"/>
                <a:cs typeface="Arial" pitchFamily="34" charset="0"/>
              </a:rPr>
              <a:t>křídel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: 235 cm</a:t>
            </a:r>
          </a:p>
          <a:p>
            <a:r>
              <a:rPr lang="cs-CZ" sz="2400" b="1" u="sng" dirty="0">
                <a:latin typeface="Arial" pitchFamily="34" charset="0"/>
                <a:cs typeface="Arial" pitchFamily="34" charset="0"/>
              </a:rPr>
              <a:t>Hmotnost</a:t>
            </a:r>
            <a:r>
              <a:rPr lang="cs-CZ" sz="2400" b="1" dirty="0">
                <a:latin typeface="Arial" pitchFamily="34" charset="0"/>
                <a:cs typeface="Arial" pitchFamily="34" charset="0"/>
              </a:rPr>
              <a:t>: 8 - 12,5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kg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Soubor:Mute Swan Cygnets detail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6512" y="933296"/>
            <a:ext cx="2987825" cy="2240869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2556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Knolsvanflygand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990"/>
            <a:ext cx="9206103" cy="6843010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4705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rmAutofit fontScale="77500" lnSpcReduction="20000"/>
          </a:bodyPr>
          <a:lstStyle/>
          <a:p>
            <a:r>
              <a:rPr lang="cs-CZ" sz="3000" b="1" u="sng" dirty="0" smtClean="0">
                <a:solidFill>
                  <a:schemeClr val="tx1"/>
                </a:solidFill>
              </a:rPr>
              <a:t>Jak dělíme třídu ptáci?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Na podtřídu běžci a letci.</a:t>
            </a:r>
          </a:p>
          <a:p>
            <a:r>
              <a:rPr lang="cs-CZ" sz="3000" b="1" u="sng" dirty="0">
                <a:solidFill>
                  <a:schemeClr val="tx1"/>
                </a:solidFill>
              </a:rPr>
              <a:t>K</a:t>
            </a:r>
            <a:r>
              <a:rPr lang="cs-CZ" sz="3000" b="1" u="sng" dirty="0" smtClean="0">
                <a:solidFill>
                  <a:schemeClr val="tx1"/>
                </a:solidFill>
              </a:rPr>
              <a:t>teří ptáci ztratili schopnost letu a mají silně vyvinuté zadní končetiny?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Běžci. 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Vyjmenuj zástupce běžců z Afriky</a:t>
            </a:r>
            <a:r>
              <a:rPr lang="cs-CZ" sz="3000" b="1" u="sng" smtClean="0">
                <a:solidFill>
                  <a:schemeClr val="tx1"/>
                </a:solidFill>
              </a:rPr>
              <a:t>, Austrálie </a:t>
            </a:r>
            <a:r>
              <a:rPr lang="cs-CZ" sz="3000" b="1" u="sng" dirty="0" smtClean="0">
                <a:solidFill>
                  <a:schemeClr val="tx1"/>
                </a:solidFill>
              </a:rPr>
              <a:t>a Jižní Ameriky!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Pštros dvouprstý, emu australský a nandu pampový.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Mají běžci vyvinutý mohutný hřeben kosti hrudní?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Nemají, protože ztratili schopnost letu.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Kteří ptáci z podtřídy LETCI se nacházejí pouze na jižní polokouli?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Tučňáci.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Kteří ptáci mají dlouhé nohy, které jsou uzpůsobené k chození ve vodě?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Brodiví.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Jmenuj zástupce brodivých!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Čáp bílý, čáp černý, volavka popelavá.</a:t>
            </a:r>
          </a:p>
        </p:txBody>
      </p:sp>
    </p:spTree>
    <p:extLst>
      <p:ext uri="{BB962C8B-B14F-4D97-AF65-F5344CB8AC3E}">
        <p14:creationId xmlns:p14="http://schemas.microsoft.com/office/powerpoint/2010/main" val="4220202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86800" cy="838200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Otázky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51520" y="836712"/>
            <a:ext cx="8686800" cy="5904656"/>
          </a:xfrm>
        </p:spPr>
        <p:txBody>
          <a:bodyPr>
            <a:normAutofit fontScale="77500" lnSpcReduction="20000"/>
          </a:bodyPr>
          <a:lstStyle/>
          <a:p>
            <a:r>
              <a:rPr lang="cs-CZ" sz="3000" b="1" u="sng" dirty="0" smtClean="0">
                <a:solidFill>
                  <a:schemeClr val="tx1"/>
                </a:solidFill>
              </a:rPr>
              <a:t>Jak tráví čápi a volavky zimu?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Odlétají do Afriky.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Ze kterého řádu ptáků si člověk vyšlechtil hospodářsky významná plemena pro chov na maso?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Vrubozobí. 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se jmenuje náš největší pták?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Labuť velká.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Co můžeme říci o mláďatech vrubozobých (jaká se rodí po narození)?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Krmiví ptáci – mláďata se rodí opeřená (s prachovým peřím) a krmí se sama. 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K čemu mají vrubozobí uzpůsobeny zadní končetiny?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K plavání ve vodě.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jsou tučňáci přizpůsobeni proti chladu?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Silnou vrstvou podkožního tuku.</a:t>
            </a:r>
          </a:p>
          <a:p>
            <a:r>
              <a:rPr lang="cs-CZ" sz="3000" b="1" u="sng" dirty="0" smtClean="0">
                <a:solidFill>
                  <a:schemeClr val="tx1"/>
                </a:solidFill>
              </a:rPr>
              <a:t>Jak nazýváme odlišnost ve zbarvení kačeny a kačera?</a:t>
            </a:r>
          </a:p>
          <a:p>
            <a:r>
              <a:rPr lang="cs-CZ" sz="3000" b="1" dirty="0" smtClean="0">
                <a:solidFill>
                  <a:srgbClr val="FF0000"/>
                </a:solidFill>
              </a:rPr>
              <a:t>Pohlavní dvojtvárnost.</a:t>
            </a:r>
          </a:p>
        </p:txBody>
      </p:sp>
    </p:spTree>
    <p:extLst>
      <p:ext uri="{BB962C8B-B14F-4D97-AF65-F5344CB8AC3E}">
        <p14:creationId xmlns:p14="http://schemas.microsoft.com/office/powerpoint/2010/main" val="3696168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 fontScale="92500"/>
          </a:bodyPr>
          <a:lstStyle/>
          <a:p>
            <a:r>
              <a:rPr lang="cs-CZ" sz="1600" b="1" dirty="0" err="1"/>
              <a:t>Soubor:Emoe.jpg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28.7.2011 [cit. 2012-12-11]. Dostupné z: http://cs.wikipedia.org/wiki/Emu_australsk%C3%BD </a:t>
            </a:r>
          </a:p>
          <a:p>
            <a:r>
              <a:rPr lang="cs-CZ" sz="1600" b="1" dirty="0" err="1"/>
              <a:t>Soubor:Manchot</a:t>
            </a:r>
            <a:r>
              <a:rPr lang="cs-CZ" sz="1600" b="1" dirty="0"/>
              <a:t> </a:t>
            </a:r>
            <a:r>
              <a:rPr lang="cs-CZ" sz="1600" b="1" dirty="0" err="1"/>
              <a:t>royal</a:t>
            </a:r>
            <a:r>
              <a:rPr lang="cs-CZ" sz="1600" b="1" dirty="0"/>
              <a:t> - King Penguin.jpg.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17.6.2008 [cit. 2012-12-11]. Dostupné z: http://cs.wikipedia.org/wiki/Tu%C4%8D%C5%88%C3%A1k_patagonsk%C3%BD </a:t>
            </a:r>
          </a:p>
          <a:p>
            <a:r>
              <a:rPr lang="cs-CZ" sz="1600" b="1" dirty="0" err="1"/>
              <a:t>Soubor:White</a:t>
            </a:r>
            <a:r>
              <a:rPr lang="cs-CZ" sz="1600" b="1" dirty="0"/>
              <a:t> </a:t>
            </a:r>
            <a:r>
              <a:rPr lang="cs-CZ" sz="1600" b="1" dirty="0" err="1"/>
              <a:t>Stork</a:t>
            </a:r>
            <a:r>
              <a:rPr lang="cs-CZ" sz="1600" b="1" dirty="0"/>
              <a:t> (</a:t>
            </a:r>
            <a:r>
              <a:rPr lang="cs-CZ" sz="1600" b="1" dirty="0" err="1"/>
              <a:t>Ciconia</a:t>
            </a:r>
            <a:r>
              <a:rPr lang="cs-CZ" sz="1600" b="1" dirty="0"/>
              <a:t> </a:t>
            </a:r>
            <a:r>
              <a:rPr lang="cs-CZ" sz="1600" b="1" dirty="0" err="1"/>
              <a:t>ciconia</a:t>
            </a:r>
            <a:r>
              <a:rPr lang="cs-CZ" sz="1600" b="1" dirty="0"/>
              <a:t>).</a:t>
            </a:r>
            <a:r>
              <a:rPr lang="cs-CZ" sz="1600" b="1" dirty="0" err="1"/>
              <a:t>jpg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17.7.2005 [cit. 2012-12-11]. Dostupné z: http://cs.wikipedia.org/wiki/%C4%8C%C3%A1p_b%C3%ADl%C3%BD </a:t>
            </a:r>
          </a:p>
          <a:p>
            <a:pPr>
              <a:spcBef>
                <a:spcPts val="0"/>
              </a:spcBef>
              <a:defRPr/>
            </a:pPr>
            <a:r>
              <a:rPr lang="cs-CZ" sz="1600" b="1" dirty="0" err="1"/>
              <a:t>Soubor:Mallard</a:t>
            </a:r>
            <a:r>
              <a:rPr lang="cs-CZ" sz="1600" b="1" dirty="0"/>
              <a:t> 080508.jpg.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9.5.2008 [cit. 2012-12-11]. Dostupné z: http://cs.wikipedia.org/wiki/Kachna_divok%C3%A1 </a:t>
            </a:r>
          </a:p>
          <a:p>
            <a:r>
              <a:rPr lang="cs-CZ" sz="1600" b="1" dirty="0"/>
              <a:t>Soubor:Ostriches cape point cropped.jpg.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23.2.2008 [cit. 2012-10-30]. Dostupné z: http://cs.wikipedia.org/wiki/P%C5%A1tros_dvouprst%C3%BD </a:t>
            </a:r>
          </a:p>
          <a:p>
            <a:r>
              <a:rPr lang="cs-CZ" sz="1600" b="1" dirty="0" err="1"/>
              <a:t>Soubor:Greater</a:t>
            </a:r>
            <a:r>
              <a:rPr lang="cs-CZ" sz="1600" b="1" dirty="0"/>
              <a:t> </a:t>
            </a:r>
            <a:r>
              <a:rPr lang="cs-CZ" sz="1600" b="1" dirty="0" err="1"/>
              <a:t>Rhea</a:t>
            </a:r>
            <a:r>
              <a:rPr lang="cs-CZ" sz="1600" b="1" dirty="0"/>
              <a:t> (</a:t>
            </a:r>
            <a:r>
              <a:rPr lang="cs-CZ" sz="1600" b="1" dirty="0" err="1"/>
              <a:t>Rhea</a:t>
            </a:r>
            <a:r>
              <a:rPr lang="cs-CZ" sz="1600" b="1" dirty="0"/>
              <a:t> </a:t>
            </a:r>
            <a:r>
              <a:rPr lang="cs-CZ" sz="1600" b="1" dirty="0" err="1"/>
              <a:t>americana</a:t>
            </a:r>
            <a:r>
              <a:rPr lang="cs-CZ" sz="1600" b="1" dirty="0"/>
              <a:t>) -Argentina-8.jpg.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30.10.2008 [cit. 2012-12-11]. Dostupné z: http://cs.wikipedia.org/wiki/Nandu_pampov%C3%BD </a:t>
            </a:r>
          </a:p>
          <a:p>
            <a:r>
              <a:rPr lang="cs-CZ" sz="1600" b="1" dirty="0"/>
              <a:t>Soubor:Emperor </a:t>
            </a:r>
            <a:r>
              <a:rPr lang="cs-CZ" sz="1600" b="1" dirty="0" err="1"/>
              <a:t>Penguin</a:t>
            </a:r>
            <a:r>
              <a:rPr lang="cs-CZ" sz="1600" b="1" dirty="0"/>
              <a:t> </a:t>
            </a:r>
            <a:r>
              <a:rPr lang="cs-CZ" sz="1600" b="1" dirty="0" err="1"/>
              <a:t>Manchot</a:t>
            </a:r>
            <a:r>
              <a:rPr lang="cs-CZ" sz="1600" b="1" dirty="0"/>
              <a:t> empereur.jpg.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4.6.2008 [cit. 2012-12-11]. Dostupné z: http://cs.wikipedia.org/wiki/Tu%C4%8D%C5%88%C3%A1ci </a:t>
            </a:r>
          </a:p>
          <a:p>
            <a:pPr>
              <a:spcBef>
                <a:spcPts val="0"/>
              </a:spcBef>
              <a:defRPr/>
            </a:pPr>
            <a:r>
              <a:rPr lang="cs-CZ" sz="1600" b="1" dirty="0"/>
              <a:t>Soubor:Ciconia </a:t>
            </a:r>
            <a:r>
              <a:rPr lang="cs-CZ" sz="1600" b="1" dirty="0" err="1"/>
              <a:t>nigra</a:t>
            </a:r>
            <a:r>
              <a:rPr lang="cs-CZ" sz="1600" b="1" dirty="0"/>
              <a:t> 1 (Marek </a:t>
            </a:r>
            <a:r>
              <a:rPr lang="cs-CZ" sz="1600" b="1" dirty="0" err="1"/>
              <a:t>Szczepanek</a:t>
            </a:r>
            <a:r>
              <a:rPr lang="cs-CZ" sz="1600" b="1" dirty="0"/>
              <a:t>).</a:t>
            </a:r>
            <a:r>
              <a:rPr lang="cs-CZ" sz="1600" b="1" dirty="0" err="1"/>
              <a:t>jpg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23.1.2005 [cit. 2012-12-11]. Dostupné z: http://cs.wikipedia.org/wiki/%C4%8C%C3%A1p_%C4%8Dern%C3%BD </a:t>
            </a:r>
          </a:p>
          <a:p>
            <a:pPr>
              <a:spcBef>
                <a:spcPts val="0"/>
              </a:spcBef>
              <a:defRPr/>
            </a:pPr>
            <a:r>
              <a:rPr lang="cs-CZ" sz="1600" b="1" dirty="0" err="1"/>
              <a:t>Soubor:Čáp</a:t>
            </a:r>
            <a:r>
              <a:rPr lang="cs-CZ" sz="1600" b="1" dirty="0"/>
              <a:t> černý.JPG.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24.6.2012 [cit. 2012-12-11]. Dostupné z: http://cs.wikipedia.org/wiki/%C4%8C%C3%A1p_%C4%8Dern%C3%BD </a:t>
            </a:r>
          </a:p>
          <a:p>
            <a:pPr>
              <a:spcBef>
                <a:spcPts val="0"/>
              </a:spcBef>
              <a:defRPr/>
            </a:pPr>
            <a:r>
              <a:rPr lang="cs-CZ" sz="1600" b="1" dirty="0"/>
              <a:t>Soubor:Ciconia </a:t>
            </a:r>
            <a:r>
              <a:rPr lang="cs-CZ" sz="1600" b="1" dirty="0" err="1"/>
              <a:t>nigra</a:t>
            </a:r>
            <a:r>
              <a:rPr lang="cs-CZ" sz="1600" b="1" dirty="0"/>
              <a:t> </a:t>
            </a:r>
            <a:r>
              <a:rPr lang="cs-CZ" sz="1600" b="1" dirty="0" err="1"/>
              <a:t>Eurasian</a:t>
            </a:r>
            <a:r>
              <a:rPr lang="cs-CZ" sz="1600" b="1" dirty="0"/>
              <a:t> </a:t>
            </a:r>
            <a:r>
              <a:rPr lang="cs-CZ" sz="1600" b="1" dirty="0" err="1"/>
              <a:t>Migration</a:t>
            </a:r>
            <a:r>
              <a:rPr lang="cs-CZ" sz="1600" b="1" dirty="0"/>
              <a:t> .</a:t>
            </a:r>
            <a:r>
              <a:rPr lang="cs-CZ" sz="1600" b="1" dirty="0" err="1"/>
              <a:t>png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8.1.2006 [cit. 2012-12-11]. Dostupné z: http://cs.wikipedia.org/wiki/%C4%8C%C3%A1p_%C4%8Dern%C3%BD </a:t>
            </a:r>
          </a:p>
          <a:p>
            <a:endParaRPr lang="cs-CZ" sz="1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04800" y="548680"/>
            <a:ext cx="8686800" cy="504056"/>
          </a:xfrm>
        </p:spPr>
        <p:txBody>
          <a:bodyPr>
            <a:normAutofit/>
          </a:bodyPr>
          <a:lstStyle/>
          <a:p>
            <a:r>
              <a:rPr lang="cs-CZ" sz="1800" b="1" dirty="0" smtClean="0">
                <a:solidFill>
                  <a:schemeClr val="tx1"/>
                </a:solidFill>
              </a:rPr>
              <a:t>Použité zdroje:</a:t>
            </a:r>
            <a:endParaRPr lang="cs-CZ" sz="1800" b="1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04800" y="1196752"/>
            <a:ext cx="8686800" cy="5472608"/>
          </a:xfrm>
        </p:spPr>
        <p:txBody>
          <a:bodyPr>
            <a:normAutofit/>
          </a:bodyPr>
          <a:lstStyle/>
          <a:p>
            <a:pPr>
              <a:spcBef>
                <a:spcPts val="0"/>
              </a:spcBef>
              <a:defRPr/>
            </a:pPr>
            <a:r>
              <a:rPr lang="cs-CZ" sz="1600" b="1" dirty="0"/>
              <a:t>Soubor:Ardea </a:t>
            </a:r>
            <a:r>
              <a:rPr lang="cs-CZ" sz="1600" b="1" dirty="0" err="1"/>
              <a:t>cinerea</a:t>
            </a:r>
            <a:r>
              <a:rPr lang="cs-CZ" sz="1600" b="1" dirty="0"/>
              <a:t> 5 (Marek </a:t>
            </a:r>
            <a:r>
              <a:rPr lang="cs-CZ" sz="1600" b="1" dirty="0" err="1"/>
              <a:t>Szczepanek</a:t>
            </a:r>
            <a:r>
              <a:rPr lang="cs-CZ" sz="1600" b="1" dirty="0"/>
              <a:t>).</a:t>
            </a:r>
            <a:r>
              <a:rPr lang="cs-CZ" sz="1600" b="1" dirty="0" err="1"/>
              <a:t>jpg</a:t>
            </a:r>
            <a:r>
              <a:rPr lang="cs-CZ" sz="1600" b="1" dirty="0"/>
              <a:t>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31.10.2010 [cit. 2012-12-11]. Dostupné z: http://cs.wikipedia.org/wiki/Volavka_popelav%C3%A1 </a:t>
            </a:r>
          </a:p>
          <a:p>
            <a:pPr>
              <a:spcBef>
                <a:spcPts val="0"/>
              </a:spcBef>
              <a:defRPr/>
            </a:pPr>
            <a:r>
              <a:rPr lang="cs-CZ" sz="1600" b="1" dirty="0"/>
              <a:t>Soubor:Ardea </a:t>
            </a:r>
            <a:r>
              <a:rPr lang="cs-CZ" sz="1600" b="1" dirty="0" err="1"/>
              <a:t>cinerea</a:t>
            </a:r>
            <a:r>
              <a:rPr lang="cs-CZ" sz="1600" b="1" dirty="0"/>
              <a:t> map.png.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17.11.2006 [cit. 2012-12-11]. Dostupné z: http://cs.wikipedia.org/wiki/Volavka_popelav%C3%A1 </a:t>
            </a:r>
          </a:p>
          <a:p>
            <a:r>
              <a:rPr lang="cs-CZ" sz="1600" b="1" dirty="0"/>
              <a:t>Soubor:Kaczka </a:t>
            </a:r>
            <a:r>
              <a:rPr lang="cs-CZ" sz="1600" b="1" dirty="0" err="1"/>
              <a:t>krzyzowka</a:t>
            </a:r>
            <a:r>
              <a:rPr lang="cs-CZ" sz="1600" b="1" dirty="0"/>
              <a:t> samica.jpg.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30.12.2004 [cit. 2012-12-11]. Dostupné z: http://cs.wikipedia.org/wiki/Kachna_divok%C3%A1 </a:t>
            </a:r>
          </a:p>
          <a:p>
            <a:r>
              <a:rPr lang="cs-CZ" sz="1600" b="1" dirty="0"/>
              <a:t>Soubor:Greylag-Goose.jpg.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4.5.2008 [cit. 2012-12-11]. Dostupné z: http://cs.wikipedia.org/wiki/Husa_velk%C3%A1 </a:t>
            </a:r>
          </a:p>
          <a:p>
            <a:r>
              <a:rPr lang="cs-CZ" sz="1600" b="1" dirty="0"/>
              <a:t>Soubor:Graylag </a:t>
            </a:r>
            <a:r>
              <a:rPr lang="cs-CZ" sz="1600" b="1" dirty="0" err="1"/>
              <a:t>geese</a:t>
            </a:r>
            <a:r>
              <a:rPr lang="cs-CZ" sz="1600" b="1" dirty="0"/>
              <a:t> (</a:t>
            </a:r>
            <a:r>
              <a:rPr lang="cs-CZ" sz="1600" b="1" dirty="0" err="1"/>
              <a:t>Anser</a:t>
            </a:r>
            <a:r>
              <a:rPr lang="cs-CZ" sz="1600" b="1" dirty="0"/>
              <a:t> </a:t>
            </a:r>
            <a:r>
              <a:rPr lang="cs-CZ" sz="1600" b="1" dirty="0" err="1"/>
              <a:t>anser</a:t>
            </a:r>
            <a:r>
              <a:rPr lang="cs-CZ" sz="1600" b="1" dirty="0"/>
              <a:t>) in </a:t>
            </a:r>
            <a:r>
              <a:rPr lang="cs-CZ" sz="1600" b="1" dirty="0" err="1"/>
              <a:t>flight</a:t>
            </a:r>
            <a:r>
              <a:rPr lang="cs-CZ" sz="1600" b="1" dirty="0"/>
              <a:t> 1700.jpg.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2.9.2008 [cit. 2012-12-11]. Dostupné z: http://cs.wikipedia.org/wiki/Husa_velk%C3%A1 </a:t>
            </a:r>
          </a:p>
          <a:p>
            <a:pPr>
              <a:spcBef>
                <a:spcPts val="0"/>
              </a:spcBef>
              <a:defRPr/>
            </a:pPr>
            <a:r>
              <a:rPr lang="cs-CZ" sz="1600" b="1" dirty="0"/>
              <a:t>Soubor:CygneVaires.jpg.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6.11.2007 [cit. 2012-12-11]. Dostupné z: http://cs.wikipedia.org/wiki/Labu%C5%A5_velk%C3%A1 </a:t>
            </a:r>
          </a:p>
          <a:p>
            <a:pPr>
              <a:spcBef>
                <a:spcPts val="0"/>
              </a:spcBef>
              <a:defRPr/>
            </a:pPr>
            <a:r>
              <a:rPr lang="cs-CZ" sz="1600" b="1" dirty="0" err="1"/>
              <a:t>Soubor:Mute</a:t>
            </a:r>
            <a:r>
              <a:rPr lang="cs-CZ" sz="1600" b="1" dirty="0"/>
              <a:t> </a:t>
            </a:r>
            <a:r>
              <a:rPr lang="cs-CZ" sz="1600" b="1" dirty="0" err="1"/>
              <a:t>Swan</a:t>
            </a:r>
            <a:r>
              <a:rPr lang="cs-CZ" sz="1600" b="1" dirty="0"/>
              <a:t> </a:t>
            </a:r>
            <a:r>
              <a:rPr lang="cs-CZ" sz="1600" b="1" dirty="0" err="1"/>
              <a:t>Cygnets</a:t>
            </a:r>
            <a:r>
              <a:rPr lang="cs-CZ" sz="1600" b="1" dirty="0"/>
              <a:t> detail.jpg.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18.7.2007 [cit. 2012-12-11]. Dostupné z: http://cs.wikipedia.org/wiki/Labu%C5%A5_velk%C3%A1 </a:t>
            </a:r>
          </a:p>
          <a:p>
            <a:r>
              <a:rPr lang="cs-CZ" sz="1600" b="1" dirty="0"/>
              <a:t>Soubor:CygneVaires.jpg. </a:t>
            </a:r>
            <a:r>
              <a:rPr lang="cs-CZ" sz="1600" b="1" i="1" dirty="0"/>
              <a:t>Wikipedie, Otevřená encyklopedie</a:t>
            </a:r>
            <a:r>
              <a:rPr lang="cs-CZ" sz="1600" b="1" dirty="0"/>
              <a:t> [online]. 6.11.2007 [cit. 2012-12-11]. Dostupné z: http://cs.wikipedia.org/wiki/Labu%C5%A5_velk%C3%A1 </a:t>
            </a:r>
          </a:p>
          <a:p>
            <a:endParaRPr lang="cs-CZ" sz="1600" dirty="0"/>
          </a:p>
          <a:p>
            <a:endParaRPr lang="cs-CZ" sz="1600" dirty="0" smtClean="0"/>
          </a:p>
          <a:p>
            <a:endParaRPr lang="cs-CZ" sz="1600" dirty="0" smtClean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3656</TotalTime>
  <Words>1662</Words>
  <Application>Microsoft Office PowerPoint</Application>
  <PresentationFormat>Předvádění na obrazovce (4:3)</PresentationFormat>
  <Paragraphs>181</Paragraphs>
  <Slides>20</Slides>
  <Notes>18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Cesta</vt:lpstr>
      <vt:lpstr>Prezentace aplikace PowerPoint</vt:lpstr>
      <vt:lpstr>Anotace</vt:lpstr>
      <vt:lpstr>Třída - PTÁCI</vt:lpstr>
      <vt:lpstr>Podtřída - BĚŽCI</vt:lpstr>
      <vt:lpstr>BĚŽCI – PŠTROS DVOUPRSTÝ</vt:lpstr>
      <vt:lpstr>BĚŽCI – emu australský (hnědý)</vt:lpstr>
      <vt:lpstr>BĚŽCI – nandu pampový</vt:lpstr>
      <vt:lpstr>Podtřída - LETCI  Řád - tučňáci</vt:lpstr>
      <vt:lpstr>Podtřída - LETCI  Řád - brodiví</vt:lpstr>
      <vt:lpstr>Podtřída - LETCI  Řád - brodiví</vt:lpstr>
      <vt:lpstr>Podtřída - LETCI  Řád - brodiví</vt:lpstr>
      <vt:lpstr>Podtřída - LETCI  Řád - vrubozobí</vt:lpstr>
      <vt:lpstr>Podtřída - LETCI  Řád - VRUBOZOBÍ</vt:lpstr>
      <vt:lpstr>Prezentace aplikace PowerPoint</vt:lpstr>
      <vt:lpstr>Podtřída - LETCI  Řád - VRUBOZOBÍ</vt:lpstr>
      <vt:lpstr>Prezentace aplikace PowerPoint</vt:lpstr>
      <vt:lpstr>Otázky</vt:lpstr>
      <vt:lpstr>Otázky</vt:lpstr>
      <vt:lpstr>Použité zdroje:</vt:lpstr>
      <vt:lpstr>Použité zdroje:</vt:lpstr>
    </vt:vector>
  </TitlesOfParts>
  <Company>MZŠ Melč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Ploštěnka mléčná </dc:title>
  <dc:creator>rybat</dc:creator>
  <cp:lastModifiedBy>rybat</cp:lastModifiedBy>
  <cp:revision>321</cp:revision>
  <dcterms:created xsi:type="dcterms:W3CDTF">2012-03-02T07:29:25Z</dcterms:created>
  <dcterms:modified xsi:type="dcterms:W3CDTF">2013-06-27T14:50:58Z</dcterms:modified>
</cp:coreProperties>
</file>