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2"/>
  </p:notesMasterIdLst>
  <p:sldIdLst>
    <p:sldId id="268" r:id="rId2"/>
    <p:sldId id="269" r:id="rId3"/>
    <p:sldId id="257" r:id="rId4"/>
    <p:sldId id="352" r:id="rId5"/>
    <p:sldId id="369" r:id="rId6"/>
    <p:sldId id="370" r:id="rId7"/>
    <p:sldId id="371" r:id="rId8"/>
    <p:sldId id="380" r:id="rId9"/>
    <p:sldId id="381" r:id="rId10"/>
    <p:sldId id="382" r:id="rId11"/>
    <p:sldId id="383" r:id="rId12"/>
    <p:sldId id="384" r:id="rId13"/>
    <p:sldId id="372" r:id="rId14"/>
    <p:sldId id="373" r:id="rId15"/>
    <p:sldId id="386" r:id="rId16"/>
    <p:sldId id="387" r:id="rId17"/>
    <p:sldId id="388" r:id="rId18"/>
    <p:sldId id="389" r:id="rId19"/>
    <p:sldId id="390" r:id="rId20"/>
    <p:sldId id="391" r:id="rId21"/>
    <p:sldId id="392" r:id="rId22"/>
    <p:sldId id="393" r:id="rId23"/>
    <p:sldId id="394" r:id="rId24"/>
    <p:sldId id="395" r:id="rId25"/>
    <p:sldId id="396" r:id="rId26"/>
    <p:sldId id="367" r:id="rId27"/>
    <p:sldId id="368" r:id="rId28"/>
    <p:sldId id="271" r:id="rId29"/>
    <p:sldId id="366" r:id="rId30"/>
    <p:sldId id="397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89" autoAdjust="0"/>
    <p:restoredTop sz="93146" autoAdjust="0"/>
  </p:normalViewPr>
  <p:slideViewPr>
    <p:cSldViewPr>
      <p:cViewPr>
        <p:scale>
          <a:sx n="64" d="100"/>
          <a:sy n="64" d="100"/>
        </p:scale>
        <p:origin x="-606" y="-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0E08CC-E072-423C-9C53-30F7F28749B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1A7206-BEA3-44F2-99FB-8DB3B811E2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747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Soubor:Buteo</a:t>
            </a:r>
            <a:r>
              <a:rPr lang="cs-CZ" dirty="0" smtClean="0"/>
              <a:t> </a:t>
            </a:r>
            <a:r>
              <a:rPr lang="cs-CZ" dirty="0" err="1" smtClean="0"/>
              <a:t>buteo</a:t>
            </a:r>
            <a:r>
              <a:rPr lang="cs-CZ" dirty="0" smtClean="0"/>
              <a:t> 1 (Lukasz </a:t>
            </a:r>
            <a:r>
              <a:rPr lang="cs-CZ" dirty="0" err="1" smtClean="0"/>
              <a:t>Lukasik</a:t>
            </a:r>
            <a:r>
              <a:rPr lang="cs-CZ" dirty="0" smtClean="0"/>
              <a:t>).</a:t>
            </a:r>
            <a:r>
              <a:rPr lang="cs-CZ" dirty="0" err="1" smtClean="0"/>
              <a:t>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27.5.2006 [cit. 2012-12-14]. Dostupné z: http://cs.wikipedia.org/wiki/K%C3%A1n%C4%9B_lesn%C3%AD </a:t>
            </a:r>
          </a:p>
          <a:p>
            <a:r>
              <a:rPr lang="cs-CZ" dirty="0" err="1" smtClean="0"/>
              <a:t>Soubor:Phasianus</a:t>
            </a:r>
            <a:r>
              <a:rPr lang="cs-CZ" dirty="0" smtClean="0"/>
              <a:t> </a:t>
            </a:r>
            <a:r>
              <a:rPr lang="cs-CZ" dirty="0" err="1" smtClean="0"/>
              <a:t>colchicus</a:t>
            </a:r>
            <a:r>
              <a:rPr lang="cs-CZ" dirty="0" smtClean="0"/>
              <a:t> 2 tom (Lukasz </a:t>
            </a:r>
            <a:r>
              <a:rPr lang="cs-CZ" dirty="0" err="1" smtClean="0"/>
              <a:t>Lukasik</a:t>
            </a:r>
            <a:r>
              <a:rPr lang="cs-CZ" dirty="0" smtClean="0"/>
              <a:t>).</a:t>
            </a:r>
            <a:r>
              <a:rPr lang="cs-CZ" dirty="0" err="1" smtClean="0"/>
              <a:t>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12.3.2006 [cit. 2012-12-14]. Dostupné z: http://cs.wikipedia.org/wiki/Ba%C5%BEant_obecn%C3%BD </a:t>
            </a:r>
          </a:p>
          <a:p>
            <a:r>
              <a:rPr lang="cs-CZ" dirty="0" err="1" smtClean="0"/>
              <a:t>Soubor:Black-headed</a:t>
            </a:r>
            <a:r>
              <a:rPr lang="cs-CZ" dirty="0" smtClean="0"/>
              <a:t> </a:t>
            </a:r>
            <a:r>
              <a:rPr lang="cs-CZ" dirty="0" err="1" smtClean="0"/>
              <a:t>Gull</a:t>
            </a:r>
            <a:r>
              <a:rPr lang="cs-CZ" dirty="0" smtClean="0"/>
              <a:t> - </a:t>
            </a:r>
            <a:r>
              <a:rPr lang="cs-CZ" dirty="0" err="1" smtClean="0"/>
              <a:t>Larus</a:t>
            </a:r>
            <a:r>
              <a:rPr lang="cs-CZ" dirty="0" smtClean="0"/>
              <a:t> </a:t>
            </a:r>
            <a:r>
              <a:rPr lang="cs-CZ" dirty="0" err="1" smtClean="0"/>
              <a:t>ridibundus</a:t>
            </a:r>
            <a:r>
              <a:rPr lang="cs-CZ" dirty="0" smtClean="0"/>
              <a:t> - Hettumáfur.jpg.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2.5.2008 [cit. 2012-12-14]. Dostupné z: http://cs.wikipedia.org/wiki/Racek_chechtav%C3%BD </a:t>
            </a:r>
          </a:p>
          <a:p>
            <a:r>
              <a:rPr lang="cs-CZ" dirty="0" smtClean="0"/>
              <a:t>Soubor:Wood.pigeon.2.arp.750pix.jpg.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28.1.2005 [cit. 2012-12-14]. Dostupné z: http://cs.wikipedia.org/wiki/Holub_h%C5%99ivn%C3%A1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Soubor:Buteo</a:t>
            </a:r>
            <a:r>
              <a:rPr lang="cs-CZ" dirty="0" smtClean="0"/>
              <a:t> </a:t>
            </a:r>
            <a:r>
              <a:rPr lang="cs-CZ" dirty="0" err="1" smtClean="0"/>
              <a:t>buteo</a:t>
            </a:r>
            <a:r>
              <a:rPr lang="cs-CZ" dirty="0" smtClean="0"/>
              <a:t> 2 (Marek </a:t>
            </a:r>
            <a:r>
              <a:rPr lang="cs-CZ" dirty="0" err="1" smtClean="0"/>
              <a:t>Szczepanek</a:t>
            </a:r>
            <a:r>
              <a:rPr lang="cs-CZ" dirty="0" smtClean="0"/>
              <a:t>).</a:t>
            </a:r>
            <a:r>
              <a:rPr lang="cs-CZ" dirty="0" err="1" smtClean="0"/>
              <a:t>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28.3.2005 [cit. 2012-12-14]. Dostupné z: http://cs.wikipedia.org/wiki/K%C3%A1n%C4%9B_lesn%C3%AD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Soubor:Buzzard.jpg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11.5.2008 [cit. 2012-12-14]. Dostupné z: http://cs.wikipedia.org/wiki/K%C3%A1n%C4%9B_lesn%C3%AD </a:t>
            </a:r>
          </a:p>
          <a:p>
            <a:r>
              <a:rPr lang="cs-CZ" dirty="0" err="1" smtClean="0"/>
              <a:t>Soubor:Buteo</a:t>
            </a:r>
            <a:r>
              <a:rPr lang="cs-CZ" dirty="0" smtClean="0"/>
              <a:t> </a:t>
            </a:r>
            <a:r>
              <a:rPr lang="cs-CZ" dirty="0" err="1" smtClean="0"/>
              <a:t>buteo</a:t>
            </a:r>
            <a:r>
              <a:rPr lang="cs-CZ" dirty="0" smtClean="0"/>
              <a:t> dis.PNG.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29.3.2005 [cit. 2012-12-14]. Dostupné z: http://cs.wikipedia.org/wiki/K%C3%A1n%C4%9B_lesn%C3%AD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Soubor:Accipiter</a:t>
            </a:r>
            <a:r>
              <a:rPr lang="cs-CZ" dirty="0" smtClean="0"/>
              <a:t> gentilisAAP045CA.jpg.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17.4.2006 [cit. 2012-12-14]. Dostupné z: http://cs.wikipedia.org/wiki/Jest%C5%99%C3%A1b_lesn%C3%AD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Soubor:Sparrowhawk04.jpg.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16.12.2005 [cit. 2012-12-14]. Dostupné z: http://cs.wikipedia.org/wiki/Krahujec_obecn%C3%BD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Soubor:Seeadler-flug.jpg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22.4.2007 [cit. 2012-12-14]. Dostupné z: http://cs.wikipedia.org/wiki/Orel_mo%C5%99sk%C3%BD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Soubor:Haliaeetus</a:t>
            </a:r>
            <a:r>
              <a:rPr lang="cs-CZ" dirty="0" smtClean="0"/>
              <a:t> </a:t>
            </a:r>
            <a:r>
              <a:rPr lang="cs-CZ" dirty="0" err="1" smtClean="0"/>
              <a:t>albicilla</a:t>
            </a:r>
            <a:r>
              <a:rPr lang="cs-CZ" dirty="0" smtClean="0"/>
              <a:t> 1 (Bohuš </a:t>
            </a:r>
            <a:r>
              <a:rPr lang="cs-CZ" dirty="0" err="1" smtClean="0"/>
              <a:t>Číčel</a:t>
            </a:r>
            <a:r>
              <a:rPr lang="cs-CZ" dirty="0" smtClean="0"/>
              <a:t>).</a:t>
            </a:r>
            <a:r>
              <a:rPr lang="cs-CZ" dirty="0" err="1" smtClean="0"/>
              <a:t>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6.11.2011 [cit. 2012-12-14]. Dostupné z: http://cs.wikipedia.org/wiki/Orel_mo%C5%99sk%C3%BD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Soubor:Common</a:t>
            </a:r>
            <a:r>
              <a:rPr lang="cs-CZ" dirty="0" smtClean="0"/>
              <a:t> </a:t>
            </a:r>
            <a:r>
              <a:rPr lang="cs-CZ" dirty="0" err="1" smtClean="0"/>
              <a:t>kestrel</a:t>
            </a:r>
            <a:r>
              <a:rPr lang="cs-CZ" dirty="0" smtClean="0"/>
              <a:t> </a:t>
            </a:r>
            <a:r>
              <a:rPr lang="cs-CZ" dirty="0" err="1" smtClean="0"/>
              <a:t>falco</a:t>
            </a:r>
            <a:r>
              <a:rPr lang="cs-CZ" dirty="0" smtClean="0"/>
              <a:t> tinnunculus.jpg.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14.11.2010 [cit. 2012-12-14]. Dostupné z: http://cs.wikipedia.org/wiki/Po%C5%A1tolka_obecn%C3%A1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Soubor:Falco</a:t>
            </a:r>
            <a:r>
              <a:rPr lang="cs-CZ" dirty="0" smtClean="0"/>
              <a:t> </a:t>
            </a:r>
            <a:r>
              <a:rPr lang="cs-CZ" dirty="0" err="1" smtClean="0"/>
              <a:t>tinnunculus</a:t>
            </a:r>
            <a:r>
              <a:rPr lang="cs-CZ" dirty="0" smtClean="0"/>
              <a:t> ditsr.png.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19.12.2005 [cit. 2012-12-14]. Dostupné z: http://cs.wikipedia.org/wiki/Po%C5%A1tolka_obecn%C3%A1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u-HU" dirty="0" smtClean="0"/>
              <a:t>Soubor:Fakókeselyű 4.jpg. </a:t>
            </a:r>
            <a:r>
              <a:rPr lang="hu-HU" i="1" dirty="0" smtClean="0"/>
              <a:t>Wikipedie, Otevřená encyklopedie</a:t>
            </a:r>
            <a:r>
              <a:rPr lang="hu-HU" dirty="0" smtClean="0"/>
              <a:t> [online]. 4.8.2006 [cit. 2012-12-14]. Dostupné z: http://cs.wikipedia.org/wiki/Sup_b%C4%9Blohlav%C3%BD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Soubor:Gyps</a:t>
            </a:r>
            <a:r>
              <a:rPr lang="cs-CZ" dirty="0" smtClean="0"/>
              <a:t> </a:t>
            </a:r>
            <a:r>
              <a:rPr lang="cs-CZ" dirty="0" err="1" smtClean="0"/>
              <a:t>fulvus</a:t>
            </a:r>
            <a:r>
              <a:rPr lang="cs-CZ" dirty="0" smtClean="0"/>
              <a:t> dis.PNG.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2.9.2007 [cit. 2012-12-14]. Dostupné z: http://cs.wikipedia.org/wiki/Sup_b%C4%9Blohlav%C3%BD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Soubor:Sarcoramphus</a:t>
            </a:r>
            <a:r>
              <a:rPr lang="cs-CZ" dirty="0" smtClean="0"/>
              <a:t> </a:t>
            </a:r>
            <a:r>
              <a:rPr lang="cs-CZ" dirty="0" err="1" smtClean="0"/>
              <a:t>papa</a:t>
            </a:r>
            <a:r>
              <a:rPr lang="cs-CZ" dirty="0" smtClean="0"/>
              <a:t> -</a:t>
            </a:r>
            <a:r>
              <a:rPr lang="cs-CZ" dirty="0" err="1" smtClean="0"/>
              <a:t>National</a:t>
            </a:r>
            <a:r>
              <a:rPr lang="cs-CZ" dirty="0" smtClean="0"/>
              <a:t> Zoo -Washington -USA-8a.jpg.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25.12.2009 [cit. 2012-12-14]. Dostupné z: http://cs.wikipedia.org/wiki/Kondor_kr%C3%A1lovsk%C3%BD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Soubor:King</a:t>
            </a:r>
            <a:r>
              <a:rPr lang="cs-CZ" dirty="0" smtClean="0"/>
              <a:t> Vulture.png.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11.5.2010 [cit. 2012-12-14]. Dostupné z: http://cs.wikipedia.org/wiki/Kondor_kr%C3%A1lovsk%C3%BD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Soubor:Swinhoe's</a:t>
            </a:r>
            <a:r>
              <a:rPr lang="cs-CZ" dirty="0" smtClean="0"/>
              <a:t> </a:t>
            </a:r>
            <a:r>
              <a:rPr lang="cs-CZ" dirty="0" err="1" smtClean="0"/>
              <a:t>Pheasant</a:t>
            </a:r>
            <a:r>
              <a:rPr lang="cs-CZ" dirty="0" smtClean="0"/>
              <a:t> RWD.jpg.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8.11.2010 [cit. 2012-12-14]. Dostupné z: http://cs.wikipedia.org/wiki/Ba%C5%BEanti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Soubor:Chickens</a:t>
            </a:r>
            <a:r>
              <a:rPr lang="cs-CZ" dirty="0" smtClean="0"/>
              <a:t> feeding.jpg.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5.9.2006 [cit. 2012-12-14]. Dostupné z: http://cs.wikipedia.org/wiki/Kur_dom%C3%A1c%C3%AD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Soubor:Phasianus</a:t>
            </a:r>
            <a:r>
              <a:rPr lang="cs-CZ" dirty="0" smtClean="0"/>
              <a:t> </a:t>
            </a:r>
            <a:r>
              <a:rPr lang="cs-CZ" dirty="0" err="1" smtClean="0"/>
              <a:t>colchicus</a:t>
            </a:r>
            <a:r>
              <a:rPr lang="cs-CZ" dirty="0" smtClean="0"/>
              <a:t> 2 tom (Lukasz </a:t>
            </a:r>
            <a:r>
              <a:rPr lang="cs-CZ" dirty="0" err="1" smtClean="0"/>
              <a:t>Lukasik</a:t>
            </a:r>
            <a:r>
              <a:rPr lang="cs-CZ" dirty="0" smtClean="0"/>
              <a:t>).</a:t>
            </a:r>
            <a:r>
              <a:rPr lang="cs-CZ" dirty="0" err="1" smtClean="0"/>
              <a:t>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12.3.2006 [cit. 2012-12-14]. Dostupné z: http://cs.wikipedia.org/wiki/Ba%C5%BEant_obecn%C3%BD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Soubor:Perdix</a:t>
            </a:r>
            <a:r>
              <a:rPr lang="cs-CZ" dirty="0" smtClean="0"/>
              <a:t> </a:t>
            </a:r>
            <a:r>
              <a:rPr lang="cs-CZ" dirty="0" err="1" smtClean="0"/>
              <a:t>perdix</a:t>
            </a:r>
            <a:r>
              <a:rPr lang="cs-CZ" dirty="0" smtClean="0"/>
              <a:t> (Marek </a:t>
            </a:r>
            <a:r>
              <a:rPr lang="cs-CZ" dirty="0" err="1" smtClean="0"/>
              <a:t>Szczepanek</a:t>
            </a:r>
            <a:r>
              <a:rPr lang="cs-CZ" dirty="0" smtClean="0"/>
              <a:t>).</a:t>
            </a:r>
            <a:r>
              <a:rPr lang="cs-CZ" dirty="0" err="1" smtClean="0"/>
              <a:t>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17.3.2005 [cit. 2012-12-14]. Dostupné z: http://cs.wikipedia.org/wiki/Koroptev_poln%C3%AD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Soubor:Rebhuehner.jpg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7.2.2006 [cit. 2012-12-14]. Dostupné z: http://cs.wikipedia.org/wiki/Koroptev_poln%C3%AD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Soubor:Meleagris</a:t>
            </a:r>
            <a:r>
              <a:rPr lang="cs-CZ" dirty="0" smtClean="0"/>
              <a:t> </a:t>
            </a:r>
            <a:r>
              <a:rPr lang="cs-CZ" dirty="0" err="1" smtClean="0"/>
              <a:t>gallopavo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Coimbatore.jpg.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8.2.2012 [cit. 2012-12-14]. Dostupné z: http://cs.wikipedia.org/wiki/Krocan_divok%C3%BD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Soubor:Wild</a:t>
            </a:r>
            <a:r>
              <a:rPr lang="cs-CZ" dirty="0" smtClean="0"/>
              <a:t> Turkey.png.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9.6.2010 [cit. 2012-12-14]. Dostupné z: http://cs.wikipedia.org/wiki/Krocan_divok%C3%BD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Soubor:Biella-Tacchino</a:t>
            </a:r>
            <a:r>
              <a:rPr lang="cs-CZ" dirty="0" smtClean="0"/>
              <a:t> </a:t>
            </a:r>
            <a:r>
              <a:rPr lang="cs-CZ" dirty="0" err="1" smtClean="0"/>
              <a:t>presso</a:t>
            </a:r>
            <a:r>
              <a:rPr lang="cs-CZ" dirty="0" smtClean="0"/>
              <a:t> Piverone.jpg.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10.1.2006 [cit. 2012-12-14]. Dostupné z: http://cs.wikipedia.org/wiki/Krocan_dom%C3%A1c%C3%AD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Soubor:Helmeted</a:t>
            </a:r>
            <a:r>
              <a:rPr lang="cs-CZ" dirty="0" smtClean="0"/>
              <a:t> </a:t>
            </a:r>
            <a:r>
              <a:rPr lang="cs-CZ" dirty="0" err="1" smtClean="0"/>
              <a:t>Guineafowl</a:t>
            </a:r>
            <a:r>
              <a:rPr lang="cs-CZ" dirty="0" smtClean="0"/>
              <a:t> (</a:t>
            </a:r>
            <a:r>
              <a:rPr lang="cs-CZ" dirty="0" err="1" smtClean="0"/>
              <a:t>Numida</a:t>
            </a:r>
            <a:r>
              <a:rPr lang="cs-CZ" dirty="0" smtClean="0"/>
              <a:t> </a:t>
            </a:r>
            <a:r>
              <a:rPr lang="cs-CZ" dirty="0" err="1" smtClean="0"/>
              <a:t>meleagris</a:t>
            </a:r>
            <a:r>
              <a:rPr lang="cs-CZ" dirty="0" smtClean="0"/>
              <a:t>).</a:t>
            </a:r>
            <a:r>
              <a:rPr lang="cs-CZ" dirty="0" err="1" smtClean="0"/>
              <a:t>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12.10.2009 [cit. 2012-12-14]. Dostupné z: http://cs.wikipedia.org/wiki/Perli%C4%8Dka_kropenat%C3%A1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Soubor:Black-headed</a:t>
            </a:r>
            <a:r>
              <a:rPr lang="cs-CZ" dirty="0" smtClean="0"/>
              <a:t> </a:t>
            </a:r>
            <a:r>
              <a:rPr lang="cs-CZ" dirty="0" err="1" smtClean="0"/>
              <a:t>Gull</a:t>
            </a:r>
            <a:r>
              <a:rPr lang="cs-CZ" dirty="0" smtClean="0"/>
              <a:t> - </a:t>
            </a:r>
            <a:r>
              <a:rPr lang="cs-CZ" dirty="0" err="1" smtClean="0"/>
              <a:t>Larus</a:t>
            </a:r>
            <a:r>
              <a:rPr lang="cs-CZ" dirty="0" smtClean="0"/>
              <a:t> </a:t>
            </a:r>
            <a:r>
              <a:rPr lang="cs-CZ" dirty="0" err="1" smtClean="0"/>
              <a:t>ridibundus</a:t>
            </a:r>
            <a:r>
              <a:rPr lang="cs-CZ" dirty="0" smtClean="0"/>
              <a:t> - Hettumáfur.jpg.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2.5.2008 [cit. 2012-12-14]. Dostupné z: http://cs.wikipedia.org/wiki/Racek_chechtav%C3%BD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Soubor:Black-headed</a:t>
            </a:r>
            <a:r>
              <a:rPr lang="cs-CZ" dirty="0" smtClean="0"/>
              <a:t> </a:t>
            </a:r>
            <a:r>
              <a:rPr lang="cs-CZ" dirty="0" err="1" smtClean="0"/>
              <a:t>Gull</a:t>
            </a:r>
            <a:r>
              <a:rPr lang="cs-CZ" dirty="0" smtClean="0"/>
              <a:t> - </a:t>
            </a:r>
            <a:r>
              <a:rPr lang="cs-CZ" dirty="0" err="1" smtClean="0"/>
              <a:t>Larus</a:t>
            </a:r>
            <a:r>
              <a:rPr lang="cs-CZ" dirty="0" smtClean="0"/>
              <a:t> </a:t>
            </a:r>
            <a:r>
              <a:rPr lang="cs-CZ" dirty="0" err="1" smtClean="0"/>
              <a:t>ridibundus</a:t>
            </a:r>
            <a:r>
              <a:rPr lang="cs-CZ" dirty="0" smtClean="0"/>
              <a:t> - Hettumáfur.jpg.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2.5.2008 [cit. 2012-12-14]. Dostupné z: http://cs.wikipedia.org/wiki/Racek_chechtav%C3%BD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Soubor:Blue</a:t>
            </a:r>
            <a:r>
              <a:rPr lang="en-US" dirty="0" smtClean="0"/>
              <a:t> Rock Pigeon I2 IMG 7877.jpg. </a:t>
            </a:r>
            <a:r>
              <a:rPr lang="en-US" i="1" dirty="0" err="1" smtClean="0"/>
              <a:t>Wikipedie</a:t>
            </a:r>
            <a:r>
              <a:rPr lang="en-US" i="1" dirty="0" smtClean="0"/>
              <a:t>, </a:t>
            </a:r>
            <a:r>
              <a:rPr lang="en-US" i="1" dirty="0" err="1" smtClean="0"/>
              <a:t>Otevřená</a:t>
            </a:r>
            <a:r>
              <a:rPr lang="en-US" i="1" dirty="0" smtClean="0"/>
              <a:t> </a:t>
            </a:r>
            <a:r>
              <a:rPr lang="en-US" i="1" dirty="0" err="1" smtClean="0"/>
              <a:t>encyklopedie</a:t>
            </a:r>
            <a:r>
              <a:rPr lang="en-US" dirty="0" smtClean="0"/>
              <a:t> [online]. 31.3.2008 [cit. 2012-12-14]. </a:t>
            </a:r>
            <a:r>
              <a:rPr lang="en-US" dirty="0" err="1" smtClean="0"/>
              <a:t>Dostupné</a:t>
            </a:r>
            <a:r>
              <a:rPr lang="en-US" dirty="0" smtClean="0"/>
              <a:t> z: http://cs.wikipedia.org/wiki/Holub_dom%C3%A1c%C3%AD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Soubor:Rock</a:t>
            </a:r>
            <a:r>
              <a:rPr lang="cs-CZ" dirty="0" smtClean="0"/>
              <a:t> </a:t>
            </a:r>
            <a:r>
              <a:rPr lang="cs-CZ" dirty="0" err="1" smtClean="0"/>
              <a:t>pigeons</a:t>
            </a:r>
            <a:r>
              <a:rPr lang="cs-CZ" dirty="0" smtClean="0"/>
              <a:t> on cliffs.jpg.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23.2.2006 [cit. 2012-12-14]. Dostupné z: http://cs.wikipedia.org/wiki/Holub_skaln%C3%AD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Soubor:Collared</a:t>
            </a:r>
            <a:r>
              <a:rPr lang="cs-CZ" dirty="0" smtClean="0"/>
              <a:t> Dove.jpg.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15.4.2009 [cit. 2012-12-14]. Dostupné z: http://cs.wikipedia.org/wiki/Hrdli%C4%8Dka_zahradn%C3%AD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25</a:t>
            </a:fld>
            <a:endParaRPr lang="cs-CZ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22073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22073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28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45326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29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45326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30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453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8044491"/>
              </p:ext>
            </p:extLst>
          </p:nvPr>
        </p:nvGraphicFramePr>
        <p:xfrm>
          <a:off x="1647825" y="404813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Lumír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Novák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VY_52_Inovace_Přírodopis_1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30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Řády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aseline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ptáků II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12/2012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8978" y="2917485"/>
            <a:ext cx="2628900" cy="199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se podrobněji seznámí s třídou PTÁCI</a:t>
            </a:r>
          </a:p>
          <a:p>
            <a:pPr>
              <a:buFont typeface="Arial" pitchFamily="34" charset="0"/>
              <a:buChar char="•"/>
            </a:pPr>
            <a:r>
              <a:rPr lang="cs-CZ" b="1" dirty="0">
                <a:solidFill>
                  <a:schemeClr val="tx1"/>
                </a:solidFill>
              </a:rPr>
              <a:t>ž</a:t>
            </a:r>
            <a:r>
              <a:rPr lang="cs-CZ" b="1" dirty="0" smtClean="0">
                <a:solidFill>
                  <a:schemeClr val="tx1"/>
                </a:solidFill>
              </a:rPr>
              <a:t>áci se seznámí s podtřídou letci (dravci, hrabaví, dlouhokřídlí, měkkozobí)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nejprve shlédnou prezentaci, následně odpoví na otázky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Soubor:Phasianus colchicus 2 tom (Lukasz Lukasik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685177"/>
            <a:ext cx="4110246" cy="3082685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Soubor:Buteo buteo 1 (Lukasz Lukasik)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15" y="122267"/>
            <a:ext cx="4120945" cy="3090709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987823" y="122267"/>
            <a:ext cx="3024337" cy="841248"/>
          </a:xfrm>
          <a:solidFill>
            <a:schemeClr val="bg2">
              <a:lumMod val="75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algn="ctr"/>
            <a:r>
              <a:rPr lang="cs-CZ" b="1" cap="none" dirty="0" smtClean="0">
                <a:solidFill>
                  <a:schemeClr val="tx1"/>
                </a:solidFill>
              </a:rPr>
              <a:t>Třída - PTÁCI</a:t>
            </a:r>
            <a:endParaRPr lang="cs-CZ" b="1" cap="none" dirty="0">
              <a:solidFill>
                <a:schemeClr val="tx1"/>
              </a:solidFill>
            </a:endParaRPr>
          </a:p>
        </p:txBody>
      </p:sp>
      <p:pic>
        <p:nvPicPr>
          <p:cNvPr id="5" name="Picture 6" descr="Soubor:Black-headed Gull - Larus ridibundus - Hettumáfur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426614"/>
            <a:ext cx="4441722" cy="2958188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Soubor:Wood.pigeon.2.arp.750pix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6657"/>
          <a:stretch/>
        </p:blipFill>
        <p:spPr bwMode="auto">
          <a:xfrm>
            <a:off x="4353391" y="3831747"/>
            <a:ext cx="4755113" cy="2492406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Buteo buteo 2 (Marek Szczepanek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770084"/>
            <a:ext cx="9180512" cy="611530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57185" y="910206"/>
            <a:ext cx="1396536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/>
              <a:t>v</a:t>
            </a:r>
            <a:r>
              <a:rPr lang="cs-CZ" b="1" dirty="0" smtClean="0"/>
              <a:t>ýborný zrak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56347" y="1931170"/>
            <a:ext cx="1688283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/>
              <a:t>h</a:t>
            </a:r>
            <a:r>
              <a:rPr lang="cs-CZ" b="1" dirty="0" smtClean="0"/>
              <a:t>ákovitý silný </a:t>
            </a:r>
          </a:p>
          <a:p>
            <a:r>
              <a:rPr lang="cs-CZ" b="1" dirty="0" smtClean="0"/>
              <a:t>zobák s ozobím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195736" y="5661248"/>
            <a:ext cx="4097788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/>
              <a:t>k</a:t>
            </a:r>
            <a:r>
              <a:rPr lang="cs-CZ" b="1" dirty="0" smtClean="0"/>
              <a:t>rátký běhák se zahnutými drápy  (spár)</a:t>
            </a:r>
          </a:p>
          <a:p>
            <a:pPr algn="ctr"/>
            <a:r>
              <a:rPr lang="cs-CZ" b="1" dirty="0" smtClean="0"/>
              <a:t> k lovu a přenášení kořisti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3905047" y="1279538"/>
            <a:ext cx="1387033" cy="70930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4246227" y="2298659"/>
            <a:ext cx="613805" cy="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10" idx="0"/>
          </p:cNvCxnSpPr>
          <p:nvPr/>
        </p:nvCxnSpPr>
        <p:spPr>
          <a:xfrm flipV="1">
            <a:off x="4244630" y="5015969"/>
            <a:ext cx="1839537" cy="645279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7668344" y="804026"/>
            <a:ext cx="1372492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KÁNĚ LESNÍ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5496" y="2269486"/>
            <a:ext cx="2065900" cy="378565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Základní znaky: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středně velcí až velcí ptáci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mají </a:t>
            </a:r>
            <a:r>
              <a:rPr lang="cs-CZ" sz="2400" b="1" u="sng" dirty="0" smtClean="0"/>
              <a:t>prostorné vole </a:t>
            </a:r>
            <a:r>
              <a:rPr lang="cs-CZ" sz="2400" b="1" dirty="0" smtClean="0"/>
              <a:t>k tvorbě </a:t>
            </a:r>
            <a:r>
              <a:rPr lang="cs-CZ" sz="2400" b="1" u="sng" dirty="0" smtClean="0"/>
              <a:t>vývržků</a:t>
            </a:r>
          </a:p>
        </p:txBody>
      </p:sp>
      <p:sp>
        <p:nvSpPr>
          <p:cNvPr id="14" name="Nadpis 2"/>
          <p:cNvSpPr txBox="1">
            <a:spLocks/>
          </p:cNvSpPr>
          <p:nvPr/>
        </p:nvSpPr>
        <p:spPr>
          <a:xfrm>
            <a:off x="179512" y="0"/>
            <a:ext cx="8686800" cy="838200"/>
          </a:xfrm>
          <a:prstGeom prst="rect">
            <a:avLst/>
          </a:prstGeom>
        </p:spPr>
        <p:txBody>
          <a:bodyPr vert="horz" anchor="ctr">
            <a:normAutofit fontScale="825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dravci</a:t>
            </a:r>
            <a:endParaRPr lang="cs-CZ" b="1" cap="none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4193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0" grpId="0" animBg="1"/>
      <p:bldP spid="22" grpId="0" animBg="1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Buzzar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13" y="726635"/>
            <a:ext cx="8442499" cy="6131365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dravci – káně lesní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-1" y="726635"/>
            <a:ext cx="3923929" cy="378565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Káně lesní</a:t>
            </a:r>
            <a:r>
              <a:rPr lang="cs-CZ" sz="2400" b="1" dirty="0" smtClean="0"/>
              <a:t>: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světle zelená: hnízdiště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modrá: zimoviště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tmavě zelená: oblasti s celoročním výskytem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v Evropě jsou populace stálé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v Asii populace na zimu migrují na jih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potrava: </a:t>
            </a:r>
            <a:r>
              <a:rPr lang="cs-CZ" sz="2400" b="1" u="sng" dirty="0" smtClean="0"/>
              <a:t>hraboš polní</a:t>
            </a:r>
          </a:p>
        </p:txBody>
      </p:sp>
      <p:pic>
        <p:nvPicPr>
          <p:cNvPr id="3076" name="Picture 4" descr="Soubor:Buteo buteo dis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1" y="5053680"/>
            <a:ext cx="3960440" cy="1831704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5600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Accipiter gentilisAAP045C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692696"/>
            <a:ext cx="6124575" cy="571500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dravci – jestřáb lesní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6064" y="5288340"/>
            <a:ext cx="8028384" cy="156966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Jestřáb lesní</a:t>
            </a:r>
            <a:r>
              <a:rPr lang="cs-CZ" sz="2400" b="1" dirty="0" smtClean="0"/>
              <a:t>:</a:t>
            </a:r>
          </a:p>
          <a:p>
            <a:r>
              <a:rPr lang="cs-CZ" sz="2400" b="1" dirty="0" smtClean="0"/>
              <a:t>- stálý pták</a:t>
            </a:r>
          </a:p>
          <a:p>
            <a:r>
              <a:rPr lang="cs-CZ" sz="2400" b="1" dirty="0" smtClean="0"/>
              <a:t>- </a:t>
            </a:r>
            <a:r>
              <a:rPr lang="cs-CZ" sz="2400" b="1" u="sng" dirty="0" smtClean="0"/>
              <a:t>potrava:</a:t>
            </a:r>
            <a:r>
              <a:rPr lang="cs-CZ" sz="2400" b="1" dirty="0" smtClean="0"/>
              <a:t> holubi, vlaštovky, špačci, vrabci, ale také větší ptáci (bažanti, tetřev, kachna), zajíc polní, králík divoký</a:t>
            </a:r>
          </a:p>
        </p:txBody>
      </p:sp>
    </p:spTree>
    <p:extLst>
      <p:ext uri="{BB962C8B-B14F-4D97-AF65-F5344CB8AC3E}">
        <p14:creationId xmlns:p14="http://schemas.microsoft.com/office/powerpoint/2010/main" val="2949848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http://upload.wikimedia.org/wikipedia/commons/a/a0/Sparrowhawk-Mal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713338"/>
            <a:ext cx="8172400" cy="6144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dravci – krahujec obecný</a:t>
            </a:r>
            <a:endParaRPr lang="cs-CZ" b="1" cap="none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0439" y="5685055"/>
            <a:ext cx="8172400" cy="1200329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/>
              <a:t>K</a:t>
            </a:r>
            <a:r>
              <a:rPr lang="cs-CZ" sz="2400" b="1" u="sng" dirty="0" smtClean="0"/>
              <a:t>rahujec obecný</a:t>
            </a:r>
            <a:r>
              <a:rPr lang="cs-CZ" sz="2400" b="1" dirty="0" smtClean="0"/>
              <a:t>:</a:t>
            </a:r>
          </a:p>
          <a:p>
            <a:r>
              <a:rPr lang="cs-CZ" sz="2400" b="1" dirty="0" smtClean="0"/>
              <a:t>-v ČR kriticky ohrožený, přísně chráněný druh</a:t>
            </a:r>
          </a:p>
          <a:p>
            <a:r>
              <a:rPr lang="cs-CZ" sz="2400" b="1" dirty="0" smtClean="0"/>
              <a:t>potrava: drobní ptáci, ale taky hmyz, hraboši, žáby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506879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dravci – orel mořský</a:t>
            </a:r>
            <a:endParaRPr lang="cs-CZ" b="1" cap="none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0439" y="5292123"/>
            <a:ext cx="8172400" cy="156966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Orel mořský</a:t>
            </a:r>
            <a:r>
              <a:rPr lang="cs-CZ" sz="2400" b="1" dirty="0" smtClean="0"/>
              <a:t>:</a:t>
            </a:r>
          </a:p>
          <a:p>
            <a:r>
              <a:rPr lang="cs-CZ" sz="2400" b="1" dirty="0" smtClean="0"/>
              <a:t>- největší dravec vyskytující se v ČR, největší pták v Evropě</a:t>
            </a:r>
          </a:p>
          <a:p>
            <a:r>
              <a:rPr lang="cs-CZ" sz="2400" b="1" dirty="0" smtClean="0"/>
              <a:t>- </a:t>
            </a:r>
            <a:r>
              <a:rPr lang="cs-CZ" sz="2400" b="1" u="sng" dirty="0" smtClean="0"/>
              <a:t>potrava</a:t>
            </a:r>
            <a:r>
              <a:rPr lang="cs-CZ" sz="2400" b="1" dirty="0" smtClean="0"/>
              <a:t>: ryby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- výskyt Českobudějovicko, </a:t>
            </a:r>
            <a:r>
              <a:rPr lang="cs-CZ" sz="2400" b="1" dirty="0" err="1" smtClean="0"/>
              <a:t>Jindřichohradecko</a:t>
            </a:r>
            <a:r>
              <a:rPr lang="cs-CZ" sz="2400" b="1" dirty="0" smtClean="0"/>
              <a:t>, Českolipsko</a:t>
            </a:r>
            <a:endParaRPr lang="cs-CZ" sz="2400" b="1" dirty="0"/>
          </a:p>
        </p:txBody>
      </p:sp>
      <p:pic>
        <p:nvPicPr>
          <p:cNvPr id="6146" name="Picture 2" descr="Soubor:Seeadler-flu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692696"/>
            <a:ext cx="6221625" cy="4666219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9717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Haliaeetus albicilla 1 (Bohuš &amp;Ccaron;í&amp;ccaron;el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26464"/>
            <a:ext cx="9144000" cy="6092191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dravci – orel mořský</a:t>
            </a:r>
            <a:endParaRPr lang="cs-CZ" b="1" cap="none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-36512" y="5315724"/>
            <a:ext cx="7620000" cy="156966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Orel mořský</a:t>
            </a:r>
            <a:r>
              <a:rPr lang="cs-CZ" sz="2400" b="1" dirty="0" smtClean="0"/>
              <a:t>: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délka </a:t>
            </a:r>
            <a:r>
              <a:rPr lang="cs-CZ" sz="2400" b="1" dirty="0"/>
              <a:t>těla </a:t>
            </a:r>
            <a:r>
              <a:rPr lang="cs-CZ" sz="2400" b="1" dirty="0" smtClean="0"/>
              <a:t> </a:t>
            </a:r>
            <a:r>
              <a:rPr lang="cs-CZ" sz="2400" b="1" dirty="0"/>
              <a:t>69–92 cm, hmotnost u samce cca 4 kg, u samice 7 </a:t>
            </a:r>
            <a:r>
              <a:rPr lang="cs-CZ" sz="2400" b="1" dirty="0" smtClean="0"/>
              <a:t>kg</a:t>
            </a:r>
          </a:p>
          <a:p>
            <a:pPr marL="342900" indent="-342900">
              <a:buFontTx/>
              <a:buChar char="-"/>
            </a:pPr>
            <a:r>
              <a:rPr lang="cs-CZ" sz="2400" b="1" dirty="0"/>
              <a:t>r</a:t>
            </a:r>
            <a:r>
              <a:rPr lang="cs-CZ" sz="2400" b="1" dirty="0" smtClean="0"/>
              <a:t>ozpětí </a:t>
            </a:r>
            <a:r>
              <a:rPr lang="cs-CZ" sz="2400" b="1" dirty="0"/>
              <a:t>křídel může dosahovat až 2,5 </a:t>
            </a:r>
            <a:r>
              <a:rPr lang="cs-CZ" sz="2400" b="1" dirty="0" smtClean="0"/>
              <a:t>m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54562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dravci – poštolka obecná</a:t>
            </a:r>
            <a:endParaRPr lang="cs-CZ" b="1" cap="none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0" y="727964"/>
            <a:ext cx="4536504" cy="2677656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Poštolka obecná</a:t>
            </a:r>
            <a:r>
              <a:rPr lang="cs-CZ" sz="2400" b="1" dirty="0" smtClean="0"/>
              <a:t>: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je náš malý dravec</a:t>
            </a:r>
          </a:p>
          <a:p>
            <a:pPr marL="342900" indent="-342900">
              <a:buFontTx/>
              <a:buChar char="-"/>
            </a:pPr>
            <a:r>
              <a:rPr lang="cs-CZ" sz="2400" b="1" u="sng" dirty="0" smtClean="0"/>
              <a:t>stálý pták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populace žijící na severu Evropy jsou tažné</a:t>
            </a:r>
          </a:p>
          <a:p>
            <a:pPr marL="342900" indent="-342900">
              <a:buFontTx/>
              <a:buChar char="-"/>
            </a:pPr>
            <a:r>
              <a:rPr lang="cs-CZ" sz="2400" b="1" u="sng" dirty="0" smtClean="0"/>
              <a:t>potrava</a:t>
            </a:r>
            <a:r>
              <a:rPr lang="cs-CZ" sz="2400" b="1" dirty="0" smtClean="0"/>
              <a:t>: hraboši, hmyz, drobní ptáci</a:t>
            </a:r>
          </a:p>
        </p:txBody>
      </p:sp>
      <p:pic>
        <p:nvPicPr>
          <p:cNvPr id="8194" name="Picture 2" descr="Soubor:Common kestrel falco tinnunculu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694559"/>
            <a:ext cx="4392488" cy="6190825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Soubor:Falco tinnunculus ditsr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077" y="3405620"/>
            <a:ext cx="3528392" cy="286473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-36512" y="6249374"/>
            <a:ext cx="4263347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Rozšíření poštolky obecné v Evropě </a:t>
            </a:r>
            <a:r>
              <a:rPr lang="cs-CZ" b="1" dirty="0" smtClean="0"/>
              <a:t>:</a:t>
            </a:r>
          </a:p>
          <a:p>
            <a:r>
              <a:rPr lang="cs-CZ" b="1" dirty="0" smtClean="0"/>
              <a:t> žlutě pouze zimní výskyt, zeleně celoroční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67486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Soubor:Fakókesely&amp;udblac; 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712813"/>
            <a:ext cx="8243856" cy="6182892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dravci – sup</a:t>
            </a:r>
            <a:endParaRPr lang="cs-CZ" b="1" cap="none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-36512" y="692696"/>
            <a:ext cx="4067944" cy="156966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Sup bělohlavý</a:t>
            </a:r>
            <a:r>
              <a:rPr lang="cs-CZ" sz="2400" b="1" dirty="0" smtClean="0"/>
              <a:t>:</a:t>
            </a:r>
          </a:p>
          <a:p>
            <a:pPr marL="342900" indent="-342900">
              <a:buFontTx/>
              <a:buChar char="-"/>
            </a:pPr>
            <a:r>
              <a:rPr lang="cs-CZ" sz="2400" b="1" u="sng" dirty="0" smtClean="0"/>
              <a:t>žije v horách</a:t>
            </a:r>
            <a:r>
              <a:rPr lang="cs-CZ" sz="2400" b="1" dirty="0" smtClean="0"/>
              <a:t>, vyskytoval se také v Alpách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živí se </a:t>
            </a:r>
            <a:r>
              <a:rPr lang="cs-CZ" sz="2400" b="1" u="sng" dirty="0" smtClean="0"/>
              <a:t>mršinami</a:t>
            </a:r>
          </a:p>
        </p:txBody>
      </p:sp>
      <p:pic>
        <p:nvPicPr>
          <p:cNvPr id="9220" name="Picture 4" descr="Soubor:Gyps fulvus dis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6722" y="4352922"/>
            <a:ext cx="3638450" cy="2532462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7119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Sarcoramphus papa -National Zoo -Washington -USA-8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1" y="23217"/>
            <a:ext cx="4560228" cy="680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426657" y="-171400"/>
            <a:ext cx="6696744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dravci – </a:t>
            </a:r>
            <a:r>
              <a:rPr lang="cs-CZ" b="1" dirty="0" smtClean="0">
                <a:solidFill>
                  <a:srgbClr val="FFFF00"/>
                </a:solidFill>
              </a:rPr>
              <a:t>kondor královský</a:t>
            </a:r>
            <a:endParaRPr lang="cs-CZ" b="1" cap="none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88032" y="904652"/>
            <a:ext cx="4067944" cy="2308324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Kondor královský</a:t>
            </a:r>
            <a:r>
              <a:rPr lang="cs-CZ" sz="2400" b="1" dirty="0" smtClean="0"/>
              <a:t>:</a:t>
            </a:r>
          </a:p>
          <a:p>
            <a:pPr marL="342900" indent="-342900">
              <a:buFontTx/>
              <a:buChar char="-"/>
            </a:pPr>
            <a:r>
              <a:rPr lang="cs-CZ" sz="2400" b="1" u="sng" dirty="0" smtClean="0"/>
              <a:t>žije  ve  Střední a Jižní Americe </a:t>
            </a:r>
            <a:r>
              <a:rPr lang="cs-CZ" sz="2400" b="1" dirty="0" smtClean="0"/>
              <a:t>(pralesy a stepi od Mexika až po Argentinu)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živí se </a:t>
            </a:r>
            <a:r>
              <a:rPr lang="cs-CZ" sz="2400" b="1" u="sng" dirty="0" smtClean="0"/>
              <a:t>mršinami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má </a:t>
            </a:r>
            <a:r>
              <a:rPr lang="cs-CZ" sz="2400" b="1" u="sng" dirty="0" smtClean="0"/>
              <a:t>výborný čich</a:t>
            </a:r>
          </a:p>
        </p:txBody>
      </p:sp>
      <p:pic>
        <p:nvPicPr>
          <p:cNvPr id="10246" name="Picture 6" descr="Soubor:King Vulture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084" y="3403843"/>
            <a:ext cx="4026892" cy="3427142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2151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Soubor:Swinhoe's Pheasant RW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056" y="843631"/>
            <a:ext cx="8028384" cy="6021288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931842" y="0"/>
            <a:ext cx="3934470" cy="838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hrabaví</a:t>
            </a:r>
            <a:endParaRPr lang="cs-CZ" b="1" cap="none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789462" y="5861468"/>
            <a:ext cx="1742978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hrabavé nohy</a:t>
            </a:r>
          </a:p>
          <a:p>
            <a:pPr algn="ctr"/>
            <a:r>
              <a:rPr lang="cs-CZ" b="1" dirty="0" smtClean="0"/>
              <a:t>se silnými drápy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586740" y="4825564"/>
            <a:ext cx="1967846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krátká zakulacená</a:t>
            </a:r>
          </a:p>
          <a:p>
            <a:pPr algn="ctr"/>
            <a:r>
              <a:rPr lang="cs-CZ" b="1" dirty="0" smtClean="0"/>
              <a:t>křídla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970965" y="2218234"/>
            <a:ext cx="1167243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holé kožní</a:t>
            </a:r>
          </a:p>
          <a:p>
            <a:pPr algn="ctr"/>
            <a:r>
              <a:rPr lang="cs-CZ" b="1" dirty="0" smtClean="0"/>
              <a:t>výrůstky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815741" y="1517987"/>
            <a:ext cx="2232599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pestré zbarvení, peří </a:t>
            </a:r>
          </a:p>
          <a:p>
            <a:pPr algn="ctr"/>
            <a:r>
              <a:rPr lang="cs-CZ" b="1" dirty="0" smtClean="0"/>
              <a:t>udržují popelením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0" y="0"/>
            <a:ext cx="3635896" cy="2308324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Základní znaky: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u samce a samice pozorujeme rozdíly ve zbarvení – </a:t>
            </a:r>
            <a:r>
              <a:rPr lang="cs-CZ" sz="2400" b="1" u="sng" dirty="0" smtClean="0"/>
              <a:t>pohlavní </a:t>
            </a:r>
          </a:p>
          <a:p>
            <a:r>
              <a:rPr lang="cs-CZ" sz="2400" b="1" dirty="0" smtClean="0"/>
              <a:t>    </a:t>
            </a:r>
            <a:r>
              <a:rPr lang="cs-CZ" sz="2400" b="1" u="sng" dirty="0" smtClean="0"/>
              <a:t>dvojtvárnost</a:t>
            </a:r>
          </a:p>
          <a:p>
            <a:pPr marL="342900" indent="-342900">
              <a:buFontTx/>
              <a:buChar char="-"/>
            </a:pPr>
            <a:r>
              <a:rPr lang="cs-CZ" sz="2400" b="1" u="sng" dirty="0" smtClean="0"/>
              <a:t>nekrmivá mláďata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508018" y="5373216"/>
            <a:ext cx="2010230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u samců OSTRUHA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04056" y="6343214"/>
            <a:ext cx="3356560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BAŽANT SWINHOEŮV</a:t>
            </a:r>
            <a:endParaRPr lang="cs-CZ" sz="2800" b="1" dirty="0"/>
          </a:p>
        </p:txBody>
      </p:sp>
      <p:cxnSp>
        <p:nvCxnSpPr>
          <p:cNvPr id="14" name="Přímá spojnice se šipkou 13"/>
          <p:cNvCxnSpPr/>
          <p:nvPr/>
        </p:nvCxnSpPr>
        <p:spPr>
          <a:xfrm flipH="1" flipV="1">
            <a:off x="5652120" y="4221088"/>
            <a:ext cx="912414" cy="92764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4518248" y="5566096"/>
            <a:ext cx="510050" cy="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4931842" y="2164318"/>
            <a:ext cx="504254" cy="832634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6348690" y="6184634"/>
            <a:ext cx="431688" cy="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 flipV="1">
            <a:off x="7548457" y="2239999"/>
            <a:ext cx="422508" cy="330403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0887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animBg="1"/>
      <p:bldP spid="8" grpId="0" animBg="1"/>
      <p:bldP spid="9" grpId="0" animBg="1"/>
      <p:bldP spid="10" grpId="0" animBg="1"/>
      <p:bldP spid="11" grpId="0" animBg="1"/>
      <p:bldP spid="12" grpId="0" animBg="1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Soubor:Chickens feedin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790420"/>
            <a:ext cx="9108504" cy="6079927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726337" y="4221088"/>
            <a:ext cx="3275856" cy="838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cap="none" dirty="0" smtClean="0">
                <a:solidFill>
                  <a:srgbClr val="FFFF00"/>
                </a:solidFill>
              </a:rPr>
              <a:t>Podtřída - LETCI </a:t>
            </a:r>
            <a:r>
              <a:rPr lang="cs-CZ" b="1" cap="none" dirty="0" smtClean="0">
                <a:solidFill>
                  <a:srgbClr val="FFFF00"/>
                </a:solidFill>
              </a:rPr>
              <a:t/>
            </a:r>
            <a:br>
              <a:rPr lang="cs-CZ" b="1" cap="none" dirty="0" smtClean="0">
                <a:solidFill>
                  <a:srgbClr val="FFFF00"/>
                </a:solidFill>
              </a:rPr>
            </a:br>
            <a:r>
              <a:rPr lang="cs-CZ" b="1" dirty="0" smtClean="0">
                <a:solidFill>
                  <a:srgbClr val="FFFF00"/>
                </a:solidFill>
              </a:rPr>
              <a:t>Řád - Hrabaví</a:t>
            </a:r>
            <a:endParaRPr lang="cs-CZ" b="1" cap="none" dirty="0">
              <a:solidFill>
                <a:srgbClr val="FFFF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0" y="-27384"/>
            <a:ext cx="9144000" cy="156966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Kur domácí: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byl vyšlechtěn z lesního ptáka – </a:t>
            </a:r>
            <a:r>
              <a:rPr lang="cs-CZ" sz="2400" b="1" u="sng" dirty="0" smtClean="0"/>
              <a:t>kura bankivského </a:t>
            </a:r>
            <a:r>
              <a:rPr lang="cs-CZ" sz="2400" b="1" dirty="0" smtClean="0"/>
              <a:t>(Indie)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první </a:t>
            </a:r>
            <a:r>
              <a:rPr lang="cs-CZ" sz="2400" b="1" u="sng" dirty="0" smtClean="0"/>
              <a:t>domestikace</a:t>
            </a:r>
            <a:r>
              <a:rPr lang="cs-CZ" sz="2400" b="1" dirty="0" smtClean="0"/>
              <a:t> proběhla kolem roku 3 200 př. n. l.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chová se pro </a:t>
            </a:r>
            <a:r>
              <a:rPr lang="cs-CZ" sz="2400" b="1" u="sng" dirty="0" smtClean="0"/>
              <a:t>kuřecí maso a vejce</a:t>
            </a:r>
            <a:endParaRPr lang="cs-CZ" sz="2400" b="1" u="sng" dirty="0"/>
          </a:p>
        </p:txBody>
      </p:sp>
    </p:spTree>
    <p:extLst>
      <p:ext uri="{BB962C8B-B14F-4D97-AF65-F5344CB8AC3E}">
        <p14:creationId xmlns:p14="http://schemas.microsoft.com/office/powerpoint/2010/main" val="3739157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Soubor:Phasianus colchicus 2 tom (Lukasz Lukasik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032" y="0"/>
            <a:ext cx="8532440" cy="6399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472608" y="70520"/>
            <a:ext cx="3275856" cy="838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Hrabaví</a:t>
            </a:r>
            <a:endParaRPr lang="cs-CZ" b="1" cap="none" dirty="0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-17748" y="5613047"/>
            <a:ext cx="9144000" cy="1200329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Bažant obecný</a:t>
            </a:r>
          </a:p>
          <a:p>
            <a:pPr marL="342900" indent="-342900">
              <a:buFontTx/>
              <a:buChar char="-"/>
            </a:pPr>
            <a:r>
              <a:rPr lang="cs-CZ" sz="2400" b="1" u="sng" dirty="0" smtClean="0"/>
              <a:t>původním areálem výskytu je Asie</a:t>
            </a:r>
            <a:r>
              <a:rPr lang="cs-CZ" sz="2400" b="1" dirty="0" smtClean="0"/>
              <a:t>, </a:t>
            </a:r>
            <a:r>
              <a:rPr lang="cs-CZ" sz="2400" b="1" u="sng" dirty="0" smtClean="0"/>
              <a:t>všežravec</a:t>
            </a:r>
            <a:r>
              <a:rPr lang="cs-CZ" sz="2400" b="1" dirty="0" smtClean="0"/>
              <a:t> – semena, bobule, hmyz</a:t>
            </a:r>
          </a:p>
        </p:txBody>
      </p:sp>
    </p:spTree>
    <p:extLst>
      <p:ext uri="{BB962C8B-B14F-4D97-AF65-F5344CB8AC3E}">
        <p14:creationId xmlns:p14="http://schemas.microsoft.com/office/powerpoint/2010/main" val="3943737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Soubor:Perdix perdix (Marek Szczepanek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96" y="0"/>
            <a:ext cx="9116504" cy="6021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2162" y="11701"/>
            <a:ext cx="3275856" cy="838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Hrabaví</a:t>
            </a:r>
            <a:endParaRPr lang="cs-CZ" b="1" cap="none" dirty="0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0" y="5685055"/>
            <a:ext cx="9144000" cy="1200329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Koroptev polní</a:t>
            </a:r>
          </a:p>
          <a:p>
            <a:r>
              <a:rPr lang="cs-CZ" sz="2400" b="1" dirty="0" smtClean="0"/>
              <a:t>- v ČR se jedná o ohrožený druh</a:t>
            </a:r>
          </a:p>
          <a:p>
            <a:r>
              <a:rPr lang="cs-CZ" sz="2400" b="1" dirty="0" smtClean="0"/>
              <a:t>- samec má na břiše nápadně hnědou skvrnu</a:t>
            </a:r>
          </a:p>
        </p:txBody>
      </p:sp>
    </p:spTree>
    <p:extLst>
      <p:ext uri="{BB962C8B-B14F-4D97-AF65-F5344CB8AC3E}">
        <p14:creationId xmlns:p14="http://schemas.microsoft.com/office/powerpoint/2010/main" val="1358694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2162" y="11701"/>
            <a:ext cx="3275856" cy="838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Hrabaví</a:t>
            </a:r>
            <a:endParaRPr lang="cs-CZ" b="1" cap="none" dirty="0">
              <a:solidFill>
                <a:schemeClr val="tx1"/>
              </a:solidFill>
            </a:endParaRPr>
          </a:p>
        </p:txBody>
      </p:sp>
      <p:pic>
        <p:nvPicPr>
          <p:cNvPr id="15362" name="Picture 2" descr="Soubor:Rebhuehne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955" y="1301983"/>
            <a:ext cx="7302220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2074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Soubor:Meleagris gallopavo at Coimbator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8640"/>
            <a:ext cx="5495925" cy="5705476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472608" y="70520"/>
            <a:ext cx="3275856" cy="838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Hrabaví</a:t>
            </a:r>
            <a:endParaRPr lang="cs-CZ" b="1" cap="none" dirty="0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-36512" y="5685055"/>
            <a:ext cx="9144000" cy="1200329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Krocan divoký</a:t>
            </a:r>
          </a:p>
          <a:p>
            <a:pPr marL="342900" indent="-342900">
              <a:buFontTx/>
              <a:buChar char="-"/>
            </a:pPr>
            <a:r>
              <a:rPr lang="cs-CZ" sz="2400" b="1" u="sng" dirty="0" smtClean="0"/>
              <a:t>původním areálem výskytu jsou lesy Severní Ameriky</a:t>
            </a:r>
            <a:r>
              <a:rPr lang="cs-CZ" sz="2400" b="1" dirty="0" smtClean="0"/>
              <a:t>, </a:t>
            </a:r>
            <a:r>
              <a:rPr lang="cs-CZ" sz="2400" b="1" u="sng" dirty="0" smtClean="0"/>
              <a:t>všežravec</a:t>
            </a:r>
            <a:r>
              <a:rPr lang="cs-CZ" sz="2400" b="1" dirty="0" smtClean="0"/>
              <a:t> – semena, bobule, kořínky, květy, hmyz, obojživelníci, plazi</a:t>
            </a:r>
          </a:p>
        </p:txBody>
      </p:sp>
      <p:pic>
        <p:nvPicPr>
          <p:cNvPr id="16388" name="Picture 4" descr="Soubor:Wild Turkey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988840"/>
            <a:ext cx="3316321" cy="2652171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1479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Soubor:Biella-Tacchino presso Piveron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961602"/>
            <a:ext cx="7620000" cy="5419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472608" y="70520"/>
            <a:ext cx="3275856" cy="838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Hrabaví</a:t>
            </a:r>
            <a:endParaRPr lang="cs-CZ" b="1" cap="none" dirty="0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61998" y="5657671"/>
            <a:ext cx="7617501" cy="1200329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Krocan domácí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chová se pro maso, </a:t>
            </a:r>
            <a:r>
              <a:rPr lang="cs-CZ" sz="2400" b="1" u="sng" dirty="0" smtClean="0"/>
              <a:t>po pštrosech největší domestikovaný pták</a:t>
            </a:r>
          </a:p>
        </p:txBody>
      </p:sp>
    </p:spTree>
    <p:extLst>
      <p:ext uri="{BB962C8B-B14F-4D97-AF65-F5344CB8AC3E}">
        <p14:creationId xmlns:p14="http://schemas.microsoft.com/office/powerpoint/2010/main" val="702089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Soubor:Helmeted Guineafowl (Numida meleagris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80512" cy="689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904656" y="5978097"/>
            <a:ext cx="3275856" cy="838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Hrabaví</a:t>
            </a:r>
            <a:endParaRPr lang="cs-CZ" b="1" cap="none" dirty="0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-36512" y="-27384"/>
            <a:ext cx="5328592" cy="193899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Perlička kropenatá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pochází ze savan Afriky, subsaharská Afrika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domestikovaná forma je </a:t>
            </a:r>
            <a:r>
              <a:rPr lang="cs-CZ" sz="2400" b="1" u="sng" dirty="0" smtClean="0"/>
              <a:t>perlička domácí</a:t>
            </a:r>
          </a:p>
        </p:txBody>
      </p:sp>
    </p:spTree>
    <p:extLst>
      <p:ext uri="{BB962C8B-B14F-4D97-AF65-F5344CB8AC3E}">
        <p14:creationId xmlns:p14="http://schemas.microsoft.com/office/powerpoint/2010/main" val="3974555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6" descr="Soubor:Black-headed Gull - Larus ridibundus - Hettumáfu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34229"/>
            <a:ext cx="9147862" cy="6023771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93053" y="1988840"/>
            <a:ext cx="1963294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různý tvar zobáku</a:t>
            </a:r>
          </a:p>
          <a:p>
            <a:r>
              <a:rPr lang="cs-CZ" b="1" dirty="0" smtClean="0"/>
              <a:t>podle typu potravy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516742" y="6211669"/>
            <a:ext cx="2627258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redukovaný palec, </a:t>
            </a:r>
          </a:p>
          <a:p>
            <a:pPr algn="ctr"/>
            <a:r>
              <a:rPr lang="cs-CZ" b="1" dirty="0" smtClean="0"/>
              <a:t>u některých plovací blány</a:t>
            </a:r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2556347" y="2332159"/>
            <a:ext cx="600838" cy="30301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 flipV="1">
            <a:off x="5508104" y="6381328"/>
            <a:ext cx="1008638" cy="15350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7057237" y="804026"/>
            <a:ext cx="2051267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RACEK CHECHTAVÝ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-32189" y="3434224"/>
            <a:ext cx="3059832" cy="193899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Základní znaky: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mají většinou nekrmivá mláďata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jiné zbarvení letního a zimního opeření</a:t>
            </a:r>
          </a:p>
        </p:txBody>
      </p:sp>
      <p:sp>
        <p:nvSpPr>
          <p:cNvPr id="14" name="Nadpis 2"/>
          <p:cNvSpPr txBox="1">
            <a:spLocks/>
          </p:cNvSpPr>
          <p:nvPr/>
        </p:nvSpPr>
        <p:spPr>
          <a:xfrm>
            <a:off x="179512" y="0"/>
            <a:ext cx="8686800" cy="838200"/>
          </a:xfrm>
          <a:prstGeom prst="rect">
            <a:avLst/>
          </a:prstGeom>
        </p:spPr>
        <p:txBody>
          <a:bodyPr vert="horz" anchor="ctr">
            <a:normAutofit fontScale="825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dlouhokřídlí</a:t>
            </a:r>
            <a:endParaRPr lang="cs-CZ" b="1" cap="none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028709" y="3356992"/>
            <a:ext cx="1646605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dobří letci s </a:t>
            </a:r>
          </a:p>
          <a:p>
            <a:r>
              <a:rPr lang="cs-CZ" b="1" dirty="0" smtClean="0"/>
              <a:t>dlouhými křídly</a:t>
            </a:r>
          </a:p>
        </p:txBody>
      </p:sp>
      <p:cxnSp>
        <p:nvCxnSpPr>
          <p:cNvPr id="17" name="Přímá spojnice se šipkou 16"/>
          <p:cNvCxnSpPr/>
          <p:nvPr/>
        </p:nvCxnSpPr>
        <p:spPr>
          <a:xfrm flipH="1">
            <a:off x="5508104" y="3705286"/>
            <a:ext cx="1514995" cy="70930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4111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22" grpId="0" animBg="1"/>
      <p:bldP spid="14" grpId="0"/>
      <p:bldP spid="1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8" descr="Soubor:Wood.pigeon.2.arp.750pix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6657"/>
          <a:stretch/>
        </p:blipFill>
        <p:spPr bwMode="auto">
          <a:xfrm>
            <a:off x="1625331" y="1647586"/>
            <a:ext cx="7504231" cy="3933364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-46997" y="1988840"/>
            <a:ext cx="1475084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krátký zobák </a:t>
            </a:r>
          </a:p>
          <a:p>
            <a:pPr algn="ctr"/>
            <a:r>
              <a:rPr lang="cs-CZ" b="1" dirty="0" smtClean="0"/>
              <a:t>s ozobím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724128" y="5049279"/>
            <a:ext cx="1630576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opeřený běhák</a:t>
            </a:r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690545" y="2655324"/>
            <a:ext cx="1217159" cy="15150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 flipV="1">
            <a:off x="5050123" y="5157192"/>
            <a:ext cx="674005" cy="76753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7157840" y="1187460"/>
            <a:ext cx="1806648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HOLUB HŘIVNÁČ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0" y="5657671"/>
            <a:ext cx="9144000" cy="1200329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Základní znaky: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ve voleti vytvářejí sýrovitou kaši ke krmení mláďat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prachové peří je nahrazeno drobivým prachem</a:t>
            </a:r>
          </a:p>
        </p:txBody>
      </p:sp>
      <p:sp>
        <p:nvSpPr>
          <p:cNvPr id="14" name="Nadpis 2"/>
          <p:cNvSpPr txBox="1">
            <a:spLocks/>
          </p:cNvSpPr>
          <p:nvPr/>
        </p:nvSpPr>
        <p:spPr>
          <a:xfrm>
            <a:off x="179512" y="0"/>
            <a:ext cx="8686800" cy="838200"/>
          </a:xfrm>
          <a:prstGeom prst="rect">
            <a:avLst/>
          </a:prstGeom>
        </p:spPr>
        <p:txBody>
          <a:bodyPr vert="horz" anchor="ctr">
            <a:normAutofit fontScale="825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Měkkozobí</a:t>
            </a:r>
            <a:endParaRPr lang="cs-CZ" b="1" cap="none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995403" y="2127339"/>
            <a:ext cx="1457450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dlouhá křídla</a:t>
            </a: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5807621" y="2496671"/>
            <a:ext cx="276547" cy="1292369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3931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4" grpId="0"/>
      <p:bldP spid="1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Soubor:Blue Rock Pigeon I2 IMG 787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5014"/>
            <a:ext cx="9280621" cy="6893014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-20009" y="5648314"/>
            <a:ext cx="9300630" cy="1200329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Holub domácí:</a:t>
            </a:r>
            <a:endParaRPr lang="cs-CZ" sz="2400" b="1" dirty="0" smtClean="0"/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je </a:t>
            </a:r>
            <a:r>
              <a:rPr lang="cs-CZ" sz="2400" b="1" u="sng" dirty="0" smtClean="0"/>
              <a:t>domestikovaná</a:t>
            </a:r>
            <a:r>
              <a:rPr lang="cs-CZ" sz="2400" b="1" dirty="0" smtClean="0"/>
              <a:t> forma </a:t>
            </a:r>
            <a:r>
              <a:rPr lang="cs-CZ" sz="2400" b="1" u="sng" dirty="0" smtClean="0"/>
              <a:t>holuba skalního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prachové peří je nahrazeno drobivým prachem</a:t>
            </a:r>
          </a:p>
        </p:txBody>
      </p:sp>
      <p:sp>
        <p:nvSpPr>
          <p:cNvPr id="14" name="Nadpis 2"/>
          <p:cNvSpPr txBox="1">
            <a:spLocks/>
          </p:cNvSpPr>
          <p:nvPr/>
        </p:nvSpPr>
        <p:spPr>
          <a:xfrm>
            <a:off x="179512" y="0"/>
            <a:ext cx="8686800" cy="838200"/>
          </a:xfrm>
          <a:prstGeom prst="rect">
            <a:avLst/>
          </a:prstGeom>
        </p:spPr>
        <p:txBody>
          <a:bodyPr vert="horz" anchor="ctr">
            <a:normAutofit fontScale="825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Měkkozobí</a:t>
            </a:r>
            <a:endParaRPr lang="cs-CZ" b="1" cap="none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1429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Soubor:Rock pigeons on cliff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14" y="14919"/>
            <a:ext cx="9108686" cy="6831515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7206786" y="6251617"/>
            <a:ext cx="1855706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Holub skalní</a:t>
            </a:r>
          </a:p>
        </p:txBody>
      </p:sp>
      <p:sp>
        <p:nvSpPr>
          <p:cNvPr id="14" name="Nadpis 2"/>
          <p:cNvSpPr txBox="1">
            <a:spLocks/>
          </p:cNvSpPr>
          <p:nvPr/>
        </p:nvSpPr>
        <p:spPr>
          <a:xfrm>
            <a:off x="-180528" y="0"/>
            <a:ext cx="3672408" cy="838200"/>
          </a:xfrm>
          <a:prstGeom prst="rect">
            <a:avLst/>
          </a:prstGeom>
        </p:spPr>
        <p:txBody>
          <a:bodyPr vert="horz" anchor="ctr">
            <a:normAutofit fontScale="825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u="sng" cap="none" dirty="0" smtClean="0">
                <a:solidFill>
                  <a:srgbClr val="FFFF00"/>
                </a:solidFill>
              </a:rPr>
              <a:t>Podtřída - LETCI </a:t>
            </a:r>
            <a:r>
              <a:rPr lang="cs-CZ" b="1" cap="none" dirty="0" smtClean="0">
                <a:solidFill>
                  <a:srgbClr val="FFFF00"/>
                </a:solidFill>
              </a:rPr>
              <a:t/>
            </a:r>
            <a:br>
              <a:rPr lang="cs-CZ" b="1" cap="none" dirty="0" smtClean="0">
                <a:solidFill>
                  <a:srgbClr val="FFFF00"/>
                </a:solidFill>
              </a:rPr>
            </a:br>
            <a:r>
              <a:rPr lang="cs-CZ" b="1" dirty="0" smtClean="0">
                <a:solidFill>
                  <a:srgbClr val="FFFF00"/>
                </a:solidFill>
              </a:rPr>
              <a:t>Řád - Měkkozobí</a:t>
            </a:r>
            <a:endParaRPr lang="cs-CZ" b="1" cap="none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041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Soubor:Collared Dov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266" y="0"/>
            <a:ext cx="9253738" cy="685800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6588224" y="6251617"/>
            <a:ext cx="2448272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Hrdlička zahradní</a:t>
            </a:r>
          </a:p>
        </p:txBody>
      </p:sp>
      <p:sp>
        <p:nvSpPr>
          <p:cNvPr id="14" name="Nadpis 2"/>
          <p:cNvSpPr txBox="1">
            <a:spLocks/>
          </p:cNvSpPr>
          <p:nvPr/>
        </p:nvSpPr>
        <p:spPr>
          <a:xfrm>
            <a:off x="-180528" y="0"/>
            <a:ext cx="3672408" cy="838200"/>
          </a:xfrm>
          <a:prstGeom prst="rect">
            <a:avLst/>
          </a:prstGeom>
        </p:spPr>
        <p:txBody>
          <a:bodyPr vert="horz" anchor="ctr">
            <a:normAutofit fontScale="825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u="sng" cap="none" dirty="0" smtClean="0">
                <a:solidFill>
                  <a:srgbClr val="FFFF00"/>
                </a:solidFill>
              </a:rPr>
              <a:t>Podtřída - LETCI </a:t>
            </a:r>
            <a:r>
              <a:rPr lang="cs-CZ" b="1" cap="none" dirty="0" smtClean="0">
                <a:solidFill>
                  <a:srgbClr val="FFFF00"/>
                </a:solidFill>
              </a:rPr>
              <a:t/>
            </a:r>
            <a:br>
              <a:rPr lang="cs-CZ" b="1" cap="none" dirty="0" smtClean="0">
                <a:solidFill>
                  <a:srgbClr val="FFFF00"/>
                </a:solidFill>
              </a:rPr>
            </a:br>
            <a:r>
              <a:rPr lang="cs-CZ" b="1" dirty="0" smtClean="0">
                <a:solidFill>
                  <a:srgbClr val="FFFF00"/>
                </a:solidFill>
              </a:rPr>
              <a:t>Řád - Měkkozobí</a:t>
            </a:r>
            <a:endParaRPr lang="cs-CZ" b="1" cap="none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901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836712"/>
            <a:ext cx="8686800" cy="5904656"/>
          </a:xfrm>
        </p:spPr>
        <p:txBody>
          <a:bodyPr>
            <a:normAutofit lnSpcReduction="10000"/>
          </a:bodyPr>
          <a:lstStyle/>
          <a:p>
            <a:r>
              <a:rPr lang="cs-CZ" sz="3000" b="1" u="sng" dirty="0" smtClean="0">
                <a:solidFill>
                  <a:schemeClr val="tx1"/>
                </a:solidFill>
              </a:rPr>
              <a:t>Se kterými řády ptáků jste se dnes seznámili?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Dravci, hrabaví, dlouhokřídlí, měkkozobí.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Kteří ptáci mají prostorné vole k tvorbě vývržků?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Dravci.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U kterých ptáků pozorujeme výrazný rozdíl ve zbarvení samce a samice?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Hrabaví.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Kteří ptáci vytvářejí ve voleti sýrovitou kaši ke krmení mláďat?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Měkkozobí.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Který je náš největší pták?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Orel mořský.</a:t>
            </a:r>
          </a:p>
          <a:p>
            <a:endParaRPr lang="cs-CZ" sz="3000" b="1" u="sng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0202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836712"/>
            <a:ext cx="8686800" cy="5904656"/>
          </a:xfrm>
        </p:spPr>
        <p:txBody>
          <a:bodyPr>
            <a:normAutofit fontScale="92500" lnSpcReduction="10000"/>
          </a:bodyPr>
          <a:lstStyle/>
          <a:p>
            <a:r>
              <a:rPr lang="cs-CZ" sz="3000" b="1" u="sng" dirty="0" smtClean="0">
                <a:solidFill>
                  <a:schemeClr val="tx1"/>
                </a:solidFill>
              </a:rPr>
              <a:t>Kteří ptáci nemají prachové peří?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Měkkozobí (holubi).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U kterých ptáků najdeme ostruhu?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Samci hrabavých.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Kteří ptáci mají nekrmivá mláďata?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Dlouhokřídlí, hrabaví.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Odkud pochází krocan a slepice?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Krocan ze Severní Ameriky, slepice z Indie.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Jaké je využití hrabavých?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Vejce a maso (krocan, kur domácí, perlička).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Kteří ptáci mají spár?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Dravci.</a:t>
            </a:r>
          </a:p>
          <a:p>
            <a:endParaRPr lang="cs-CZ" sz="3000" b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168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Použité zdroje:</a:t>
            </a: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Autofit/>
          </a:bodyPr>
          <a:lstStyle/>
          <a:p>
            <a:r>
              <a:rPr lang="cs-CZ" sz="1500" dirty="0" err="1"/>
              <a:t>Soubor:Buteo</a:t>
            </a:r>
            <a:r>
              <a:rPr lang="cs-CZ" sz="1500" dirty="0"/>
              <a:t> </a:t>
            </a:r>
            <a:r>
              <a:rPr lang="cs-CZ" sz="1500" dirty="0" err="1"/>
              <a:t>buteo</a:t>
            </a:r>
            <a:r>
              <a:rPr lang="cs-CZ" sz="1500" dirty="0"/>
              <a:t> 1 (Lukasz </a:t>
            </a:r>
            <a:r>
              <a:rPr lang="cs-CZ" sz="1500" dirty="0" err="1"/>
              <a:t>Lukasik</a:t>
            </a:r>
            <a:r>
              <a:rPr lang="cs-CZ" sz="1500" dirty="0"/>
              <a:t>).</a:t>
            </a:r>
            <a:r>
              <a:rPr lang="cs-CZ" sz="1500" dirty="0" err="1"/>
              <a:t>jpg</a:t>
            </a:r>
            <a:r>
              <a:rPr lang="cs-CZ" sz="1500" dirty="0"/>
              <a:t>. </a:t>
            </a:r>
            <a:r>
              <a:rPr lang="cs-CZ" sz="1500" i="1" dirty="0"/>
              <a:t>Wikipedie, Otevřená encyklopedie</a:t>
            </a:r>
            <a:r>
              <a:rPr lang="cs-CZ" sz="1500" dirty="0"/>
              <a:t> [online]. 27.5.2006 [cit. 2012-12-14]. Dostupné z: http://cs.wikipedia.org/wiki/K%C3%A1n%C4%9B_lesn%C3%AD </a:t>
            </a:r>
          </a:p>
          <a:p>
            <a:r>
              <a:rPr lang="cs-CZ" sz="1500" dirty="0" err="1"/>
              <a:t>Soubor:Phasianus</a:t>
            </a:r>
            <a:r>
              <a:rPr lang="cs-CZ" sz="1500" dirty="0"/>
              <a:t> </a:t>
            </a:r>
            <a:r>
              <a:rPr lang="cs-CZ" sz="1500" dirty="0" err="1"/>
              <a:t>colchicus</a:t>
            </a:r>
            <a:r>
              <a:rPr lang="cs-CZ" sz="1500" dirty="0"/>
              <a:t> 2 tom (Lukasz </a:t>
            </a:r>
            <a:r>
              <a:rPr lang="cs-CZ" sz="1500" dirty="0" err="1"/>
              <a:t>Lukasik</a:t>
            </a:r>
            <a:r>
              <a:rPr lang="cs-CZ" sz="1500" dirty="0"/>
              <a:t>).</a:t>
            </a:r>
            <a:r>
              <a:rPr lang="cs-CZ" sz="1500" dirty="0" err="1"/>
              <a:t>jpg</a:t>
            </a:r>
            <a:r>
              <a:rPr lang="cs-CZ" sz="1500" dirty="0"/>
              <a:t>. </a:t>
            </a:r>
            <a:r>
              <a:rPr lang="cs-CZ" sz="1500" i="1" dirty="0"/>
              <a:t>Wikipedie, Otevřená encyklopedie</a:t>
            </a:r>
            <a:r>
              <a:rPr lang="cs-CZ" sz="1500" dirty="0"/>
              <a:t> [online]. 12.3.2006 [cit. 2012-12-14]. Dostupné z: http://cs.wikipedia.org/wiki/Ba%C5%BEant_obecn%C3%BD </a:t>
            </a:r>
          </a:p>
          <a:p>
            <a:r>
              <a:rPr lang="cs-CZ" sz="1500" dirty="0" err="1"/>
              <a:t>Soubor:Black-headed</a:t>
            </a:r>
            <a:r>
              <a:rPr lang="cs-CZ" sz="1500" dirty="0"/>
              <a:t> </a:t>
            </a:r>
            <a:r>
              <a:rPr lang="cs-CZ" sz="1500" dirty="0" err="1"/>
              <a:t>Gull</a:t>
            </a:r>
            <a:r>
              <a:rPr lang="cs-CZ" sz="1500" dirty="0"/>
              <a:t> - </a:t>
            </a:r>
            <a:r>
              <a:rPr lang="cs-CZ" sz="1500" dirty="0" err="1"/>
              <a:t>Larus</a:t>
            </a:r>
            <a:r>
              <a:rPr lang="cs-CZ" sz="1500" dirty="0"/>
              <a:t> </a:t>
            </a:r>
            <a:r>
              <a:rPr lang="cs-CZ" sz="1500" dirty="0" err="1"/>
              <a:t>ridibundus</a:t>
            </a:r>
            <a:r>
              <a:rPr lang="cs-CZ" sz="1500" dirty="0"/>
              <a:t> - Hettumáfur.jpg. </a:t>
            </a:r>
            <a:r>
              <a:rPr lang="cs-CZ" sz="1500" i="1" dirty="0"/>
              <a:t>Wikipedie, Otevřená encyklopedie</a:t>
            </a:r>
            <a:r>
              <a:rPr lang="cs-CZ" sz="1500" dirty="0"/>
              <a:t> [online]. 2.5.2008 [cit. 2012-12-14]. Dostupné z: http://cs.wikipedia.org/wiki/Racek_chechtav%C3%BD </a:t>
            </a:r>
          </a:p>
          <a:p>
            <a:r>
              <a:rPr lang="cs-CZ" sz="1500" dirty="0"/>
              <a:t>Soubor:Wood.pigeon.2.arp.750pix.jpg. </a:t>
            </a:r>
            <a:r>
              <a:rPr lang="cs-CZ" sz="1500" i="1" dirty="0"/>
              <a:t>Wikipedie, Otevřená encyklopedie</a:t>
            </a:r>
            <a:r>
              <a:rPr lang="cs-CZ" sz="1500" dirty="0"/>
              <a:t> [online]. 28.1.2005 [cit. 2012-12-14]. Dostupné z: http://cs.wikipedia.org/wiki/Holub_h%C5%99ivn%C3%A1</a:t>
            </a:r>
          </a:p>
          <a:p>
            <a:r>
              <a:rPr lang="cs-CZ" sz="1500" dirty="0" err="1"/>
              <a:t>Soubor:Buteo</a:t>
            </a:r>
            <a:r>
              <a:rPr lang="cs-CZ" sz="1500" dirty="0"/>
              <a:t> </a:t>
            </a:r>
            <a:r>
              <a:rPr lang="cs-CZ" sz="1500" dirty="0" err="1"/>
              <a:t>buteo</a:t>
            </a:r>
            <a:r>
              <a:rPr lang="cs-CZ" sz="1500" dirty="0"/>
              <a:t> 2 (Marek </a:t>
            </a:r>
            <a:r>
              <a:rPr lang="cs-CZ" sz="1500" dirty="0" err="1"/>
              <a:t>Szczepanek</a:t>
            </a:r>
            <a:r>
              <a:rPr lang="cs-CZ" sz="1500" dirty="0"/>
              <a:t>).</a:t>
            </a:r>
            <a:r>
              <a:rPr lang="cs-CZ" sz="1500" dirty="0" err="1"/>
              <a:t>jpg</a:t>
            </a:r>
            <a:r>
              <a:rPr lang="cs-CZ" sz="1500" dirty="0"/>
              <a:t>. </a:t>
            </a:r>
            <a:r>
              <a:rPr lang="cs-CZ" sz="1500" i="1" dirty="0"/>
              <a:t>Wikipedie, Otevřená encyklopedie</a:t>
            </a:r>
            <a:r>
              <a:rPr lang="cs-CZ" sz="1500" dirty="0"/>
              <a:t> [online]. 28.3.2005 [cit. 2012-12-14]. Dostupné z: http://cs.wikipedia.org/wiki/K%C3%A1n%C4%9B_lesn%C3%AD </a:t>
            </a:r>
          </a:p>
          <a:p>
            <a:r>
              <a:rPr lang="cs-CZ" sz="1500" dirty="0" err="1"/>
              <a:t>Soubor:Buzzard.jpg</a:t>
            </a:r>
            <a:r>
              <a:rPr lang="cs-CZ" sz="1500" dirty="0"/>
              <a:t>. </a:t>
            </a:r>
            <a:r>
              <a:rPr lang="cs-CZ" sz="1500" i="1" dirty="0"/>
              <a:t>Wikipedie, Otevřená encyklopedie</a:t>
            </a:r>
            <a:r>
              <a:rPr lang="cs-CZ" sz="1500" dirty="0"/>
              <a:t> [online]. 11.5.2008 [cit. 2012-12-14]. Dostupné z: http://cs.wikipedia.org/wiki/K%C3%A1n%C4%9B_lesn%C3%AD </a:t>
            </a:r>
          </a:p>
          <a:p>
            <a:r>
              <a:rPr lang="cs-CZ" sz="1500" dirty="0" err="1"/>
              <a:t>Soubor:Buteo</a:t>
            </a:r>
            <a:r>
              <a:rPr lang="cs-CZ" sz="1500" dirty="0"/>
              <a:t> </a:t>
            </a:r>
            <a:r>
              <a:rPr lang="cs-CZ" sz="1500" dirty="0" err="1"/>
              <a:t>buteo</a:t>
            </a:r>
            <a:r>
              <a:rPr lang="cs-CZ" sz="1500" dirty="0"/>
              <a:t> dis.PNG. </a:t>
            </a:r>
            <a:r>
              <a:rPr lang="cs-CZ" sz="1500" i="1" dirty="0"/>
              <a:t>Wikipedie, Otevřená encyklopedie</a:t>
            </a:r>
            <a:r>
              <a:rPr lang="cs-CZ" sz="1500" dirty="0"/>
              <a:t> [online]. 29.3.2005 [cit. 2012-12-14]. Dostupné z: http://cs.wikipedia.org/wiki/K%C3%A1n%C4%9B_lesn%C3%AD</a:t>
            </a:r>
          </a:p>
          <a:p>
            <a:r>
              <a:rPr lang="cs-CZ" sz="1500" dirty="0" err="1"/>
              <a:t>Soubor:Accipiter</a:t>
            </a:r>
            <a:r>
              <a:rPr lang="cs-CZ" sz="1500" dirty="0"/>
              <a:t> gentilisAAP045CA.jpg. </a:t>
            </a:r>
            <a:r>
              <a:rPr lang="cs-CZ" sz="1500" i="1" dirty="0"/>
              <a:t>Wikipedie, Otevřená encyklopedie</a:t>
            </a:r>
            <a:r>
              <a:rPr lang="cs-CZ" sz="1500" dirty="0"/>
              <a:t> [online]. 17.4.2006 [cit. 2012-12-14]. Dostupné z: http://cs.wikipedia.org/wiki/Jest%C5%99%C3%A1b_lesn%C3%AD </a:t>
            </a:r>
          </a:p>
          <a:p>
            <a:r>
              <a:rPr lang="cs-CZ" sz="1500" dirty="0"/>
              <a:t>Soubor:Sparrowhawk04.jpg. </a:t>
            </a:r>
            <a:r>
              <a:rPr lang="cs-CZ" sz="1500" i="1" dirty="0"/>
              <a:t>Wikipedie, Otevřená encyklopedie</a:t>
            </a:r>
            <a:r>
              <a:rPr lang="cs-CZ" sz="1500" dirty="0"/>
              <a:t> [online]. 16.12.2005 [cit. 2012-12-14]. Dostupné z: http://cs.wikipedia.org/wiki/Krahujec_obecn%C3%BD </a:t>
            </a:r>
          </a:p>
          <a:p>
            <a:r>
              <a:rPr lang="cs-CZ" sz="1500" dirty="0" err="1"/>
              <a:t>Soubor:Seeadler-flug.jpg</a:t>
            </a:r>
            <a:r>
              <a:rPr lang="cs-CZ" sz="1500" dirty="0"/>
              <a:t>. </a:t>
            </a:r>
            <a:r>
              <a:rPr lang="cs-CZ" sz="1500" i="1" dirty="0"/>
              <a:t>Wikipedie, Otevřená encyklopedie</a:t>
            </a:r>
            <a:r>
              <a:rPr lang="cs-CZ" sz="1500" dirty="0"/>
              <a:t> [online]. 22.4.2007 [cit. 2012-12-14]. Dostupné z: http://</a:t>
            </a:r>
            <a:r>
              <a:rPr lang="cs-CZ" sz="1500" dirty="0" smtClean="0"/>
              <a:t>cs.wikipedia.org/wiki/Orel_mo%C5%99sk%C3%BD</a:t>
            </a:r>
            <a:endParaRPr lang="cs-CZ" sz="1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Použité zdroje:</a:t>
            </a: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defRPr/>
            </a:pPr>
            <a:r>
              <a:rPr lang="cs-CZ" sz="1600" dirty="0" err="1" smtClean="0"/>
              <a:t>Soubor:Common</a:t>
            </a:r>
            <a:r>
              <a:rPr lang="cs-CZ" sz="1600" dirty="0" smtClean="0"/>
              <a:t> </a:t>
            </a:r>
            <a:r>
              <a:rPr lang="cs-CZ" sz="1600" dirty="0" err="1" smtClean="0"/>
              <a:t>kestrel</a:t>
            </a:r>
            <a:r>
              <a:rPr lang="cs-CZ" sz="1600" dirty="0" smtClean="0"/>
              <a:t> </a:t>
            </a:r>
            <a:r>
              <a:rPr lang="cs-CZ" sz="1600" dirty="0" err="1" smtClean="0"/>
              <a:t>falco</a:t>
            </a:r>
            <a:r>
              <a:rPr lang="cs-CZ" sz="1600" dirty="0" smtClean="0"/>
              <a:t> tinnunculus.jpg. </a:t>
            </a:r>
            <a:r>
              <a:rPr lang="cs-CZ" sz="1600" i="1" dirty="0" smtClean="0"/>
              <a:t>Wikipedie, Otevřená encyklopedie</a:t>
            </a:r>
            <a:r>
              <a:rPr lang="cs-CZ" sz="1600" dirty="0" smtClean="0"/>
              <a:t> [online]. 14.11.2010 [cit. 2012-12-14]. Dostupné z: http://cs.wikipedia.org/wiki/Po%C5%A1tolka_obecn%C3%A1 </a:t>
            </a:r>
          </a:p>
          <a:p>
            <a:pPr>
              <a:spcBef>
                <a:spcPts val="0"/>
              </a:spcBef>
              <a:defRPr/>
            </a:pPr>
            <a:r>
              <a:rPr lang="cs-CZ" sz="1600" dirty="0" err="1" smtClean="0"/>
              <a:t>Soubor:Falco</a:t>
            </a:r>
            <a:r>
              <a:rPr lang="cs-CZ" sz="1600" dirty="0" smtClean="0"/>
              <a:t> </a:t>
            </a:r>
            <a:r>
              <a:rPr lang="cs-CZ" sz="1600" dirty="0" err="1" smtClean="0"/>
              <a:t>tinnunculus</a:t>
            </a:r>
            <a:r>
              <a:rPr lang="cs-CZ" sz="1600" dirty="0" smtClean="0"/>
              <a:t> ditsr.png. </a:t>
            </a:r>
            <a:r>
              <a:rPr lang="cs-CZ" sz="1600" i="1" dirty="0" smtClean="0"/>
              <a:t>Wikipedie, Otevřená encyklopedie</a:t>
            </a:r>
            <a:r>
              <a:rPr lang="cs-CZ" sz="1600" dirty="0" smtClean="0"/>
              <a:t> [online]. 19.12.2005 [cit. 2012-12-14]. Dostupné z: http://cs.wikipedia.org/wiki/Po%C5%A1tolka_obecn%C3%A1 </a:t>
            </a:r>
          </a:p>
          <a:p>
            <a:pPr>
              <a:spcBef>
                <a:spcPts val="0"/>
              </a:spcBef>
              <a:defRPr/>
            </a:pPr>
            <a:r>
              <a:rPr lang="hu-HU" sz="1600" dirty="0" smtClean="0"/>
              <a:t>Soubor:Fakókeselyű 4.jpg. </a:t>
            </a:r>
            <a:r>
              <a:rPr lang="hu-HU" sz="1600" i="1" dirty="0" smtClean="0"/>
              <a:t>Wikipedie, Otevřená encyklopedie</a:t>
            </a:r>
            <a:r>
              <a:rPr lang="hu-HU" sz="1600" dirty="0" smtClean="0"/>
              <a:t> [online]. 4.8.2006 [cit. 2012-12-14]. Dostupné z: http://cs.wikipedia.org/wiki/Sup_b%C4%9Blohlav%C3%BD </a:t>
            </a:r>
          </a:p>
          <a:p>
            <a:pPr>
              <a:spcBef>
                <a:spcPts val="0"/>
              </a:spcBef>
              <a:defRPr/>
            </a:pPr>
            <a:r>
              <a:rPr lang="cs-CZ" sz="1600" dirty="0" err="1" smtClean="0"/>
              <a:t>Soubor:Gyps</a:t>
            </a:r>
            <a:r>
              <a:rPr lang="cs-CZ" sz="1600" dirty="0" smtClean="0"/>
              <a:t> </a:t>
            </a:r>
            <a:r>
              <a:rPr lang="cs-CZ" sz="1600" dirty="0" err="1" smtClean="0"/>
              <a:t>fulvus</a:t>
            </a:r>
            <a:r>
              <a:rPr lang="cs-CZ" sz="1600" dirty="0" smtClean="0"/>
              <a:t> dis.PNG. </a:t>
            </a:r>
            <a:r>
              <a:rPr lang="cs-CZ" sz="1600" i="1" dirty="0" smtClean="0"/>
              <a:t>Wikipedie, Otevřená encyklopedie</a:t>
            </a:r>
            <a:r>
              <a:rPr lang="cs-CZ" sz="1600" dirty="0" smtClean="0"/>
              <a:t> [online]. 2.9.2007 [cit. 2012-12-14]. Dostupné z: http://cs.wikipedia.org/wiki/Sup_b%C4%9Blohlav%C3%BD </a:t>
            </a:r>
          </a:p>
          <a:p>
            <a:pPr>
              <a:spcBef>
                <a:spcPts val="0"/>
              </a:spcBef>
              <a:defRPr/>
            </a:pPr>
            <a:r>
              <a:rPr lang="cs-CZ" sz="1600" dirty="0" err="1" smtClean="0"/>
              <a:t>Soubor:Sarcoramphus</a:t>
            </a:r>
            <a:r>
              <a:rPr lang="cs-CZ" sz="1600" dirty="0" smtClean="0"/>
              <a:t> </a:t>
            </a:r>
            <a:r>
              <a:rPr lang="cs-CZ" sz="1600" dirty="0" err="1" smtClean="0"/>
              <a:t>papa</a:t>
            </a:r>
            <a:r>
              <a:rPr lang="cs-CZ" sz="1600" dirty="0" smtClean="0"/>
              <a:t> -</a:t>
            </a:r>
            <a:r>
              <a:rPr lang="cs-CZ" sz="1600" dirty="0" err="1" smtClean="0"/>
              <a:t>National</a:t>
            </a:r>
            <a:r>
              <a:rPr lang="cs-CZ" sz="1600" dirty="0" smtClean="0"/>
              <a:t> Zoo -Washington -USA-8a.jpg. </a:t>
            </a:r>
            <a:r>
              <a:rPr lang="cs-CZ" sz="1600" i="1" dirty="0" smtClean="0"/>
              <a:t>Wikipedie, Otevřená encyklopedie</a:t>
            </a:r>
            <a:r>
              <a:rPr lang="cs-CZ" sz="1600" dirty="0" smtClean="0"/>
              <a:t> [online]. 25.12.2009 [cit. 2012-12-14]. Dostupné z: http://cs.wikipedia.org/wiki/Kondor_kr%C3%A1lovsk%C3%BD </a:t>
            </a:r>
          </a:p>
          <a:p>
            <a:pPr>
              <a:spcBef>
                <a:spcPts val="0"/>
              </a:spcBef>
              <a:defRPr/>
            </a:pPr>
            <a:r>
              <a:rPr lang="cs-CZ" sz="1600" dirty="0" err="1" smtClean="0"/>
              <a:t>Soubor:King</a:t>
            </a:r>
            <a:r>
              <a:rPr lang="cs-CZ" sz="1600" dirty="0" smtClean="0"/>
              <a:t> Vulture.png. </a:t>
            </a:r>
            <a:r>
              <a:rPr lang="cs-CZ" sz="1600" i="1" dirty="0" smtClean="0"/>
              <a:t>Wikipedie, Otevřená encyklopedie</a:t>
            </a:r>
            <a:r>
              <a:rPr lang="cs-CZ" sz="1600" dirty="0" smtClean="0"/>
              <a:t> [online]. 11.5.2010 [cit. 2012-12-14]. Dostupné z: http://cs.wikipedia.org/wiki/Kondor_kr%C3%A1lovsk%C3%BD</a:t>
            </a:r>
          </a:p>
          <a:p>
            <a:r>
              <a:rPr lang="cs-CZ" sz="1600" dirty="0" err="1" smtClean="0"/>
              <a:t>Soubor:Swinhoe's</a:t>
            </a:r>
            <a:r>
              <a:rPr lang="cs-CZ" sz="1600" dirty="0" smtClean="0"/>
              <a:t> </a:t>
            </a:r>
            <a:r>
              <a:rPr lang="cs-CZ" sz="1600" dirty="0" err="1" smtClean="0"/>
              <a:t>Pheasant</a:t>
            </a:r>
            <a:r>
              <a:rPr lang="cs-CZ" sz="1600" dirty="0" smtClean="0"/>
              <a:t> RWD.jpg. </a:t>
            </a:r>
            <a:r>
              <a:rPr lang="cs-CZ" sz="1600" i="1" dirty="0" smtClean="0"/>
              <a:t>Wikipedie, Otevřená encyklopedie</a:t>
            </a:r>
            <a:r>
              <a:rPr lang="cs-CZ" sz="1600" dirty="0" smtClean="0"/>
              <a:t> [online]. 8.11.2010 [cit. 2012-12-14]. Dostupné z: http://cs.wikipedia.org/wiki/Ba%C5%BEanti </a:t>
            </a:r>
          </a:p>
          <a:p>
            <a:r>
              <a:rPr lang="cs-CZ" sz="1600" dirty="0" err="1" smtClean="0"/>
              <a:t>Soubor:Chickens</a:t>
            </a:r>
            <a:r>
              <a:rPr lang="cs-CZ" sz="1600" dirty="0" smtClean="0"/>
              <a:t> feeding.jpg. </a:t>
            </a:r>
            <a:r>
              <a:rPr lang="cs-CZ" sz="1600" i="1" dirty="0" smtClean="0"/>
              <a:t>Wikipedie, Otevřená encyklopedie</a:t>
            </a:r>
            <a:r>
              <a:rPr lang="cs-CZ" sz="1600" dirty="0" smtClean="0"/>
              <a:t> [online]. 5.9.2006 [cit. 2012-12-14]. Dostupné z: http://cs.wikipedia.org/wiki/Kur_dom%C3%A1c%C3%AD </a:t>
            </a:r>
          </a:p>
          <a:p>
            <a:r>
              <a:rPr lang="cs-CZ" sz="1600" dirty="0" err="1" smtClean="0"/>
              <a:t>Soubor:Phasianus</a:t>
            </a:r>
            <a:r>
              <a:rPr lang="cs-CZ" sz="1600" dirty="0" smtClean="0"/>
              <a:t> </a:t>
            </a:r>
            <a:r>
              <a:rPr lang="cs-CZ" sz="1600" dirty="0" err="1" smtClean="0"/>
              <a:t>colchicus</a:t>
            </a:r>
            <a:r>
              <a:rPr lang="cs-CZ" sz="1600" dirty="0" smtClean="0"/>
              <a:t> 2 tom (Lukasz </a:t>
            </a:r>
            <a:r>
              <a:rPr lang="cs-CZ" sz="1600" dirty="0" err="1" smtClean="0"/>
              <a:t>Lukasik</a:t>
            </a:r>
            <a:r>
              <a:rPr lang="cs-CZ" sz="1600" dirty="0" smtClean="0"/>
              <a:t>).</a:t>
            </a:r>
            <a:r>
              <a:rPr lang="cs-CZ" sz="1600" dirty="0" err="1" smtClean="0"/>
              <a:t>jpg</a:t>
            </a:r>
            <a:r>
              <a:rPr lang="cs-CZ" sz="1600" dirty="0" smtClean="0"/>
              <a:t>. </a:t>
            </a:r>
            <a:r>
              <a:rPr lang="cs-CZ" sz="1600" i="1" dirty="0" smtClean="0"/>
              <a:t>Wikipedie, Otevřená encyklopedie</a:t>
            </a:r>
            <a:r>
              <a:rPr lang="cs-CZ" sz="1600" dirty="0" smtClean="0"/>
              <a:t> [online]. 12.3.2006 [cit. 2012-12-14]. Dostupné z: http://cs.wikipedia.org/wiki/Ba%C5%BEant_obecn%C3%BD </a:t>
            </a:r>
          </a:p>
          <a:p>
            <a:endParaRPr lang="cs-CZ" sz="1600" dirty="0" smtClean="0"/>
          </a:p>
          <a:p>
            <a:endParaRPr lang="cs-CZ" sz="16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Použité zdroje:</a:t>
            </a: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rmAutofit fontScale="92500"/>
          </a:bodyPr>
          <a:lstStyle/>
          <a:p>
            <a:r>
              <a:rPr lang="cs-CZ" sz="1600" dirty="0" err="1"/>
              <a:t>Soubor:Perdix</a:t>
            </a:r>
            <a:r>
              <a:rPr lang="cs-CZ" sz="1600" dirty="0"/>
              <a:t> </a:t>
            </a:r>
            <a:r>
              <a:rPr lang="cs-CZ" sz="1600" dirty="0" err="1"/>
              <a:t>perdix</a:t>
            </a:r>
            <a:r>
              <a:rPr lang="cs-CZ" sz="1600" dirty="0"/>
              <a:t> (Marek </a:t>
            </a:r>
            <a:r>
              <a:rPr lang="cs-CZ" sz="1600" dirty="0" err="1"/>
              <a:t>Szczepanek</a:t>
            </a:r>
            <a:r>
              <a:rPr lang="cs-CZ" sz="1600" dirty="0"/>
              <a:t>).</a:t>
            </a:r>
            <a:r>
              <a:rPr lang="cs-CZ" sz="1600" dirty="0" err="1"/>
              <a:t>jpg</a:t>
            </a:r>
            <a:r>
              <a:rPr lang="cs-CZ" sz="1600" dirty="0"/>
              <a:t>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17.3.2005 [cit. 2012-12-14]. Dostupné z: http://cs.wikipedia.org/wiki/Koroptev_poln%C3%AD </a:t>
            </a:r>
          </a:p>
          <a:p>
            <a:r>
              <a:rPr lang="cs-CZ" sz="1600" dirty="0" err="1"/>
              <a:t>Soubor:Haliaeetus</a:t>
            </a:r>
            <a:r>
              <a:rPr lang="cs-CZ" sz="1600" dirty="0"/>
              <a:t> </a:t>
            </a:r>
            <a:r>
              <a:rPr lang="cs-CZ" sz="1600" dirty="0" err="1"/>
              <a:t>albicilla</a:t>
            </a:r>
            <a:r>
              <a:rPr lang="cs-CZ" sz="1600" dirty="0"/>
              <a:t> 1 (Bohuš </a:t>
            </a:r>
            <a:r>
              <a:rPr lang="cs-CZ" sz="1600" dirty="0" err="1"/>
              <a:t>Číčel</a:t>
            </a:r>
            <a:r>
              <a:rPr lang="cs-CZ" sz="1600" dirty="0"/>
              <a:t>).</a:t>
            </a:r>
            <a:r>
              <a:rPr lang="cs-CZ" sz="1600" dirty="0" err="1"/>
              <a:t>jpg</a:t>
            </a:r>
            <a:r>
              <a:rPr lang="cs-CZ" sz="1600" dirty="0"/>
              <a:t>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6.11.2011 [cit. 2012-12-14]. Dostupné z: http://cs.wikipedia.org/wiki/Orel_mo%C5%99sk%C3%BD </a:t>
            </a:r>
          </a:p>
          <a:p>
            <a:r>
              <a:rPr lang="cs-CZ" sz="1600" dirty="0" err="1"/>
              <a:t>Soubor:Rebhuehner.jpg</a:t>
            </a:r>
            <a:r>
              <a:rPr lang="cs-CZ" sz="1600" dirty="0"/>
              <a:t>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7.2.2006 [cit. 2012-12-14]. Dostupné z: http://cs.wikipedia.org/wiki/Koroptev_poln%C3%AD</a:t>
            </a:r>
          </a:p>
          <a:p>
            <a:pPr>
              <a:spcBef>
                <a:spcPts val="0"/>
              </a:spcBef>
              <a:defRPr/>
            </a:pPr>
            <a:r>
              <a:rPr lang="cs-CZ" sz="1600" dirty="0" err="1"/>
              <a:t>Soubor:Meleagris</a:t>
            </a:r>
            <a:r>
              <a:rPr lang="cs-CZ" sz="1600" dirty="0"/>
              <a:t> </a:t>
            </a:r>
            <a:r>
              <a:rPr lang="cs-CZ" sz="1600" dirty="0" err="1"/>
              <a:t>gallopavo</a:t>
            </a:r>
            <a:r>
              <a:rPr lang="cs-CZ" sz="1600" dirty="0"/>
              <a:t> </a:t>
            </a:r>
            <a:r>
              <a:rPr lang="cs-CZ" sz="1600" dirty="0" err="1"/>
              <a:t>at</a:t>
            </a:r>
            <a:r>
              <a:rPr lang="cs-CZ" sz="1600" dirty="0"/>
              <a:t> Coimbatore.jpg.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8.2.2012 [cit. 2012-12-14]. Dostupné z: http://cs.wikipedia.org/wiki/Krocan_divok%C3%BD </a:t>
            </a:r>
          </a:p>
          <a:p>
            <a:pPr>
              <a:spcBef>
                <a:spcPts val="0"/>
              </a:spcBef>
              <a:defRPr/>
            </a:pPr>
            <a:r>
              <a:rPr lang="cs-CZ" sz="1600" dirty="0" err="1"/>
              <a:t>Soubor:Wild</a:t>
            </a:r>
            <a:r>
              <a:rPr lang="cs-CZ" sz="1600" dirty="0"/>
              <a:t> Turkey.png.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9.6.2010 [cit. 2012-12-14]. Dostupné z: http://cs.wikipedia.org/wiki/Krocan_divok%C3%BD </a:t>
            </a:r>
          </a:p>
          <a:p>
            <a:r>
              <a:rPr lang="cs-CZ" sz="1600" dirty="0" err="1"/>
              <a:t>Soubor:Biella-Tacchino</a:t>
            </a:r>
            <a:r>
              <a:rPr lang="cs-CZ" sz="1600" dirty="0"/>
              <a:t> </a:t>
            </a:r>
            <a:r>
              <a:rPr lang="cs-CZ" sz="1600" dirty="0" err="1"/>
              <a:t>presso</a:t>
            </a:r>
            <a:r>
              <a:rPr lang="cs-CZ" sz="1600" dirty="0"/>
              <a:t> Piverone.jpg.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10.1.2006 [cit. 2012-12-14]. Dostupné z: http://cs.wikipedia.org/wiki/Krocan_dom%C3%A1c%C3%AD </a:t>
            </a:r>
          </a:p>
          <a:p>
            <a:r>
              <a:rPr lang="cs-CZ" sz="1600" dirty="0" err="1"/>
              <a:t>Soubor:Helmeted</a:t>
            </a:r>
            <a:r>
              <a:rPr lang="cs-CZ" sz="1600" dirty="0"/>
              <a:t> </a:t>
            </a:r>
            <a:r>
              <a:rPr lang="cs-CZ" sz="1600" dirty="0" err="1"/>
              <a:t>Guineafowl</a:t>
            </a:r>
            <a:r>
              <a:rPr lang="cs-CZ" sz="1600" dirty="0"/>
              <a:t> (</a:t>
            </a:r>
            <a:r>
              <a:rPr lang="cs-CZ" sz="1600" dirty="0" err="1"/>
              <a:t>Numida</a:t>
            </a:r>
            <a:r>
              <a:rPr lang="cs-CZ" sz="1600" dirty="0"/>
              <a:t> </a:t>
            </a:r>
            <a:r>
              <a:rPr lang="cs-CZ" sz="1600" dirty="0" err="1"/>
              <a:t>meleagris</a:t>
            </a:r>
            <a:r>
              <a:rPr lang="cs-CZ" sz="1600" dirty="0"/>
              <a:t>).</a:t>
            </a:r>
            <a:r>
              <a:rPr lang="cs-CZ" sz="1600" dirty="0" err="1"/>
              <a:t>jpg</a:t>
            </a:r>
            <a:r>
              <a:rPr lang="cs-CZ" sz="1600" dirty="0"/>
              <a:t>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12.10.2009 [cit. 2012-12-14]. Dostupné z: http://cs.wikipedia.org/wiki/Perli%C4%8Dka_kropenat%C3%A1 </a:t>
            </a:r>
          </a:p>
          <a:p>
            <a:r>
              <a:rPr lang="en-US" sz="1600" dirty="0" err="1"/>
              <a:t>Soubor:Blue</a:t>
            </a:r>
            <a:r>
              <a:rPr lang="en-US" sz="1600" dirty="0"/>
              <a:t> Rock Pigeon I2 IMG 7877.jpg. </a:t>
            </a:r>
            <a:r>
              <a:rPr lang="en-US" sz="1600" i="1" dirty="0" err="1"/>
              <a:t>Wikipedie</a:t>
            </a:r>
            <a:r>
              <a:rPr lang="en-US" sz="1600" i="1" dirty="0"/>
              <a:t>, </a:t>
            </a:r>
            <a:r>
              <a:rPr lang="en-US" sz="1600" i="1" dirty="0" err="1"/>
              <a:t>Otevřená</a:t>
            </a:r>
            <a:r>
              <a:rPr lang="en-US" sz="1600" i="1" dirty="0"/>
              <a:t> </a:t>
            </a:r>
            <a:r>
              <a:rPr lang="en-US" sz="1600" i="1" dirty="0" err="1"/>
              <a:t>encyklopedie</a:t>
            </a:r>
            <a:r>
              <a:rPr lang="en-US" sz="1600" dirty="0"/>
              <a:t> [online]. 31.3.2008 [cit. 2012-12-14]. </a:t>
            </a:r>
            <a:r>
              <a:rPr lang="en-US" sz="1600" dirty="0" err="1"/>
              <a:t>Dostupné</a:t>
            </a:r>
            <a:r>
              <a:rPr lang="en-US" sz="1600" dirty="0"/>
              <a:t> z: http://cs.wikipedia.org/wiki/Holub_dom%C3%A1c%C3%AD </a:t>
            </a:r>
            <a:endParaRPr lang="cs-CZ" sz="1600" dirty="0"/>
          </a:p>
          <a:p>
            <a:r>
              <a:rPr lang="cs-CZ" sz="1600" dirty="0" err="1"/>
              <a:t>Soubor:Rock</a:t>
            </a:r>
            <a:r>
              <a:rPr lang="cs-CZ" sz="1600" dirty="0"/>
              <a:t> </a:t>
            </a:r>
            <a:r>
              <a:rPr lang="cs-CZ" sz="1600" dirty="0" err="1"/>
              <a:t>pigeons</a:t>
            </a:r>
            <a:r>
              <a:rPr lang="cs-CZ" sz="1600" dirty="0"/>
              <a:t> on cliffs.jpg.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23.2.2006 [cit. 2012-12-14]. Dostupné z: http://cs.wikipedia.org/wiki/Holub_skaln%C3%AD</a:t>
            </a:r>
          </a:p>
          <a:p>
            <a:r>
              <a:rPr lang="cs-CZ" sz="1600" dirty="0" err="1"/>
              <a:t>Soubor:Collared</a:t>
            </a:r>
            <a:r>
              <a:rPr lang="cs-CZ" sz="1600" dirty="0"/>
              <a:t> Dove.jpg.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15.4.2009 [cit. 2012-12-14]. Dostupné z: http://cs.wikipedia.org/wiki/Hrdli%C4%8Dka_zahradn%C3%AD </a:t>
            </a:r>
          </a:p>
          <a:p>
            <a:endParaRPr lang="cs-CZ" sz="16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7999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3998</TotalTime>
  <Words>2260</Words>
  <Application>Microsoft Office PowerPoint</Application>
  <PresentationFormat>Předvádění na obrazovce (4:3)</PresentationFormat>
  <Paragraphs>254</Paragraphs>
  <Slides>30</Slides>
  <Notes>28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Cesta</vt:lpstr>
      <vt:lpstr>Prezentace aplikace PowerPoint</vt:lpstr>
      <vt:lpstr>Anotace</vt:lpstr>
      <vt:lpstr>Třída - PTÁCI</vt:lpstr>
      <vt:lpstr>Prezentace aplikace PowerPoint</vt:lpstr>
      <vt:lpstr>dravci – káně lesní</vt:lpstr>
      <vt:lpstr>dravci – jestřáb lesní</vt:lpstr>
      <vt:lpstr>dravci – krahujec obecný</vt:lpstr>
      <vt:lpstr>dravci – orel mořský</vt:lpstr>
      <vt:lpstr>dravci – orel mořský</vt:lpstr>
      <vt:lpstr>dravci – poštolka obecná</vt:lpstr>
      <vt:lpstr>dravci – sup</vt:lpstr>
      <vt:lpstr>dravci – kondor královský</vt:lpstr>
      <vt:lpstr>Podtřída - LETCI  Řád - hrabaví</vt:lpstr>
      <vt:lpstr>Podtřída - LETCI  Řád - Hrabaví</vt:lpstr>
      <vt:lpstr>Podtřída - LETCI  Řád - Hrabaví</vt:lpstr>
      <vt:lpstr>Podtřída - LETCI  Řád - Hrabaví</vt:lpstr>
      <vt:lpstr>Podtřída - LETCI  Řád - Hrabaví</vt:lpstr>
      <vt:lpstr>Podtřída - LETCI  Řád - Hrabaví</vt:lpstr>
      <vt:lpstr>Podtřída - LETCI  Řád - Hrabaví</vt:lpstr>
      <vt:lpstr>Podtřída - LETCI  Řád - Hrabaví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Otázky</vt:lpstr>
      <vt:lpstr>Otázky</vt:lpstr>
      <vt:lpstr>Použité zdroje:</vt:lpstr>
      <vt:lpstr>Použité zdroje:</vt:lpstr>
      <vt:lpstr>Použité zdroje:</vt:lpstr>
    </vt:vector>
  </TitlesOfParts>
  <Company>MZŠ Melč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Ploštěnka mléčná </dc:title>
  <dc:creator>rybat</dc:creator>
  <cp:lastModifiedBy>rybat</cp:lastModifiedBy>
  <cp:revision>350</cp:revision>
  <dcterms:created xsi:type="dcterms:W3CDTF">2012-03-02T07:29:25Z</dcterms:created>
  <dcterms:modified xsi:type="dcterms:W3CDTF">2013-06-27T15:00:12Z</dcterms:modified>
</cp:coreProperties>
</file>