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57" r:id="rId3"/>
    <p:sldId id="280" r:id="rId4"/>
    <p:sldId id="288" r:id="rId5"/>
    <p:sldId id="281" r:id="rId6"/>
    <p:sldId id="287" r:id="rId7"/>
    <p:sldId id="289" r:id="rId8"/>
    <p:sldId id="290" r:id="rId9"/>
    <p:sldId id="291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6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-1686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VY_32_INOVACE_09_ČJ-Jak myli podlahu </a:t>
          </a:r>
          <a:r>
            <a:rPr lang="cs-CZ" sz="2000" dirty="0" smtClean="0"/>
            <a:t>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Jaroslava 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CZ.1.07./1.4.00/21.1374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 custLinFactNeighborX="-205" custLinFactNeighborY="-643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C8C537B1-8044-41C5-AE22-0E64CD2630A5}" type="pres">
      <dgm:prSet presAssocID="{4C35D32F-0EAB-4CD7-82EE-45574DC2A586}" presName="vertSpace4" presStyleLbl="node1" presStyleIdx="2" presStyleCnt="4"/>
      <dgm:spPr/>
    </dgm:pt>
    <dgm:pt modelId="{BB53C6A9-16DD-471B-8B13-13709B88D67D}" type="pres">
      <dgm:prSet presAssocID="{4C35D32F-0EAB-4CD7-82EE-45574DC2A586}" presName="circle4" presStyleLbl="node1" presStyleIdx="3" presStyleCnt="4"/>
      <dgm:spPr/>
    </dgm:pt>
    <dgm:pt modelId="{D4D0189B-FA76-4A66-8423-699B3222F075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B64CB1-2FBE-40F4-AB96-58659A2D157A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7F8D9F-A855-45AB-8596-7B315D1210EA}" type="presOf" srcId="{4C35D32F-0EAB-4CD7-82EE-45574DC2A586}" destId="{05B64CB1-2FBE-40F4-AB96-58659A2D157A}" srcOrd="1" destOrd="0" presId="urn:microsoft.com/office/officeart/2005/8/layout/target3"/>
    <dgm:cxn modelId="{0872A68D-E0E0-4EF3-AF70-EAA1849E0B7D}" type="presOf" srcId="{B651F6E3-6281-48DB-9319-2AEAFDAE7572}" destId="{619D679B-A015-4ECF-8348-D1034C574F40}" srcOrd="0" destOrd="0" presId="urn:microsoft.com/office/officeart/2005/8/layout/target3"/>
    <dgm:cxn modelId="{1C903A4B-A2D7-49A5-AA5F-F42F55B462CA}" type="presOf" srcId="{757F3AB3-0718-4624-B441-E567A8F0AB56}" destId="{333A1088-737F-45CB-B68E-254E46348037}" srcOrd="0" destOrd="0" presId="urn:microsoft.com/office/officeart/2005/8/layout/target3"/>
    <dgm:cxn modelId="{F3410A12-B7A5-40E0-8079-67813C19DC38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8B030C24-C278-46DB-A662-47138399AAE4}" type="presOf" srcId="{4C35D32F-0EAB-4CD7-82EE-45574DC2A586}" destId="{D4D0189B-FA76-4A66-8423-699B3222F07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8863E84-67A7-4E34-B6FC-A2DD96292763}" type="presOf" srcId="{D1B46980-6531-4606-95E6-44980827E919}" destId="{6140AFEC-043D-4C43-A2F9-D0F5331DF3A3}" srcOrd="0" destOrd="0" presId="urn:microsoft.com/office/officeart/2005/8/layout/target3"/>
    <dgm:cxn modelId="{1B5EE9D3-56E0-47D5-8E03-4977A49BDDB7}" type="presOf" srcId="{D1B46980-6531-4606-95E6-44980827E919}" destId="{2BE915AB-18AA-4053-B92C-3BFC9ED204BB}" srcOrd="1" destOrd="0" presId="urn:microsoft.com/office/officeart/2005/8/layout/target3"/>
    <dgm:cxn modelId="{8D69C6B4-D3B5-4023-9020-D82F9CB9D826}" type="presOf" srcId="{D1D4F407-5343-4D3F-B5B9-D407B03CAEB4}" destId="{D005CE8C-CC26-4C3E-AC11-E15060ECD759}" srcOrd="0" destOrd="0" presId="urn:microsoft.com/office/officeart/2005/8/layout/target3"/>
    <dgm:cxn modelId="{8C19E6AB-52CA-4AD7-9C0F-E122208631CB}" type="presOf" srcId="{D1D4F407-5343-4D3F-B5B9-D407B03CAEB4}" destId="{AED2198E-93D5-4001-81B4-73124B309672}" srcOrd="1" destOrd="0" presId="urn:microsoft.com/office/officeart/2005/8/layout/target3"/>
    <dgm:cxn modelId="{E6EB524B-8F9B-4FF0-8DB5-199A42242716}" type="presParOf" srcId="{333A1088-737F-45CB-B68E-254E46348037}" destId="{F5ABB229-8D3B-4694-996A-96F23CF14429}" srcOrd="0" destOrd="0" presId="urn:microsoft.com/office/officeart/2005/8/layout/target3"/>
    <dgm:cxn modelId="{BF9D8BE9-3102-48ED-A72F-917E3C8AED54}" type="presParOf" srcId="{333A1088-737F-45CB-B68E-254E46348037}" destId="{F41139FD-01EE-4571-8B17-4FB00FC51163}" srcOrd="1" destOrd="0" presId="urn:microsoft.com/office/officeart/2005/8/layout/target3"/>
    <dgm:cxn modelId="{BD548E38-4EFD-4AF7-A92A-A006A38C08ED}" type="presParOf" srcId="{333A1088-737F-45CB-B68E-254E46348037}" destId="{D005CE8C-CC26-4C3E-AC11-E15060ECD759}" srcOrd="2" destOrd="0" presId="urn:microsoft.com/office/officeart/2005/8/layout/target3"/>
    <dgm:cxn modelId="{459BC01F-062C-47D4-BE65-0134399F98FB}" type="presParOf" srcId="{333A1088-737F-45CB-B68E-254E46348037}" destId="{2C702D82-9B77-49B7-9568-BB8EB47C3372}" srcOrd="3" destOrd="0" presId="urn:microsoft.com/office/officeart/2005/8/layout/target3"/>
    <dgm:cxn modelId="{272BF3D1-6380-4F22-AEBB-8CF5E4737A0A}" type="presParOf" srcId="{333A1088-737F-45CB-B68E-254E46348037}" destId="{A52A0455-90FF-4808-ABD0-F02540D31D5A}" srcOrd="4" destOrd="0" presId="urn:microsoft.com/office/officeart/2005/8/layout/target3"/>
    <dgm:cxn modelId="{3662A257-1608-4D94-A420-7F64101AC65A}" type="presParOf" srcId="{333A1088-737F-45CB-B68E-254E46348037}" destId="{6140AFEC-043D-4C43-A2F9-D0F5331DF3A3}" srcOrd="5" destOrd="0" presId="urn:microsoft.com/office/officeart/2005/8/layout/target3"/>
    <dgm:cxn modelId="{FDBA4A69-352E-4059-98E6-7023798C7ABA}" type="presParOf" srcId="{333A1088-737F-45CB-B68E-254E46348037}" destId="{9358AC05-5D7D-4327-9F80-1AD486AEA664}" srcOrd="6" destOrd="0" presId="urn:microsoft.com/office/officeart/2005/8/layout/target3"/>
    <dgm:cxn modelId="{36BC495B-2114-44B1-8CFA-3E0A6C6341C2}" type="presParOf" srcId="{333A1088-737F-45CB-B68E-254E46348037}" destId="{313FC574-E1CD-4FB4-B054-0B805CE0447D}" srcOrd="7" destOrd="0" presId="urn:microsoft.com/office/officeart/2005/8/layout/target3"/>
    <dgm:cxn modelId="{B5578C3B-A8D4-4127-92DA-C96502ACE3B6}" type="presParOf" srcId="{333A1088-737F-45CB-B68E-254E46348037}" destId="{619D679B-A015-4ECF-8348-D1034C574F40}" srcOrd="8" destOrd="0" presId="urn:microsoft.com/office/officeart/2005/8/layout/target3"/>
    <dgm:cxn modelId="{E8643A1E-D1E2-4986-AB18-CF7DD1DCFFF8}" type="presParOf" srcId="{333A1088-737F-45CB-B68E-254E46348037}" destId="{C8C537B1-8044-41C5-AE22-0E64CD2630A5}" srcOrd="9" destOrd="0" presId="urn:microsoft.com/office/officeart/2005/8/layout/target3"/>
    <dgm:cxn modelId="{08E9415E-EA45-4DCE-9410-E0E7E017295E}" type="presParOf" srcId="{333A1088-737F-45CB-B68E-254E46348037}" destId="{BB53C6A9-16DD-471B-8B13-13709B88D67D}" srcOrd="10" destOrd="0" presId="urn:microsoft.com/office/officeart/2005/8/layout/target3"/>
    <dgm:cxn modelId="{ED29C7F2-E029-433E-BC80-7B3AE963EEEA}" type="presParOf" srcId="{333A1088-737F-45CB-B68E-254E46348037}" destId="{D4D0189B-FA76-4A66-8423-699B3222F075}" srcOrd="11" destOrd="0" presId="urn:microsoft.com/office/officeart/2005/8/layout/target3"/>
    <dgm:cxn modelId="{137DED61-71F4-405D-BFA9-C3F8EF148BF3}" type="presParOf" srcId="{333A1088-737F-45CB-B68E-254E46348037}" destId="{AED2198E-93D5-4001-81B4-73124B309672}" srcOrd="12" destOrd="0" presId="urn:microsoft.com/office/officeart/2005/8/layout/target3"/>
    <dgm:cxn modelId="{3FF84EBB-FDCB-4E42-8F89-BBC3B1ED77B0}" type="presParOf" srcId="{333A1088-737F-45CB-B68E-254E46348037}" destId="{2BE915AB-18AA-4053-B92C-3BFC9ED204BB}" srcOrd="13" destOrd="0" presId="urn:microsoft.com/office/officeart/2005/8/layout/target3"/>
    <dgm:cxn modelId="{B38C22BB-37D4-476C-AB64-8B72E6E5DF1A}" type="presParOf" srcId="{333A1088-737F-45CB-B68E-254E46348037}" destId="{6BB5E863-4638-4E1D-BFDE-399D028AC4ED}" srcOrd="14" destOrd="0" presId="urn:microsoft.com/office/officeart/2005/8/layout/target3"/>
    <dgm:cxn modelId="{C63D94EC-4290-4612-BF1B-B30478DC8DF1}" type="presParOf" srcId="{333A1088-737F-45CB-B68E-254E46348037}" destId="{05B64CB1-2FBE-40F4-AB96-58659A2D157A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6109620-88C9-444A-B796-FE243FDEF8D4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F1C152A-4366-43DF-B8E1-81D063B847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3EE0F-AD99-478A-BB59-2B403082DB5C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B6B61-0AA4-47E1-BE89-2727B008DA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E6AE0-2B48-4AB2-AD7F-38F8432437A9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A90C2-5FD3-48DE-A8E2-9D0662326F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E75E1-B755-43A4-8DDD-D9DEA3B2ACEF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426F6-084A-45D0-90DD-52169112E6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02306-6E1F-4FE6-9F83-52BF45E7B76E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5C165-9109-40E8-943A-10D9B4637B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7AC33-7453-4453-B1A5-D7CF72CA7C98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488F0-E215-4834-B064-6EDF0FC3A0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B6A5F-8852-424A-8F3F-B90C8511F092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8021E-3992-47ED-A56E-6C26F55434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83C04-7F6B-4FB0-9814-D7A6AC9B6DC0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65454-3AD5-4CCF-99F6-5D94849DE8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F4481-0AAD-4038-9D72-D71BB936DEB1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2B1B6-CC22-4CEF-94E0-03F5446F9A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0CD3C-B57A-4908-9C35-419E51996BAE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A5DD5-1020-40E6-A3C8-10DFD05DDD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5E62B-8315-4EB8-932B-7723A7BD9A09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D6863-3834-4B87-A6A5-A8BB4B4C17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C8DAB-3964-446C-89C4-69FCB71D507E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3404F-B201-43B5-B46C-B3725894E5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FBBCE6-7A30-42D4-82F0-F556FFB16506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D7A3B8C-A61D-4293-B01C-91F871AD72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3" r:id="rId3"/>
    <p:sldLayoutId id="2147483692" r:id="rId4"/>
    <p:sldLayoutId id="2147483691" r:id="rId5"/>
    <p:sldLayoutId id="2147483690" r:id="rId6"/>
    <p:sldLayoutId id="2147483689" r:id="rId7"/>
    <p:sldLayoutId id="2147483688" r:id="rId8"/>
    <p:sldLayoutId id="2147483687" r:id="rId9"/>
    <p:sldLayoutId id="2147483686" r:id="rId10"/>
    <p:sldLayoutId id="214748368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4339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Materiál slouží k použití na interaktivní tabuli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Český jazyk-literární výchova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Jak si myli podlahu /Povídání o pejskovi a kočičce/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Pro 1.a 2.ročník ZŠ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Č</a:t>
            </a:r>
            <a:r>
              <a:rPr lang="cs-CZ" dirty="0" smtClean="0"/>
              <a:t>tení s porozuměním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Z</a:t>
            </a:r>
            <a:r>
              <a:rPr lang="cs-CZ" dirty="0" smtClean="0"/>
              <a:t>ákladní informace o autorech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 </a:t>
            </a:r>
            <a:r>
              <a:rPr lang="cs-CZ" dirty="0"/>
              <a:t>O</a:t>
            </a:r>
            <a:r>
              <a:rPr lang="cs-CZ" dirty="0" smtClean="0"/>
              <a:t>tázky k textu- tajenka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 </a:t>
            </a:r>
            <a:r>
              <a:rPr lang="cs-CZ" dirty="0"/>
              <a:t>S</a:t>
            </a:r>
            <a:r>
              <a:rPr lang="cs-CZ" dirty="0" smtClean="0"/>
              <a:t>právné řazení vět v textu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Vytvořeno září 2012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Povídání o pejskovi a kočičce</a:t>
            </a:r>
            <a:endParaRPr lang="cs-CZ" dirty="0"/>
          </a:p>
        </p:txBody>
      </p:sp>
      <p:pic>
        <p:nvPicPr>
          <p:cNvPr id="16386" name="Picture 3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1100137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Zástupný symbol pro obsah 4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Autor knihy: Josef Čapek</a:t>
            </a:r>
          </a:p>
          <a:p>
            <a:pPr eaLnBrk="1" hangingPunct="1"/>
            <a:r>
              <a:rPr lang="cs-CZ" smtClean="0"/>
              <a:t>Hlavní postavy: Pejsek, kočička</a:t>
            </a:r>
          </a:p>
        </p:txBody>
      </p:sp>
      <p:pic>
        <p:nvPicPr>
          <p:cNvPr id="16388" name="Picture 2" descr="C:\Users\Dana\Desktop\100_4792.JPG"/>
          <p:cNvPicPr>
            <a:picLocks noChangeAspect="1" noChangeArrowheads="1"/>
          </p:cNvPicPr>
          <p:nvPr/>
        </p:nvPicPr>
        <p:blipFill>
          <a:blip r:embed="rId3"/>
          <a:srcRect l="17210" t="1537" r="6430" b="14732"/>
          <a:stretch>
            <a:fillRect/>
          </a:stretch>
        </p:blipFill>
        <p:spPr bwMode="auto">
          <a:xfrm>
            <a:off x="3132138" y="2924175"/>
            <a:ext cx="3228975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O pejskovi a kočičce</a:t>
            </a:r>
            <a:r>
              <a:rPr lang="cs-CZ" smtClean="0">
                <a:solidFill>
                  <a:srgbClr val="FF0000"/>
                </a:solidFill>
                <a:latin typeface="Arial" charset="0"/>
              </a:rPr>
              <a:t> -</a:t>
            </a:r>
            <a:r>
              <a:rPr lang="cs-CZ" smtClean="0">
                <a:solidFill>
                  <a:srgbClr val="FF0000"/>
                </a:solidFill>
              </a:rPr>
              <a:t> jak myli podlahu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468313" y="1600200"/>
            <a:ext cx="8218487" cy="485298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2400" b="1" smtClean="0"/>
              <a:t/>
            </a:r>
            <a:br>
              <a:rPr lang="cs-CZ" sz="2400" b="1" smtClean="0"/>
            </a:br>
            <a:r>
              <a:rPr lang="cs-CZ" sz="2400" b="1" smtClean="0"/>
              <a:t>Jednou si pejsek a kočička uvědomili, že mají špinavou podlahu a řekli si, že takhle špinavou podlahu nechtějí, a že ji musejí umýt. Kočička šla pro mýdlo a pejsek pro vodu. Pejsek se vrátil</a:t>
            </a:r>
          </a:p>
          <a:p>
            <a:pPr marL="0" indent="0">
              <a:buFont typeface="Arial" charset="0"/>
              <a:buNone/>
            </a:pPr>
            <a:r>
              <a:rPr lang="cs-CZ" sz="2400" b="1" smtClean="0"/>
              <a:t>dřív, uviděl na stole mýdlo, myslel si, že je to nějaké cukroví  a  snědl ho. Pak vypil všechnu vodu a musel jít znova pro vodu. Kočička měla poslední korunu a šla koupit nové mýdlo. Když přišla, vzala pejska a vydrhla s ním podlahu. Potom pejsek vzal kočičku a podlahu s ní utřel. Podlaha byla krásně čistá, ale pejsek a kočička byli špinaví. Vyprali se na valše a dali se uschnout. Začalo však pršet a museli se uklidit. Poté přestalo pršet a zase se pověsili. A tak to šlo až do večera.</a:t>
            </a:r>
            <a:br>
              <a:rPr lang="cs-CZ" sz="2400" b="1" smtClean="0"/>
            </a:br>
            <a:r>
              <a:rPr lang="cs-CZ" sz="2400" b="1" smtClean="0"/>
              <a:t/>
            </a:r>
            <a:br>
              <a:rPr lang="cs-CZ" sz="2400" b="1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pPr eaLnBrk="1" hangingPunct="1"/>
            <a:r>
              <a:rPr lang="cs-CZ" sz="4000" smtClean="0"/>
              <a:t>Seřaď věty  a vyprávěj</a:t>
            </a:r>
            <a:r>
              <a:rPr lang="cs-CZ" sz="4000" smtClean="0">
                <a:latin typeface="Arial" charset="0"/>
              </a:rPr>
              <a:t>,</a:t>
            </a:r>
            <a:r>
              <a:rPr lang="cs-CZ" sz="4000" smtClean="0"/>
              <a:t> jak vše dopadlo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1628775"/>
            <a:ext cx="8229600" cy="45259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eaLnBrk="1">
              <a:buFont typeface="Arial" charset="0"/>
              <a:buNone/>
              <a:defRPr/>
            </a:pPr>
            <a:r>
              <a:rPr lang="cs-CZ" dirty="0" smtClean="0">
                <a:solidFill>
                  <a:srgbClr val="1F497D"/>
                </a:solidFill>
              </a:rPr>
              <a:t>Rozhodli </a:t>
            </a:r>
            <a:r>
              <a:rPr lang="cs-CZ" dirty="0">
                <a:solidFill>
                  <a:srgbClr val="1F497D"/>
                </a:solidFill>
              </a:rPr>
              <a:t>se, že podlahu umyjí</a:t>
            </a:r>
            <a:r>
              <a:rPr lang="cs-CZ" dirty="0" smtClean="0">
                <a:solidFill>
                  <a:srgbClr val="1F497D"/>
                </a:solidFill>
              </a:rPr>
              <a:t>.</a:t>
            </a:r>
            <a:endParaRPr lang="cs-CZ" dirty="0" smtClean="0"/>
          </a:p>
          <a:p>
            <a:pPr eaLnBrk="1">
              <a:buFont typeface="Arial" charset="0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Jednoho dne zjistili, že mají doma moc špinavou</a:t>
            </a:r>
          </a:p>
          <a:p>
            <a:pPr eaLnBrk="1">
              <a:buFont typeface="Arial" charset="0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podlahu.</a:t>
            </a: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r>
              <a:rPr lang="cs-CZ" dirty="0"/>
              <a:t>Pejsek s kočičkou </a:t>
            </a:r>
            <a:r>
              <a:rPr lang="cs-CZ" dirty="0" smtClean="0"/>
              <a:t>bydleli</a:t>
            </a:r>
          </a:p>
          <a:p>
            <a:pPr marL="0" indent="0">
              <a:buFont typeface="Arial" charset="0"/>
              <a:buNone/>
              <a:defRPr/>
            </a:pPr>
            <a:r>
              <a:rPr lang="cs-CZ" dirty="0" smtClean="0"/>
              <a:t> </a:t>
            </a:r>
            <a:r>
              <a:rPr lang="cs-CZ" dirty="0"/>
              <a:t>v malém domečku u lesa.</a:t>
            </a:r>
          </a:p>
          <a:p>
            <a:pPr>
              <a:defRPr/>
            </a:pPr>
            <a:endParaRPr lang="cs-CZ" dirty="0"/>
          </a:p>
          <a:p>
            <a:pPr marL="0" indent="0">
              <a:buFont typeface="Arial" charset="0"/>
              <a:buNone/>
              <a:defRPr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eaLnBrk="1">
              <a:buFont typeface="Arial" charset="0"/>
              <a:buNone/>
              <a:defRPr/>
            </a:pPr>
            <a:endParaRPr lang="cs-CZ" dirty="0" smtClean="0">
              <a:solidFill>
                <a:schemeClr val="tx2"/>
              </a:solidFill>
            </a:endParaRPr>
          </a:p>
        </p:txBody>
      </p:sp>
      <p:pic>
        <p:nvPicPr>
          <p:cNvPr id="18435" name="Picture 2" descr="C:\Users\Dana\Desktop\100_4793.JPG"/>
          <p:cNvPicPr>
            <a:picLocks noChangeAspect="1" noChangeArrowheads="1"/>
          </p:cNvPicPr>
          <p:nvPr/>
        </p:nvPicPr>
        <p:blipFill>
          <a:blip r:embed="rId2"/>
          <a:srcRect l="9210" r="15134" b="24789"/>
          <a:stretch>
            <a:fillRect/>
          </a:stretch>
        </p:blipFill>
        <p:spPr bwMode="auto">
          <a:xfrm>
            <a:off x="5651500" y="2924175"/>
            <a:ext cx="2670175" cy="357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cs-CZ" dirty="0" smtClean="0"/>
              <a:t>Odpovídej na otázky 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smtClean="0">
                <a:solidFill>
                  <a:srgbClr val="FF0000"/>
                </a:solidFill>
              </a:rPr>
              <a:t>Kde stál domeček  pejska a kočičky ? </a:t>
            </a:r>
          </a:p>
          <a:p>
            <a:r>
              <a:rPr lang="cs-CZ" sz="2800" smtClean="0">
                <a:solidFill>
                  <a:srgbClr val="000000"/>
                </a:solidFill>
              </a:rPr>
              <a:t>K- u lesa</a:t>
            </a:r>
          </a:p>
          <a:p>
            <a:r>
              <a:rPr lang="cs-CZ" sz="2800" smtClean="0">
                <a:solidFill>
                  <a:srgbClr val="000000"/>
                </a:solidFill>
              </a:rPr>
              <a:t>B- u vody</a:t>
            </a:r>
          </a:p>
          <a:p>
            <a:r>
              <a:rPr lang="cs-CZ" sz="2800" smtClean="0">
                <a:solidFill>
                  <a:srgbClr val="000000"/>
                </a:solidFill>
              </a:rPr>
              <a:t>C- na náměstí</a:t>
            </a:r>
          </a:p>
          <a:p>
            <a:endParaRPr lang="cs-CZ" sz="2800" smtClean="0">
              <a:solidFill>
                <a:srgbClr val="000000"/>
              </a:solidFill>
            </a:endParaRPr>
          </a:p>
          <a:p>
            <a:r>
              <a:rPr lang="cs-CZ" sz="2800" smtClean="0">
                <a:solidFill>
                  <a:srgbClr val="FF0000"/>
                </a:solidFill>
              </a:rPr>
              <a:t>Co se rozhodli, že udělají se špinavou podlahou?</a:t>
            </a:r>
          </a:p>
          <a:p>
            <a:r>
              <a:rPr lang="cs-CZ" sz="2800" smtClean="0">
                <a:solidFill>
                  <a:srgbClr val="000000"/>
                </a:solidFill>
              </a:rPr>
              <a:t>A- nic</a:t>
            </a:r>
          </a:p>
          <a:p>
            <a:r>
              <a:rPr lang="cs-CZ" sz="2800" smtClean="0">
                <a:solidFill>
                  <a:srgbClr val="000000"/>
                </a:solidFill>
              </a:rPr>
              <a:t>O- vytřou podlahu</a:t>
            </a:r>
          </a:p>
          <a:p>
            <a:r>
              <a:rPr lang="cs-CZ" sz="2800" smtClean="0">
                <a:solidFill>
                  <a:srgbClr val="000000"/>
                </a:solidFill>
              </a:rPr>
              <a:t>C- řeknou dětem, aby ji vytřely</a:t>
            </a:r>
          </a:p>
        </p:txBody>
      </p:sp>
      <p:pic>
        <p:nvPicPr>
          <p:cNvPr id="19459" name="Picture 2" descr="C:\Users\vonicka\AppData\Local\Microsoft\Windows\Temporary Internet Files\Content.IE5\W3VQXTST\MC90041077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1557338"/>
            <a:ext cx="1898650" cy="247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 descr="C:\Users\vonicka\AppData\Local\Microsoft\Windows\Temporary Internet Files\Content.IE5\GLXV2KFC\MC90044066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6688" y="4797425"/>
            <a:ext cx="1658937" cy="165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FF0000"/>
                </a:solidFill>
              </a:rPr>
              <a:t>Vyber správnou odpověď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cs-CZ" sz="2800" b="1" dirty="0" smtClean="0">
                <a:solidFill>
                  <a:srgbClr val="FF0000"/>
                </a:solidFill>
              </a:rPr>
              <a:t>Co se stalo s mýdlem, které kočička koupila?</a:t>
            </a:r>
          </a:p>
          <a:p>
            <a:pPr>
              <a:defRPr/>
            </a:pPr>
            <a:r>
              <a:rPr lang="cs-CZ" sz="2800" b="1" dirty="0" smtClean="0"/>
              <a:t>A- nic</a:t>
            </a:r>
          </a:p>
          <a:p>
            <a:pPr>
              <a:defRPr/>
            </a:pPr>
            <a:r>
              <a:rPr lang="cs-CZ" sz="2800" b="1" dirty="0"/>
              <a:t>S</a:t>
            </a:r>
            <a:r>
              <a:rPr lang="cs-CZ" sz="2800" b="1" dirty="0" smtClean="0"/>
              <a:t>- pejsek ho snědl</a:t>
            </a:r>
          </a:p>
          <a:p>
            <a:pPr>
              <a:defRPr/>
            </a:pPr>
            <a:r>
              <a:rPr lang="cs-CZ" sz="2800" b="1" dirty="0" smtClean="0"/>
              <a:t>C- kočička ho snědla</a:t>
            </a:r>
          </a:p>
          <a:p>
            <a:pPr>
              <a:defRPr/>
            </a:pPr>
            <a:r>
              <a:rPr lang="cs-CZ" sz="2800" b="1" dirty="0" smtClean="0">
                <a:solidFill>
                  <a:srgbClr val="FF0000"/>
                </a:solidFill>
              </a:rPr>
              <a:t>S čím si pejsek spletl mýdlo?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b="1" dirty="0" smtClean="0"/>
              <a:t>A – s máslem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b="1" dirty="0" smtClean="0"/>
              <a:t>B- s chlebem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800" b="1" dirty="0"/>
              <a:t>T</a:t>
            </a:r>
            <a:r>
              <a:rPr lang="cs-CZ" sz="2800" b="1" dirty="0" smtClean="0"/>
              <a:t>-  cukrovím</a:t>
            </a:r>
          </a:p>
          <a:p>
            <a:pPr>
              <a:defRPr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defRPr/>
            </a:pPr>
            <a:endParaRPr lang="cs-CZ" dirty="0"/>
          </a:p>
          <a:p>
            <a:pPr>
              <a:defRPr/>
            </a:pPr>
            <a:endParaRPr lang="cs-CZ" dirty="0"/>
          </a:p>
        </p:txBody>
      </p:sp>
      <p:pic>
        <p:nvPicPr>
          <p:cNvPr id="20483" name="Picture 2" descr="C:\Users\vonicka\AppData\Local\Microsoft\Windows\Temporary Internet Files\Content.IE5\T18E97VY\MC900433208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38913" y="4365625"/>
            <a:ext cx="2170112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3" descr="C:\Users\vonicka\AppData\Local\Microsoft\Windows\Temporary Internet Files\Content.IE5\GLXV2KFC\MC90041164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4308475"/>
            <a:ext cx="1936750" cy="179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301750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cs-CZ" dirty="0" smtClean="0"/>
              <a:t>Jaká pochoutka pro pejsky byla schovaná v odpovědích?</a:t>
            </a:r>
            <a:endParaRPr lang="cs-CZ" dirty="0"/>
          </a:p>
        </p:txBody>
      </p:sp>
      <p:pic>
        <p:nvPicPr>
          <p:cNvPr id="3074" name="Picture 2" descr="C:\Users\vonicka\AppData\Local\Microsoft\Windows\Temporary Internet Files\Content.IE5\GLXV2KFC\MP900448508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77925" y="1600200"/>
            <a:ext cx="6788150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>
                <a:solidFill>
                  <a:srgbClr val="CCCCFF"/>
                </a:solidFill>
                <a:latin typeface="Trebuchet MS" pitchFamily="34" charset="0"/>
                <a:ea typeface="Arial Unicode MS" pitchFamily="34" charset="-128"/>
                <a:cs typeface="Arial Unicode MS" pitchFamily="34" charset="-128"/>
                <a:hlinkClick r:id="rId2"/>
              </a:rPr>
              <a:t>WWW.OFFICE.MICROSOFT.COM</a:t>
            </a:r>
            <a:endParaRPr lang="cs-CZ" smtClean="0">
              <a:solidFill>
                <a:srgbClr val="CCCCFF"/>
              </a:solidFill>
              <a:latin typeface="Trebuchet MS" pitchFamily="34" charset="0"/>
              <a:ea typeface="Arial Unicode MS" pitchFamily="34" charset="-128"/>
              <a:cs typeface="Arial Unicode MS" pitchFamily="34" charset="-128"/>
              <a:hlinkClick r:id="rId2"/>
            </a:endParaRPr>
          </a:p>
          <a:p>
            <a:r>
              <a:rPr lang="cs-CZ" smtClean="0">
                <a:solidFill>
                  <a:srgbClr val="CCCCFF"/>
                </a:solidFill>
                <a:latin typeface="Trebuchet MS" pitchFamily="34" charset="0"/>
                <a:ea typeface="Arial Unicode MS" pitchFamily="34" charset="-128"/>
                <a:cs typeface="Arial Unicode MS" pitchFamily="34" charset="-128"/>
                <a:hlinkClick r:id="rId2"/>
              </a:rPr>
              <a:t>Vlastní obrázky/foto/ z knihy:</a:t>
            </a:r>
          </a:p>
          <a:p>
            <a:r>
              <a:rPr lang="cs-CZ" smtClean="0">
                <a:solidFill>
                  <a:srgbClr val="CCCCFF"/>
                </a:solidFill>
                <a:latin typeface="Trebuchet MS" pitchFamily="34" charset="0"/>
                <a:ea typeface="Arial Unicode MS" pitchFamily="34" charset="-128"/>
                <a:cs typeface="Arial Unicode MS" pitchFamily="34" charset="-128"/>
                <a:hlinkClick r:id="rId2"/>
              </a:rPr>
              <a:t>Josef Čapek-POVÍDÁNÍ O PEJSKOVI</a:t>
            </a:r>
          </a:p>
          <a:p>
            <a:r>
              <a:rPr lang="cs-CZ" smtClean="0">
                <a:solidFill>
                  <a:srgbClr val="CCCCFF"/>
                </a:solidFill>
                <a:latin typeface="Trebuchet MS" pitchFamily="34" charset="0"/>
                <a:ea typeface="Arial Unicode MS" pitchFamily="34" charset="-128"/>
                <a:cs typeface="Arial Unicode MS" pitchFamily="34" charset="-128"/>
                <a:hlinkClick r:id="rId2"/>
              </a:rPr>
              <a:t> A KOČIČCE, Albatros,Praha 1987</a:t>
            </a:r>
          </a:p>
          <a:p>
            <a:endParaRPr lang="cs-CZ" smtClean="0">
              <a:solidFill>
                <a:srgbClr val="CCCCFF"/>
              </a:solidFill>
              <a:latin typeface="Trebuchet MS" pitchFamily="34" charset="0"/>
              <a:ea typeface="Arial Unicode MS" pitchFamily="34" charset="-128"/>
              <a:cs typeface="Arial Unicode MS" pitchFamily="34" charset="-128"/>
              <a:hlinkClick r:id="rId2"/>
            </a:endParaRP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527</TotalTime>
  <Words>313</Words>
  <Application>Microsoft Office PowerPoint</Application>
  <PresentationFormat>On-screen Show (4:3)</PresentationFormat>
  <Paragraphs>50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Trebuchet MS</vt:lpstr>
      <vt:lpstr>Arial Unicode MS</vt:lpstr>
      <vt:lpstr>Motiv sady Office</vt:lpstr>
      <vt:lpstr>Snímek 1</vt:lpstr>
      <vt:lpstr>ANOTACE</vt:lpstr>
      <vt:lpstr> Povídání o pejskovi a kočičce</vt:lpstr>
      <vt:lpstr>O pejskovi a kočičce - jak myli podlahu</vt:lpstr>
      <vt:lpstr>Seřaď věty  a vyprávěj, jak vše dopadlo</vt:lpstr>
      <vt:lpstr>Odpovídej na otázky !</vt:lpstr>
      <vt:lpstr>Vyber správnou odpověď:</vt:lpstr>
      <vt:lpstr>Jaká pochoutka pro pejsky byla schovaná v odpovědích?</vt:lpstr>
      <vt:lpstr>Použité zdroje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71</cp:revision>
  <dcterms:created xsi:type="dcterms:W3CDTF">2011-06-20T10:40:08Z</dcterms:created>
  <dcterms:modified xsi:type="dcterms:W3CDTF">2013-06-27T15:52:21Z</dcterms:modified>
</cp:coreProperties>
</file>