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1" r:id="rId2"/>
    <p:sldId id="257" r:id="rId3"/>
    <p:sldId id="259" r:id="rId4"/>
    <p:sldId id="262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4B28FE-BEBF-46C5-8BDD-CD58798B7855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E243BF-8048-4DF5-A432-6E12F68408D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37870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E243BF-8048-4DF5-A432-6E12F68408D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38157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E243BF-8048-4DF5-A432-6E12F68408D3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16421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EF28A-90AD-498B-A183-7EAC1F4932F2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5676C-998C-44F2-82C5-A16C4B835C2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7594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EF28A-90AD-498B-A183-7EAC1F4932F2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5676C-998C-44F2-82C5-A16C4B835C2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127749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EF28A-90AD-498B-A183-7EAC1F4932F2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5676C-998C-44F2-82C5-A16C4B835C2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494983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EF28A-90AD-498B-A183-7EAC1F4932F2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5676C-998C-44F2-82C5-A16C4B835C2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300885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EF28A-90AD-498B-A183-7EAC1F4932F2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5676C-998C-44F2-82C5-A16C4B835C2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86218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EF28A-90AD-498B-A183-7EAC1F4932F2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5676C-998C-44F2-82C5-A16C4B835C2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5305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EF28A-90AD-498B-A183-7EAC1F4932F2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5676C-998C-44F2-82C5-A16C4B835C2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135389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EF28A-90AD-498B-A183-7EAC1F4932F2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5676C-998C-44F2-82C5-A16C4B835C2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33714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EF28A-90AD-498B-A183-7EAC1F4932F2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5676C-998C-44F2-82C5-A16C4B835C2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9860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EF28A-90AD-498B-A183-7EAC1F4932F2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5676C-998C-44F2-82C5-A16C4B835C2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099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EF28A-90AD-498B-A183-7EAC1F4932F2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5676C-998C-44F2-82C5-A16C4B835C2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71922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1EF28A-90AD-498B-A183-7EAC1F4932F2}" type="datetimeFigureOut">
              <a:rPr lang="cs-CZ" smtClean="0"/>
              <a:pPr/>
              <a:t>27.6.2013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E5676C-998C-44F2-82C5-A16C4B835C2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85874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2/Kid-jbk.jpg" TargetMode="External"/><Relationship Id="rId2" Type="http://schemas.openxmlformats.org/officeDocument/2006/relationships/hyperlink" Target="http://upload.wikimedia.org/wikipedia/commons/a/a3/Saut_chevreuil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5/5d/Capreolus_capreolus_(Marek_Szczepanek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539750" y="1628800"/>
            <a:ext cx="7067550" cy="352839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ČÍSLO PROJEKTU: 1.4 OP VK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NÁZEV: VY_12_INOVACE_27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AUTOR: Mgr. Zdeňka Bauerová, Mgr. Mária Bradnová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OBDOBÍ: 2012-13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ROČNÍK: 4.</a:t>
            </a:r>
          </a:p>
          <a:p>
            <a:pPr>
              <a:buFont typeface="Arial" pitchFamily="34" charset="0"/>
              <a:buNone/>
            </a:pPr>
            <a:r>
              <a:rPr lang="cs-CZ" sz="1600" dirty="0" smtClean="0">
                <a:latin typeface="Calibri" pitchFamily="34" charset="0"/>
              </a:rPr>
              <a:t> 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VZDĚLÁVACÍ OBLAST: Člověk a jeho svět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VZDĚLÁVACÍ OBOR: 1. stupeň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TÉMATICKÝ OKRUH: Místo </a:t>
            </a:r>
            <a:r>
              <a:rPr lang="cs-CZ" sz="1600" smtClean="0">
                <a:latin typeface="Calibri" pitchFamily="34" charset="0"/>
              </a:rPr>
              <a:t>kde žijeme</a:t>
            </a:r>
            <a:endParaRPr lang="cs-CZ" sz="16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Calibri" pitchFamily="34" charset="0"/>
              </a:rPr>
              <a:t>TÉMA: Srnec obecný</a:t>
            </a:r>
          </a:p>
          <a:p>
            <a:pPr>
              <a:buFont typeface="Arial" pitchFamily="34" charset="0"/>
              <a:buNone/>
            </a:pPr>
            <a:r>
              <a:rPr lang="cs-CZ" sz="1600" dirty="0" smtClean="0">
                <a:latin typeface="Calibri" pitchFamily="34" charset="0"/>
              </a:rPr>
              <a:t> 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>
                <a:latin typeface="Calibri" pitchFamily="34" charset="0"/>
              </a:rPr>
              <a:t>ANOTACE</a:t>
            </a:r>
            <a:r>
              <a:rPr lang="cs-CZ" sz="1600" dirty="0" smtClean="0">
                <a:latin typeface="Calibri" pitchFamily="34" charset="0"/>
              </a:rPr>
              <a:t>: Prezentace </a:t>
            </a:r>
            <a:r>
              <a:rPr lang="cs-CZ" sz="1600" dirty="0">
                <a:latin typeface="Calibri" pitchFamily="34" charset="0"/>
              </a:rPr>
              <a:t>slouží jako výkladový materiál k učebnici Rozmanitosti přírody (ALTER). </a:t>
            </a:r>
            <a:r>
              <a:rPr lang="cs-CZ" sz="1600" dirty="0" smtClean="0">
                <a:latin typeface="Calibri" pitchFamily="34" charset="0"/>
              </a:rPr>
              <a:t>Snímek </a:t>
            </a:r>
            <a:r>
              <a:rPr lang="cs-CZ" sz="1600" dirty="0">
                <a:latin typeface="Calibri" pitchFamily="34" charset="0"/>
              </a:rPr>
              <a:t>č.2 lze použít jako výpisky k dané látce.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>
              <a:latin typeface="Calibri" pitchFamily="34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/>
          </a:p>
        </p:txBody>
      </p:sp>
      <p:pic>
        <p:nvPicPr>
          <p:cNvPr id="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35166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496" y="428992"/>
            <a:ext cx="1766887" cy="1054100"/>
          </a:xfrm>
          <a:prstGeom prst="rect">
            <a:avLst/>
          </a:prstGeom>
          <a:noFill/>
        </p:spPr>
      </p:pic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746545" y="510421"/>
            <a:ext cx="7681078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6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Základní  škola a mateřská škola </a:t>
            </a:r>
            <a:r>
              <a:rPr lang="cs-CZ" sz="1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J.A.Komenského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6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v Novém  Strašecí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tel. 311 240 401, 311 240 400, email</a:t>
            </a:r>
            <a:r>
              <a:rPr lang="cs-CZ" sz="160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 zsnovstra@email.cz  </a:t>
            </a:r>
            <a:endParaRPr lang="cs-CZ" sz="16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35702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Srnec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obratlovec    </a:t>
            </a:r>
          </a:p>
          <a:p>
            <a:r>
              <a:rPr lang="cs-CZ" sz="2800" dirty="0" smtClean="0"/>
              <a:t>savec</a:t>
            </a:r>
          </a:p>
          <a:p>
            <a:r>
              <a:rPr lang="cs-CZ" sz="2800" dirty="0" smtClean="0"/>
              <a:t>býložravec</a:t>
            </a:r>
          </a:p>
          <a:p>
            <a:r>
              <a:rPr lang="cs-CZ" sz="2800" dirty="0" smtClean="0"/>
              <a:t>štíhlé tělo (skáče pružně a vysoko)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arůžky mají jen samci (každoročně je shazují, na jaře jim zase narostou)</a:t>
            </a:r>
          </a:p>
          <a:p>
            <a:r>
              <a:rPr lang="cs-CZ" sz="2800" dirty="0" smtClean="0"/>
              <a:t>na zadečku má oválnou bílou skvrnu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atří mezi lovnou zvěř (zvěř vysoká)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600704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upload.wikimedia.org/wikipedia/commons/a/a3/Saut_chevreui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06668" y="331880"/>
            <a:ext cx="4260182" cy="3028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upload.wikimedia.org/wikipedia/commons/5/5d/Capreolus_capreolus_%28Marek_Szczepanek%2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5437" y="3789040"/>
            <a:ext cx="4282461" cy="2800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http://upload.wikimedia.org/wikipedia/commons/2/22/Kid-jbk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1879"/>
            <a:ext cx="3937473" cy="3028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94531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 života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cs-CZ" sz="2800" dirty="0" smtClean="0"/>
              <a:t>živí se </a:t>
            </a:r>
            <a:r>
              <a:rPr lang="cs-CZ" sz="2800" dirty="0"/>
              <a:t>bylinami, </a:t>
            </a:r>
            <a:r>
              <a:rPr lang="cs-CZ" sz="2800" dirty="0" smtClean="0"/>
              <a:t>požírá různé plody (žaludy</a:t>
            </a:r>
            <a:r>
              <a:rPr lang="cs-CZ" sz="2800" dirty="0"/>
              <a:t>, kaštany, řepa</a:t>
            </a:r>
            <a:r>
              <a:rPr lang="cs-CZ" sz="2800" dirty="0" smtClean="0"/>
              <a:t>)</a:t>
            </a:r>
          </a:p>
          <a:p>
            <a:pPr algn="just"/>
            <a:r>
              <a:rPr lang="cs-CZ" sz="2800" dirty="0" smtClean="0"/>
              <a:t>v </a:t>
            </a:r>
            <a:r>
              <a:rPr lang="cs-CZ" sz="2800" dirty="0"/>
              <a:t>oblibě </a:t>
            </a:r>
            <a:r>
              <a:rPr lang="cs-CZ" sz="2800" dirty="0" smtClean="0"/>
              <a:t>má </a:t>
            </a:r>
            <a:r>
              <a:rPr lang="cs-CZ" sz="2800" dirty="0"/>
              <a:t>výhonky </a:t>
            </a:r>
            <a:r>
              <a:rPr lang="cs-CZ" sz="2800" dirty="0" smtClean="0"/>
              <a:t>trav, okusuje mladé větvičky a kůru stromů</a:t>
            </a:r>
          </a:p>
          <a:p>
            <a:pPr algn="just"/>
            <a:r>
              <a:rPr lang="cs-CZ" sz="2800" dirty="0"/>
              <a:t>ř</a:t>
            </a:r>
            <a:r>
              <a:rPr lang="cs-CZ" sz="2800" dirty="0" smtClean="0"/>
              <a:t>epka olejná je pro něj jedovatá</a:t>
            </a:r>
          </a:p>
          <a:p>
            <a:pPr algn="just"/>
            <a:r>
              <a:rPr lang="cs-CZ" sz="2800" dirty="0"/>
              <a:t>n</a:t>
            </a:r>
            <a:r>
              <a:rPr lang="cs-CZ" sz="2800" dirty="0" smtClean="0"/>
              <a:t>a pastvu vychází za soumraku</a:t>
            </a:r>
          </a:p>
          <a:p>
            <a:pPr algn="just"/>
            <a:r>
              <a:rPr lang="cs-CZ" sz="2800" dirty="0"/>
              <a:t>j</a:t>
            </a:r>
            <a:r>
              <a:rPr lang="cs-CZ" sz="2800" dirty="0" smtClean="0"/>
              <a:t>e plachý, při </a:t>
            </a:r>
            <a:r>
              <a:rPr lang="cs-CZ" sz="2800" dirty="0"/>
              <a:t>ohrožení se často ozývá zvukem podobným psímu </a:t>
            </a:r>
            <a:r>
              <a:rPr lang="cs-CZ" sz="2800" dirty="0" smtClean="0"/>
              <a:t>štěknutí</a:t>
            </a:r>
          </a:p>
          <a:p>
            <a:pPr algn="just"/>
            <a:r>
              <a:rPr lang="cs-CZ" sz="2800" dirty="0"/>
              <a:t>v</a:t>
            </a:r>
            <a:r>
              <a:rPr lang="cs-CZ" sz="2800" dirty="0" smtClean="0"/>
              <a:t>ětšinu </a:t>
            </a:r>
            <a:r>
              <a:rPr lang="cs-CZ" sz="2800" dirty="0"/>
              <a:t>roku se zdržuje samostatně, výjimkou je pouze období </a:t>
            </a:r>
            <a:r>
              <a:rPr lang="cs-CZ" sz="2800" dirty="0" smtClean="0"/>
              <a:t>rozmnožování</a:t>
            </a:r>
          </a:p>
          <a:p>
            <a:pPr algn="just"/>
            <a:r>
              <a:rPr lang="cs-CZ" sz="2800" dirty="0"/>
              <a:t>žije v </a:t>
            </a:r>
            <a:r>
              <a:rPr lang="cs-CZ" sz="2800" dirty="0" smtClean="0"/>
              <a:t>lesích</a:t>
            </a:r>
          </a:p>
          <a:p>
            <a:pPr algn="just"/>
            <a:r>
              <a:rPr lang="cs-CZ" sz="2800" dirty="0"/>
              <a:t>z</a:t>
            </a:r>
            <a:r>
              <a:rPr lang="cs-CZ" sz="2800" dirty="0" smtClean="0"/>
              <a:t>ima – přezimuje (krmelce – přikrmování)</a:t>
            </a:r>
          </a:p>
        </p:txBody>
      </p:sp>
    </p:spTree>
    <p:extLst>
      <p:ext uri="{BB962C8B-B14F-4D97-AF65-F5344CB8AC3E}">
        <p14:creationId xmlns:p14="http://schemas.microsoft.com/office/powerpoint/2010/main" xmlns="" val="3192421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200" b="1" dirty="0" smtClean="0"/>
              <a:t>Použité materiály:</a:t>
            </a:r>
            <a:endParaRPr lang="cs-CZ" sz="1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i="1" dirty="0" smtClean="0"/>
              <a:t>Http</a:t>
            </a:r>
            <a:r>
              <a:rPr lang="cs-CZ" sz="1200" i="1" dirty="0"/>
              <a:t>://upload.wikimedia.org/wikipedia/commons/a/a3/Saut_chevreuil.jpg</a:t>
            </a:r>
            <a:r>
              <a:rPr lang="cs-CZ" sz="1200" dirty="0"/>
              <a:t> [online]. 2012 [cit. 2013-06-25]. Dostupné z: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upload.wikimedia.org/wikipedia/commons/a/a3/Saut_chevreuil.jpg</a:t>
            </a:r>
            <a:endParaRPr lang="cs-CZ" sz="1200" dirty="0" smtClean="0"/>
          </a:p>
          <a:p>
            <a:pPr marL="0" indent="0">
              <a:buNone/>
            </a:pPr>
            <a:endParaRPr lang="cs-CZ" sz="1200" i="1" dirty="0" smtClean="0"/>
          </a:p>
          <a:p>
            <a:pPr marL="0" indent="0">
              <a:buNone/>
            </a:pP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/2/22/Kid-jbk.jpg.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2012 [cit. 2013-06-27]. Dostupné z: </a:t>
            </a:r>
            <a:r>
              <a:rPr lang="cs-CZ" sz="1200" dirty="0">
                <a:hlinkClick r:id="rId3"/>
              </a:rPr>
              <a:t>http</a:t>
            </a:r>
            <a:r>
              <a:rPr lang="cs-CZ" sz="1200">
                <a:hlinkClick r:id="rId3"/>
              </a:rPr>
              <a:t>://</a:t>
            </a:r>
            <a:r>
              <a:rPr lang="cs-CZ" sz="1200" smtClean="0">
                <a:hlinkClick r:id="rId3"/>
              </a:rPr>
              <a:t>upload.wikimedia.org/wikipedia/commons/2/22/Kid-jbk.jpg</a:t>
            </a:r>
            <a:r>
              <a:rPr lang="cs-CZ" sz="1200" smtClean="0"/>
              <a:t> </a:t>
            </a:r>
            <a:endParaRPr lang="cs-CZ" sz="1200" i="1" dirty="0"/>
          </a:p>
          <a:p>
            <a:pPr marL="0" indent="0">
              <a:buNone/>
            </a:pPr>
            <a:endParaRPr lang="cs-CZ" sz="1200" i="1" dirty="0" smtClean="0"/>
          </a:p>
          <a:p>
            <a:pPr marL="0" indent="0">
              <a:buNone/>
            </a:pPr>
            <a:r>
              <a:rPr lang="cs-CZ" sz="1200" dirty="0"/>
              <a:t>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/5/5d/Capreolus_capreolus_%28Marek_Szczepanek%29.jpg.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2012 [cit. 2013-06-27]. Dostupné z: </a:t>
            </a:r>
            <a:r>
              <a:rPr lang="cs-CZ" sz="1200" dirty="0">
                <a:hlinkClick r:id="rId4"/>
              </a:rPr>
              <a:t>http://upload.wikimedia.org/wikipedia/commons/5/5d/Capreolus_capreolus_%</a:t>
            </a:r>
            <a:r>
              <a:rPr lang="cs-CZ" sz="1200" dirty="0" smtClean="0">
                <a:hlinkClick r:id="rId4"/>
              </a:rPr>
              <a:t>28Marek_Szczepanek%29.jpg</a:t>
            </a:r>
            <a:endParaRPr lang="cs-CZ" sz="1200" dirty="0" smtClean="0"/>
          </a:p>
          <a:p>
            <a:pPr marL="0" indent="0">
              <a:buNone/>
            </a:pPr>
            <a:endParaRPr lang="cs-CZ" sz="1200" i="1" dirty="0"/>
          </a:p>
          <a:p>
            <a:pPr marL="0" indent="0">
              <a:buNone/>
            </a:pPr>
            <a:endParaRPr lang="cs-CZ" sz="1200" i="1" dirty="0"/>
          </a:p>
          <a:p>
            <a:pPr marL="0" indent="0">
              <a:buNone/>
            </a:pPr>
            <a:endParaRPr lang="cs-CZ" sz="1200" dirty="0"/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432322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272</Words>
  <Application>Microsoft Office PowerPoint</Application>
  <PresentationFormat>Předvádění na obrazovce (4:3)</PresentationFormat>
  <Paragraphs>45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Srnec obecný</vt:lpstr>
      <vt:lpstr>Snímek 3</vt:lpstr>
      <vt:lpstr>Způsob života</vt:lpstr>
      <vt:lpstr>Použité materiály: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Zdeňka Bauerová</dc:creator>
  <cp:lastModifiedBy>pc</cp:lastModifiedBy>
  <cp:revision>26</cp:revision>
  <dcterms:created xsi:type="dcterms:W3CDTF">2013-05-17T15:10:33Z</dcterms:created>
  <dcterms:modified xsi:type="dcterms:W3CDTF">2013-06-27T16:01:26Z</dcterms:modified>
</cp:coreProperties>
</file>