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  <p:sldId id="264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404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81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326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20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16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925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610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222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78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88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303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E6490-5751-49C0-9D36-3B75AFA1B5B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2F014-A109-447A-B50B-446AF35094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299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%C4%8D%C3%A1p+%C4%8Dern%C3%BD&amp;source=images&amp;cd=&amp;cad=rja&amp;docid=3pDzNr_aym1ZEM&amp;tbnid=hZw-05kwGUg6NM:&amp;ved=0CAUQjRw&amp;url=http://commons.wikimedia.org/wiki/File:Ciconia_nigra_%C4%8C%C3%A1p_%C4%8Dern%C3%BD_ZOO_D%C4%9B%C4%8D%C3%ADn.jpg&amp;ei=HluXUcLjOIbVsgbz-YDADw&amp;bvm=bv.46751780,d.Yms&amp;psig=AFQjCNEPgBa3vN_6G2Jce5LyFCmJFDMMSA&amp;ust=1368959707808796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6/Ciconia_ciconia_%28Marek_Szczepanek%29.jpg" TargetMode="External"/><Relationship Id="rId2" Type="http://schemas.openxmlformats.org/officeDocument/2006/relationships/hyperlink" Target="http://upload.wikimedia.org/wikipedia/commons/d/d5/White_Stork_%28Ciconia_ciconia%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iconia_nigra_%C4%8C%C3%A1p_%C4%8Dern%C3%BD_ZOO_D%C4%9B%C4%8D%C3%ADn.jpg" TargetMode="External"/><Relationship Id="rId5" Type="http://schemas.openxmlformats.org/officeDocument/2006/relationships/hyperlink" Target="http://upload.wikimedia.org/wikipedia/commons/8/80/Ciconia_nigra_1_%28Marek_Szczepanek%29.jpg" TargetMode="External"/><Relationship Id="rId4" Type="http://schemas.openxmlformats.org/officeDocument/2006/relationships/hyperlink" Target="http://upload.wikimedia.org/wikipedia/commons/6/65/Cigogne_blanche_MHNT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6/Schwarzstorch_02.jpg" TargetMode="External"/><Relationship Id="rId2" Type="http://schemas.openxmlformats.org/officeDocument/2006/relationships/hyperlink" Target="http://upload.wikimedia.org/wikipedia/commons/e/e2/%C4%8C%C3%A1p_%C4%8Dern%C3%B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VY_12_INOVACE_35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</a:t>
            </a:r>
            <a:r>
              <a:rPr lang="cs-CZ" sz="1600" smtClean="0">
                <a:latin typeface="Calibri" pitchFamily="34" charset="0"/>
              </a:rPr>
              <a:t>Místo kde žijeme</a:t>
            </a:r>
            <a:endParaRPr lang="cs-CZ" sz="16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Čáp bílý, čáp černý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Prezentace slouží jako výkladový materiál k učebnici Rozmanitosti přírody (ALTER). </a:t>
            </a:r>
            <a:r>
              <a:rPr lang="cs-CZ" sz="1600" dirty="0" smtClean="0">
                <a:latin typeface="Calibri" pitchFamily="34" charset="0"/>
              </a:rPr>
              <a:t>Snímky č.2 a 5 </a:t>
            </a:r>
            <a:r>
              <a:rPr lang="cs-CZ" sz="1600" dirty="0">
                <a:latin typeface="Calibri" pitchFamily="34" charset="0"/>
              </a:rPr>
              <a:t>lze použít jako výpisky k dané látce.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65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bratlovec</a:t>
            </a:r>
          </a:p>
          <a:p>
            <a:r>
              <a:rPr lang="cs-CZ" dirty="0"/>
              <a:t>p</a:t>
            </a:r>
            <a:r>
              <a:rPr lang="cs-CZ" dirty="0" smtClean="0"/>
              <a:t>ták krmivý</a:t>
            </a:r>
          </a:p>
          <a:p>
            <a:r>
              <a:rPr lang="cs-CZ" dirty="0"/>
              <a:t>h</a:t>
            </a:r>
            <a:r>
              <a:rPr lang="cs-CZ" dirty="0" smtClean="0"/>
              <a:t>nízdí v lužním lese, na osamělém stromě nebo na továrním komíně</a:t>
            </a:r>
          </a:p>
          <a:p>
            <a:r>
              <a:rPr lang="cs-CZ" dirty="0"/>
              <a:t>p</a:t>
            </a:r>
            <a:r>
              <a:rPr lang="cs-CZ" dirty="0" smtClean="0"/>
              <a:t>otravu hledá na loukách (žáby, ještěrky, hadi…)</a:t>
            </a:r>
          </a:p>
          <a:p>
            <a:r>
              <a:rPr lang="cs-CZ" dirty="0"/>
              <a:t>n</a:t>
            </a:r>
            <a:r>
              <a:rPr lang="cs-CZ" dirty="0" smtClean="0"/>
              <a:t>a podzim se shromažďuje do velkých hejn a odlétá do jižní Afriky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51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d/d5/White_Stork_%28Ciconia_ciconia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83879"/>
            <a:ext cx="48005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http://upload.wikimedia.org/wikipedia/commons/a/a6/Ciconia_ciconia_%28Marek_Szczepanek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64704"/>
            <a:ext cx="3343275" cy="52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088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Potomstvo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amička obvykle snáší čtyři vejce</a:t>
            </a:r>
          </a:p>
          <a:p>
            <a:r>
              <a:rPr lang="cs-CZ" dirty="0"/>
              <a:t>r</a:t>
            </a:r>
            <a:r>
              <a:rPr lang="cs-CZ" dirty="0" smtClean="0"/>
              <a:t>odiče o svá mláďata velice dobře pečují</a:t>
            </a:r>
          </a:p>
          <a:p>
            <a:r>
              <a:rPr lang="cs-CZ" dirty="0"/>
              <a:t>č</a:t>
            </a:r>
            <a:r>
              <a:rPr lang="cs-CZ" dirty="0" smtClean="0"/>
              <a:t>áp se rád vrací na stejné místo</a:t>
            </a:r>
          </a:p>
          <a:p>
            <a:r>
              <a:rPr lang="cs-CZ" dirty="0"/>
              <a:t>p</a:t>
            </a:r>
            <a:r>
              <a:rPr lang="cs-CZ" dirty="0" smtClean="0"/>
              <a:t>rvní přilétá samec, za týden po něm samice</a:t>
            </a:r>
            <a:endParaRPr lang="cs-CZ" dirty="0"/>
          </a:p>
        </p:txBody>
      </p:sp>
      <p:pic>
        <p:nvPicPr>
          <p:cNvPr id="2050" name="Picture 2" descr="http://upload.wikimedia.org/wikipedia/commons/6/65/Cigogne_blanche_MH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933055"/>
            <a:ext cx="3168352" cy="268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747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Čáp černý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v</a:t>
            </a:r>
            <a:r>
              <a:rPr lang="cs-CZ" sz="2800" dirty="0" smtClean="0">
                <a:effectLst/>
              </a:rPr>
              <a:t>elký pták  s bronzovým leskem, červeným dlouhým zobákem a bílým břichem</a:t>
            </a:r>
          </a:p>
          <a:p>
            <a:r>
              <a:rPr lang="cs-CZ" sz="2800" dirty="0"/>
              <a:t>m</a:t>
            </a:r>
            <a:r>
              <a:rPr lang="cs-CZ" sz="2800" dirty="0" smtClean="0">
                <a:effectLst/>
              </a:rPr>
              <a:t>ezi samcem a samicí téměř není rozdíl</a:t>
            </a:r>
          </a:p>
          <a:p>
            <a:r>
              <a:rPr lang="cs-CZ" sz="2800" dirty="0"/>
              <a:t>p</a:t>
            </a:r>
            <a:r>
              <a:rPr lang="cs-CZ" sz="2800" dirty="0" smtClean="0">
                <a:effectLst/>
              </a:rPr>
              <a:t>lachý obyvatel horských lesů, pahorkatin a lužních lesů</a:t>
            </a:r>
          </a:p>
          <a:p>
            <a:r>
              <a:rPr lang="cs-CZ" sz="2800" dirty="0" smtClean="0">
                <a:effectLst/>
              </a:rPr>
              <a:t>žije jednotlivě a velmi skrytě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nízdo bývá schováno </a:t>
            </a:r>
            <a:r>
              <a:rPr lang="cs-CZ" sz="2800" dirty="0" smtClean="0">
                <a:effectLst/>
              </a:rPr>
              <a:t>v lesích v korunách starých stromů nebo na skalách </a:t>
            </a:r>
          </a:p>
          <a:p>
            <a:r>
              <a:rPr lang="cs-CZ" sz="2800" dirty="0"/>
              <a:t>ž</a:t>
            </a:r>
            <a:r>
              <a:rPr lang="cs-CZ" sz="2800" dirty="0" smtClean="0">
                <a:effectLst/>
              </a:rPr>
              <a:t>iví se převážně rybami</a:t>
            </a:r>
            <a:r>
              <a:rPr lang="cs-CZ" sz="2800" dirty="0"/>
              <a:t> </a:t>
            </a:r>
            <a:r>
              <a:rPr lang="cs-CZ" sz="2800" dirty="0" smtClean="0">
                <a:effectLst/>
              </a:rPr>
              <a:t>a dalšími drobnými živočichy</a:t>
            </a:r>
          </a:p>
          <a:p>
            <a:r>
              <a:rPr lang="cs-CZ" sz="2800" dirty="0"/>
              <a:t>n</a:t>
            </a:r>
            <a:r>
              <a:rPr lang="cs-CZ" sz="2800" smtClean="0"/>
              <a:t>a </a:t>
            </a:r>
            <a:r>
              <a:rPr lang="cs-CZ" sz="2800" dirty="0" smtClean="0"/>
              <a:t>území ČR </a:t>
            </a:r>
            <a:r>
              <a:rPr lang="cs-CZ" sz="2800" smtClean="0"/>
              <a:t>přísně chráněný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762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upload.wikimedia.org/wikipedia/commons/d/d0/Ciconia_nigra_Čáp_černý_ZOO_Děčí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64" y="332656"/>
            <a:ext cx="3600400" cy="259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upload.wikimedia.org/wikipedia/commons/8/80/Ciconia_nigra_1_%28Marek_Szczepanek%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2656"/>
            <a:ext cx="3816425" cy="259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http://upload.wikimedia.org/wikipedia/commons/e/e2/%C4%8C%C3%A1p_%C4%8Dern%C3%BD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443221"/>
            <a:ext cx="3869680" cy="307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1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Potomstvo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áp černý s</a:t>
            </a:r>
            <a:r>
              <a:rPr lang="cs-CZ" sz="2800" dirty="0" smtClean="0">
                <a:effectLst/>
              </a:rPr>
              <a:t>náší obvykle 3–5 vajec</a:t>
            </a:r>
          </a:p>
          <a:p>
            <a:r>
              <a:rPr lang="cs-CZ" sz="2800" dirty="0" smtClean="0"/>
              <a:t>m</a:t>
            </a:r>
            <a:r>
              <a:rPr lang="cs-CZ" sz="2800" dirty="0" smtClean="0">
                <a:effectLst/>
              </a:rPr>
              <a:t>láďata jsou matově hnědá s šedozeleným zobákem</a:t>
            </a:r>
          </a:p>
          <a:p>
            <a:endParaRPr lang="cs-CZ" sz="2800" dirty="0" smtClean="0">
              <a:effectLst/>
            </a:endParaRPr>
          </a:p>
          <a:p>
            <a:endParaRPr lang="cs-CZ" sz="2800" dirty="0" smtClean="0">
              <a:effectLst/>
            </a:endParaRPr>
          </a:p>
          <a:p>
            <a:endParaRPr lang="cs-CZ" sz="2800" dirty="0" smtClean="0">
              <a:effectLst/>
            </a:endParaRPr>
          </a:p>
          <a:p>
            <a:endParaRPr lang="cs-CZ" sz="2800" dirty="0"/>
          </a:p>
        </p:txBody>
      </p:sp>
      <p:pic>
        <p:nvPicPr>
          <p:cNvPr id="7" name="Picture 4" descr="http://upload.wikimedia.org/wikipedia/commons/c/c6/Schwarzstorch_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280" y="2780928"/>
            <a:ext cx="4614978" cy="3143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474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/d/d5/White_Stork_%28Ciconia_ciconia%29.jpg.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2"/>
              </a:rPr>
              <a:t>http://upload.wikimedia.org/wikipedia/commons/d/d5/White_Stork_%</a:t>
            </a:r>
            <a:r>
              <a:rPr lang="cs-CZ" sz="1200" dirty="0" smtClean="0">
                <a:hlinkClick r:id="rId2"/>
              </a:rPr>
              <a:t>28Ciconia_ciconia%29.jpg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/a/a6/Ciconia_ciconia_%28Marek_Szczepanek%29.jpg.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2013 [cit. 2013-06-27]. Dostupné z: </a:t>
            </a:r>
            <a:r>
              <a:rPr lang="cs-CZ" sz="1200" dirty="0">
                <a:hlinkClick r:id="rId3"/>
              </a:rPr>
              <a:t>http://upload.wikimedia.org/wikipedia/commons/a/a6/Ciconia_ciconia_%</a:t>
            </a:r>
            <a:r>
              <a:rPr lang="cs-CZ" sz="1200" dirty="0" smtClean="0">
                <a:hlinkClick r:id="rId3"/>
              </a:rPr>
              <a:t>28Marek_Szczepanek%29.jpg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/6/65/Cigogne_blanche_MHNT.jpg.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upload.wikimedia.org/wikipedia/commons/6/65/Cigogne_blanche_MHNT.jpg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/8/80/Ciconia_nigra_1_%28Marek_Szczepanek%29.jpg.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5"/>
              </a:rPr>
              <a:t>http://upload.wikimedia.org/wikipedia/commons/8/80/Ciconia_nigra_1_%</a:t>
            </a:r>
            <a:r>
              <a:rPr lang="cs-CZ" sz="1200" dirty="0" smtClean="0">
                <a:hlinkClick r:id="rId5"/>
              </a:rPr>
              <a:t>28Marek_Szczepanek%29.jpg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r>
              <a:rPr lang="cs-CZ" sz="1200" i="1" dirty="0" smtClean="0"/>
              <a:t>Http</a:t>
            </a:r>
            <a:r>
              <a:rPr lang="cs-CZ" sz="1200" i="1" dirty="0"/>
              <a:t>://commons.wikimedia.org/wiki/File:Ciconia_nigra_%C4%8C%C3%A1p_%C4%8Dern%C3%BD_ZOO_D%C4%9B%C4%8D%C3%ADn.jpg</a:t>
            </a:r>
            <a:r>
              <a:rPr lang="cs-CZ" sz="1200" dirty="0"/>
              <a:t> [online]. 2012 [cit. 2013-06-17]. Dostupné z: </a:t>
            </a:r>
            <a:r>
              <a:rPr lang="cs-CZ" sz="1200" dirty="0">
                <a:hlinkClick r:id="rId6"/>
              </a:rPr>
              <a:t>http://commons.wikimedia.org/wiki/File:Ciconia_nigra_%C4%8C%C3%A1p_%C4%8Dern%C3%BD_ZOO_D%C4%9B%C4%8D%C3%ADn.jpg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1252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/e/e2/%C4%8C%C3%A1p_%C4%8Dern%C3%BD.JPG.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2"/>
              </a:rPr>
              <a:t>http://upload.wikimedia.org/wikipedia/commons/e/e2/%C4%8C%C3%A1p_%</a:t>
            </a:r>
            <a:r>
              <a:rPr lang="cs-CZ" sz="1200" dirty="0" smtClean="0">
                <a:hlinkClick r:id="rId2"/>
              </a:rPr>
              <a:t>C4%8Dern%C3%BD.JPG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Http</a:t>
            </a:r>
            <a:r>
              <a:rPr lang="cs-CZ" sz="1200" dirty="0"/>
              <a:t>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/c/c6/Schwarzstorch_02.jpg.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upload.wikimedia.org/wikipedia/commons/c/c6/Schwarzstorch_02.jpg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it-IT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45607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458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Čáp bílý</vt:lpstr>
      <vt:lpstr>Prezentace aplikace PowerPoint</vt:lpstr>
      <vt:lpstr>Potomstvo</vt:lpstr>
      <vt:lpstr>Čáp černý</vt:lpstr>
      <vt:lpstr>Prezentace aplikace PowerPoint</vt:lpstr>
      <vt:lpstr>Potomstvo</vt:lpstr>
      <vt:lpstr>Použité materiály: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Zdeňka Bauerová</cp:lastModifiedBy>
  <cp:revision>23</cp:revision>
  <dcterms:created xsi:type="dcterms:W3CDTF">2013-05-18T09:21:33Z</dcterms:created>
  <dcterms:modified xsi:type="dcterms:W3CDTF">2013-06-27T11:34:49Z</dcterms:modified>
</cp:coreProperties>
</file>