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6" r:id="rId6"/>
    <p:sldId id="262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E818"/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283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727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433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848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721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5415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973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1499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6328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7303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680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1761C-CF72-4A94-84ED-ED64B13BB1D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EF3E2F-EDDA-49A2-9B4E-2B889B5C2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748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VLÁDA POSLEDNÍCH PŘEMYSLOVCŮ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7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4549" y="437244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panovníky období panování posledních Přemyslovců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864549" y="2923026"/>
            <a:ext cx="70117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VY_32_inovace_10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151236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VLÁDA POSLEDNÍCH PŘEMYSLOVCŮ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Přemysl Otakar I. </a:t>
            </a:r>
            <a:r>
              <a:rPr lang="cs-CZ" dirty="0" smtClean="0"/>
              <a:t>– první český král s dědičným titulem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Václav I</a:t>
            </a:r>
            <a:r>
              <a:rPr lang="cs-CZ" dirty="0" smtClean="0"/>
              <a:t>. – upevnění postavení Českého království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Přemysl Otakar II. </a:t>
            </a:r>
            <a:r>
              <a:rPr lang="cs-CZ" dirty="0" smtClean="0"/>
              <a:t>– král železný a zlatý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Václav II. </a:t>
            </a:r>
            <a:r>
              <a:rPr lang="cs-CZ" dirty="0" smtClean="0"/>
              <a:t>– schopný politik a diplomat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Václav III. </a:t>
            </a:r>
            <a:r>
              <a:rPr lang="cs-CZ" dirty="0" smtClean="0"/>
              <a:t>– poslední Přemyslovec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776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anovnici.estranky.cz/img/picture/18/P%C5%99emysl-Otakar-I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24098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PŘEMYSL OTAKAR I.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Zdatný panovník, který dosáhl uznání po celé Evropě</a:t>
            </a:r>
          </a:p>
          <a:p>
            <a:r>
              <a:rPr lang="cs-CZ" dirty="0" smtClean="0"/>
              <a:t>V roce </a:t>
            </a:r>
            <a:r>
              <a:rPr lang="cs-CZ" sz="3600" b="1" dirty="0" smtClean="0">
                <a:solidFill>
                  <a:srgbClr val="7030A0"/>
                </a:solidFill>
              </a:rPr>
              <a:t>1212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rgbClr val="7030A0"/>
                </a:solidFill>
              </a:rPr>
              <a:t>Zlatá bula sicilská</a:t>
            </a:r>
          </a:p>
          <a:p>
            <a:r>
              <a:rPr lang="cs-CZ" dirty="0" smtClean="0"/>
              <a:t>Bohatá naleziště stříbra v okolí Jihlavy a Kutné hory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385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ZLATÁ BULA SICILSKÁ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15000" cy="4525963"/>
          </a:xfrm>
        </p:spPr>
        <p:txBody>
          <a:bodyPr/>
          <a:lstStyle/>
          <a:p>
            <a:r>
              <a:rPr lang="cs-CZ" b="1" dirty="0" smtClean="0"/>
              <a:t>Listina, která potvrzovala nezávislost Českého království a zaručovala, že se královský titul dědí z otce na syna</a:t>
            </a:r>
            <a:endParaRPr lang="cs-CZ" b="1" dirty="0"/>
          </a:p>
        </p:txBody>
      </p:sp>
      <p:pic>
        <p:nvPicPr>
          <p:cNvPr id="2050" name="Picture 2" descr="http://simonak.eu/images/obrazky_ostatni_strany/h_k/12_15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416635" cy="434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SLO2JL7N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10173"/>
            <a:ext cx="2287471" cy="155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219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ANEŽKA ČESKÁ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709119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Dcerou Přemysla Otakara I.</a:t>
            </a:r>
          </a:p>
          <a:p>
            <a:r>
              <a:rPr lang="cs-CZ" dirty="0" smtClean="0"/>
              <a:t>Bylo jí líto chudých a trpících lidí</a:t>
            </a:r>
          </a:p>
          <a:p>
            <a:r>
              <a:rPr lang="cs-CZ" dirty="0" smtClean="0"/>
              <a:t>V Praze pro ně založila </a:t>
            </a:r>
            <a:r>
              <a:rPr lang="cs-CZ" b="1" dirty="0" smtClean="0">
                <a:solidFill>
                  <a:srgbClr val="7030A0"/>
                </a:solidFill>
              </a:rPr>
              <a:t>Anežský klášter</a:t>
            </a:r>
          </a:p>
          <a:p>
            <a:r>
              <a:rPr lang="cs-CZ" dirty="0" smtClean="0"/>
              <a:t>Celý svůj život věnovala péči o nemocné, chudé a postižené</a:t>
            </a:r>
          </a:p>
          <a:p>
            <a:r>
              <a:rPr lang="cs-CZ" dirty="0" smtClean="0"/>
              <a:t>Prostí lidé ji už tehdy považovali za svatou</a:t>
            </a:r>
          </a:p>
          <a:p>
            <a:r>
              <a:rPr lang="cs-CZ" dirty="0" smtClean="0"/>
              <a:t>Papežem prohlášena za </a:t>
            </a:r>
            <a:r>
              <a:rPr lang="cs-CZ" b="1" dirty="0" smtClean="0">
                <a:solidFill>
                  <a:srgbClr val="7030A0"/>
                </a:solidFill>
              </a:rPr>
              <a:t>svatou </a:t>
            </a:r>
            <a:r>
              <a:rPr lang="cs-CZ" dirty="0" smtClean="0"/>
              <a:t>roku 1989</a:t>
            </a:r>
            <a:endParaRPr lang="cs-CZ" dirty="0"/>
          </a:p>
        </p:txBody>
      </p:sp>
      <p:pic>
        <p:nvPicPr>
          <p:cNvPr id="6146" name="Picture 2" descr="http://files.josefnemec.webnode.cz/200000127-dd603de5a7/Ane%C5%BEka%20%C4%8Cesk%C3%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844824"/>
            <a:ext cx="3200400" cy="4267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0448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anovnici.estranky.cz/img/picture/17/V%C3%A1clav-I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64904"/>
            <a:ext cx="2736304" cy="408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VÁCLAV I.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Pokračoval v osidlování zalesněných oblastí</a:t>
            </a:r>
          </a:p>
          <a:p>
            <a:r>
              <a:rPr lang="cs-CZ" dirty="0" smtClean="0"/>
              <a:t>Upevňoval postavení Čech v Evropě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397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2zskolin.cz/panovnici/10/Image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05902"/>
            <a:ext cx="2628900" cy="360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PŘEMYSL OTAKAR II.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19056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E3E818"/>
                </a:solidFill>
              </a:rPr>
              <a:t>Král ŽELEZNÝ A ZLATÝ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ŽELEZNÝ</a:t>
            </a:r>
            <a:r>
              <a:rPr lang="cs-CZ" dirty="0" smtClean="0"/>
              <a:t> – pro velkou a dobře ozbrojenou armádu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ZLATÝ</a:t>
            </a:r>
            <a:r>
              <a:rPr lang="cs-CZ" dirty="0" smtClean="0"/>
              <a:t> – pro velké bohatství z dolů</a:t>
            </a:r>
          </a:p>
          <a:p>
            <a:r>
              <a:rPr lang="cs-CZ" dirty="0" smtClean="0"/>
              <a:t>Území se za jeho vlády zdvojnásobilo</a:t>
            </a:r>
          </a:p>
          <a:p>
            <a:r>
              <a:rPr lang="cs-CZ" dirty="0" smtClean="0"/>
              <a:t>Zahynul v bitvě na </a:t>
            </a:r>
            <a:r>
              <a:rPr lang="cs-CZ" b="1" dirty="0" smtClean="0">
                <a:solidFill>
                  <a:srgbClr val="7030A0"/>
                </a:solidFill>
              </a:rPr>
              <a:t>Moravském poli </a:t>
            </a:r>
            <a:r>
              <a:rPr lang="cs-CZ" dirty="0" smtClean="0"/>
              <a:t>roku </a:t>
            </a:r>
            <a:r>
              <a:rPr lang="cs-CZ" b="1" dirty="0" smtClean="0">
                <a:solidFill>
                  <a:srgbClr val="7030A0"/>
                </a:solidFill>
              </a:rPr>
              <a:t>1278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706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panovnici.estranky.cz/img/mid/249/vaclav-ii.-kr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412776"/>
            <a:ext cx="3381375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VÁCLAV II.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87008" cy="51411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 smrti jeho otce Přemysla O. II. – kruté časy</a:t>
            </a:r>
          </a:p>
          <a:p>
            <a:r>
              <a:rPr lang="cs-CZ" dirty="0" smtClean="0"/>
              <a:t>Václavovi bylo jen 7 let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Vláda Oty Braniborského</a:t>
            </a:r>
          </a:p>
          <a:p>
            <a:r>
              <a:rPr lang="cs-CZ" dirty="0" smtClean="0"/>
              <a:t>Po 5 letech Václav na trůně</a:t>
            </a:r>
          </a:p>
          <a:p>
            <a:r>
              <a:rPr lang="cs-CZ" dirty="0" smtClean="0"/>
              <a:t>Václav byl </a:t>
            </a:r>
            <a:r>
              <a:rPr lang="cs-CZ" b="1" dirty="0" smtClean="0">
                <a:solidFill>
                  <a:srgbClr val="7030A0"/>
                </a:solidFill>
              </a:rPr>
              <a:t>schopný politik a diplomat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Pražský groš</a:t>
            </a:r>
          </a:p>
          <a:p>
            <a:r>
              <a:rPr lang="cs-CZ" dirty="0" smtClean="0"/>
              <a:t>Václav králem </a:t>
            </a:r>
            <a:r>
              <a:rPr lang="cs-CZ" b="1" dirty="0" smtClean="0">
                <a:solidFill>
                  <a:srgbClr val="7030A0"/>
                </a:solidFill>
              </a:rPr>
              <a:t>polským</a:t>
            </a:r>
          </a:p>
          <a:p>
            <a:r>
              <a:rPr lang="cs-CZ" dirty="0" smtClean="0"/>
              <a:t>Pro syna Václava III. získal </a:t>
            </a:r>
            <a:r>
              <a:rPr lang="cs-CZ" b="1" dirty="0" smtClean="0">
                <a:solidFill>
                  <a:srgbClr val="7030A0"/>
                </a:solidFill>
              </a:rPr>
              <a:t>uherskou korunu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074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anovnici.estranky.cz/img/picture/11/V%C3%A1clav-III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2816" y="2996952"/>
            <a:ext cx="2896957" cy="356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VÁCLAV III.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851104" cy="4525963"/>
          </a:xfrm>
        </p:spPr>
        <p:txBody>
          <a:bodyPr/>
          <a:lstStyle/>
          <a:p>
            <a:r>
              <a:rPr lang="cs-CZ" dirty="0" smtClean="0"/>
              <a:t>Král ČESKÝ, POLSKÝ, UHERSKÝ</a:t>
            </a:r>
          </a:p>
          <a:p>
            <a:r>
              <a:rPr lang="cs-CZ" dirty="0" smtClean="0"/>
              <a:t>Vládl pouze jeden rok</a:t>
            </a:r>
          </a:p>
          <a:p>
            <a:r>
              <a:rPr lang="cs-CZ" dirty="0" smtClean="0"/>
              <a:t>Pochopil že nemůže udržet všechny země vzdal se proto koruny uherské</a:t>
            </a:r>
          </a:p>
          <a:p>
            <a:r>
              <a:rPr lang="cs-CZ" dirty="0" smtClean="0"/>
              <a:t>Při cestě do Polska zabit roku </a:t>
            </a:r>
            <a:r>
              <a:rPr lang="cs-CZ" b="1" dirty="0" smtClean="0">
                <a:solidFill>
                  <a:srgbClr val="7030A0"/>
                </a:solidFill>
              </a:rPr>
              <a:t>1306 v Olomouci		     vymření Přemyslovců po meči</a:t>
            </a:r>
            <a:endParaRPr lang="cs-CZ" b="1" dirty="0">
              <a:solidFill>
                <a:srgbClr val="7030A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4653136"/>
            <a:ext cx="1944216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9958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6064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86807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278578"/>
            <a:ext cx="756084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</a:t>
            </a:r>
            <a:r>
              <a:rPr lang="cs-CZ" sz="1200" i="1" dirty="0" smtClean="0"/>
              <a:t>- Panovnici.estranky.cz</a:t>
            </a:r>
            <a:r>
              <a:rPr lang="cs-CZ" sz="1200" dirty="0"/>
              <a:t> [online]. 2011 [cit. 2011-11-17]. Přemysl Otakar I. Dostupné z WWW: &lt;http://www.panovnici.estranky.cz/</a:t>
            </a:r>
            <a:r>
              <a:rPr lang="cs-CZ" sz="1200" dirty="0" err="1"/>
              <a:t>clanky</a:t>
            </a:r>
            <a:r>
              <a:rPr lang="cs-CZ" sz="1200" dirty="0"/>
              <a:t>/premysl-otakar-i_.html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2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dirty="0" smtClean="0"/>
              <a:t>Obr. 3 </a:t>
            </a:r>
            <a:r>
              <a:rPr lang="cs-CZ" sz="1200" dirty="0" smtClean="0"/>
              <a:t>- </a:t>
            </a:r>
            <a:r>
              <a:rPr lang="cs-CZ" sz="1200" dirty="0" smtClean="0"/>
              <a:t>Svatořečení Anežky České. [</a:t>
            </a:r>
            <a:r>
              <a:rPr lang="cs-CZ" sz="1200" smtClean="0"/>
              <a:t>online</a:t>
            </a:r>
            <a:r>
              <a:rPr lang="cs-CZ" sz="1200" smtClean="0"/>
              <a:t>] 2011. </a:t>
            </a:r>
            <a:r>
              <a:rPr lang="cs-CZ" sz="1200" dirty="0" smtClean="0"/>
              <a:t>[cit. 2013-06-27]. Dostupné z: http://josefnemec.webnode.cz/news/svatoreceni-anezky-ceske/</a:t>
            </a:r>
            <a:endParaRPr lang="cs-CZ" sz="1200" dirty="0"/>
          </a:p>
          <a:p>
            <a:r>
              <a:rPr lang="cs-CZ" sz="1200" b="1" dirty="0" smtClean="0"/>
              <a:t>Obr. 4 </a:t>
            </a:r>
            <a:r>
              <a:rPr lang="cs-CZ" sz="1200" dirty="0" smtClean="0"/>
              <a:t>- </a:t>
            </a:r>
            <a:r>
              <a:rPr lang="cs-CZ" sz="1200" i="1" dirty="0"/>
              <a:t>Simonak.eu</a:t>
            </a:r>
            <a:r>
              <a:rPr lang="cs-CZ" sz="1200" dirty="0"/>
              <a:t> [online]. 2011 [cit. 2011-11-17]. Historický kalendář. Dostupné z WWW: &lt;http://simonak.eu/</a:t>
            </a:r>
            <a:r>
              <a:rPr lang="cs-CZ" sz="1200" dirty="0" err="1"/>
              <a:t>index.php?stranka</a:t>
            </a:r>
            <a:r>
              <a:rPr lang="cs-CZ" sz="1200" dirty="0"/>
              <a:t>=</a:t>
            </a:r>
            <a:r>
              <a:rPr lang="cs-CZ" sz="1200" dirty="0" err="1"/>
              <a:t>pages</a:t>
            </a:r>
            <a:r>
              <a:rPr lang="cs-CZ" sz="1200" dirty="0"/>
              <a:t>/</a:t>
            </a:r>
            <a:r>
              <a:rPr lang="cs-CZ" sz="1200" dirty="0" err="1"/>
              <a:t>h_k</a:t>
            </a:r>
            <a:r>
              <a:rPr lang="cs-CZ" sz="1200" dirty="0"/>
              <a:t>/12_15.htm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5 -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2011-11-18]. Václav I. Dostupné z WWW: &lt;http://www.panovnici.estranky.cz/</a:t>
            </a:r>
            <a:r>
              <a:rPr lang="cs-CZ" sz="1200" dirty="0" err="1"/>
              <a:t>clanky</a:t>
            </a:r>
            <a:r>
              <a:rPr lang="cs-CZ" sz="1200" dirty="0"/>
              <a:t>/vaclav-i_.html&gt;.</a:t>
            </a:r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i="1" dirty="0"/>
              <a:t>2zskolin.cz</a:t>
            </a:r>
            <a:r>
              <a:rPr lang="cs-CZ" sz="1200" dirty="0"/>
              <a:t> [online]. 2011 [cit. 2011-11-17]. České království 1230-1306. Dostupné z WWW: &lt;http://www.2zskolin.cz/panovnici/10/10.htm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7 </a:t>
            </a:r>
            <a:r>
              <a:rPr lang="cs-CZ" sz="1200" dirty="0" smtClean="0"/>
              <a:t>-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2011-11-18]. Václav II. Dostupné z WWW: &lt;http://www.panovnici.estranky.cz/fotoalbum/</a:t>
            </a:r>
            <a:r>
              <a:rPr lang="cs-CZ" sz="1200" dirty="0" err="1"/>
              <a:t>premyslovci</a:t>
            </a:r>
            <a:r>
              <a:rPr lang="cs-CZ" sz="1200" dirty="0"/>
              <a:t>/</a:t>
            </a:r>
            <a:r>
              <a:rPr lang="cs-CZ" sz="1200" dirty="0" err="1"/>
              <a:t>premyslovci-kralove</a:t>
            </a:r>
            <a:r>
              <a:rPr lang="cs-CZ" sz="1200" dirty="0"/>
              <a:t>/vaclav-ii.-kral.jpg.html&gt;.</a:t>
            </a:r>
          </a:p>
          <a:p>
            <a:r>
              <a:rPr lang="cs-CZ" sz="1200" b="1" dirty="0" smtClean="0"/>
              <a:t>Obr. 8 </a:t>
            </a:r>
            <a:r>
              <a:rPr lang="cs-CZ" sz="1200" dirty="0" smtClean="0"/>
              <a:t>- </a:t>
            </a:r>
            <a:r>
              <a:rPr lang="cs-CZ" sz="1200" i="1" dirty="0"/>
              <a:t>Panovnici.estranky.cz</a:t>
            </a:r>
            <a:r>
              <a:rPr lang="cs-CZ" sz="1200" dirty="0"/>
              <a:t> [online]. 2011 [cit. 2011-11-18]. Václav III. Dostupné z WWW: &lt;http://www.panovnici.estranky.cz/</a:t>
            </a:r>
            <a:r>
              <a:rPr lang="cs-CZ" sz="1200" dirty="0" err="1"/>
              <a:t>clanky</a:t>
            </a:r>
            <a:r>
              <a:rPr lang="cs-CZ" sz="1200" dirty="0"/>
              <a:t>/vaclav-iii_.html&gt;.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33374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Literatura: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1206" y="4725144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Vlastivěda 4. Brno : NOVÁ ŠKOLA, s.r.o., 2009</a:t>
            </a:r>
            <a:r>
              <a:rPr lang="cs-CZ" dirty="0"/>
              <a:t>. Autor: PaeDr. Iva Stříbrná a kolektiv,  </a:t>
            </a:r>
            <a:r>
              <a:rPr lang="cs-CZ" dirty="0" smtClean="0"/>
              <a:t>Vznik Českého Království, vláda Přemyslovských králů, s. 47.</a:t>
            </a:r>
          </a:p>
          <a:p>
            <a:r>
              <a:rPr lang="cs-CZ" dirty="0" smtClean="0"/>
              <a:t>Dějepis2. Praha : Pedagogické nakladatelství, 2004. </a:t>
            </a:r>
            <a:r>
              <a:rPr lang="cs-CZ" dirty="0"/>
              <a:t>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Český </a:t>
            </a:r>
            <a:r>
              <a:rPr lang="cs-CZ" dirty="0" smtClean="0"/>
              <a:t>stát ve vrcholném středověku,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612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396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VLÁDA POSLEDNÍCH PŘEMYSLOVCŮ</vt:lpstr>
      <vt:lpstr>VLÁDA POSLEDNÍCH PŘEMYSLOVCŮ</vt:lpstr>
      <vt:lpstr>PŘEMYSL OTAKAR I.</vt:lpstr>
      <vt:lpstr>ZLATÁ BULA SICILSKÁ</vt:lpstr>
      <vt:lpstr>ANEŽKA ČESKÁ</vt:lpstr>
      <vt:lpstr>VÁCLAV I. </vt:lpstr>
      <vt:lpstr>PŘEMYSL OTAKAR II.</vt:lpstr>
      <vt:lpstr>VÁCLAV II.</vt:lpstr>
      <vt:lpstr>VÁCLAV III.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VLÁDA POSLEDNÍCH PŘEMYSLOVCŮ</dc:title>
  <dc:creator>Uživatel</dc:creator>
  <cp:lastModifiedBy>Martin</cp:lastModifiedBy>
  <cp:revision>20</cp:revision>
  <dcterms:created xsi:type="dcterms:W3CDTF">2011-11-17T15:24:30Z</dcterms:created>
  <dcterms:modified xsi:type="dcterms:W3CDTF">2013-06-27T17:49:20Z</dcterms:modified>
</cp:coreProperties>
</file>