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56" r:id="rId3"/>
    <p:sldId id="257" r:id="rId4"/>
    <p:sldId id="258" r:id="rId5"/>
    <p:sldId id="259" r:id="rId6"/>
    <p:sldId id="266" r:id="rId7"/>
    <p:sldId id="260" r:id="rId8"/>
    <p:sldId id="265" r:id="rId9"/>
    <p:sldId id="264" r:id="rId10"/>
    <p:sldId id="262" r:id="rId11"/>
    <p:sldId id="268" r:id="rId12"/>
    <p:sldId id="261" r:id="rId13"/>
    <p:sldId id="263" r:id="rId14"/>
    <p:sldId id="26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D226B4-7536-48B4-A001-AFB6405DEDB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7C111-F0AC-40C8-9E05-EA9195D4F3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606410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D226B4-7536-48B4-A001-AFB6405DEDB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7C111-F0AC-40C8-9E05-EA9195D4F3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888486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D226B4-7536-48B4-A001-AFB6405DEDB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7C111-F0AC-40C8-9E05-EA9195D4F3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046931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D226B4-7536-48B4-A001-AFB6405DEDB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7C111-F0AC-40C8-9E05-EA9195D4F3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526762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D226B4-7536-48B4-A001-AFB6405DEDB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7C111-F0AC-40C8-9E05-EA9195D4F3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148434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D226B4-7536-48B4-A001-AFB6405DEDB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7C111-F0AC-40C8-9E05-EA9195D4F3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66481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D226B4-7536-48B4-A001-AFB6405DEDB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7C111-F0AC-40C8-9E05-EA9195D4F3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913814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D226B4-7536-48B4-A001-AFB6405DEDB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7C111-F0AC-40C8-9E05-EA9195D4F3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74555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D226B4-7536-48B4-A001-AFB6405DEDB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7C111-F0AC-40C8-9E05-EA9195D4F3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548700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D226B4-7536-48B4-A001-AFB6405DEDB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7C111-F0AC-40C8-9E05-EA9195D4F3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724048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D226B4-7536-48B4-A001-AFB6405DEDB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7C111-F0AC-40C8-9E05-EA9195D4F3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735718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D226B4-7536-48B4-A001-AFB6405DEDB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37C111-F0AC-40C8-9E05-EA9195D4F3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354351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q=sametov&#225;+revoluce&amp;num=10&amp;um=1&amp;hl=cs&amp;biw=1138&amp;bih=555&amp;tbm=isch&amp;tbnid=p3_UwvxcwjhM2M:&amp;imgrefurl=http://www.shawn.cz/20-let-o" TargetMode="External"/><Relationship Id="rId2" Type="http://schemas.openxmlformats.org/officeDocument/2006/relationships/hyperlink" Target="http://www.google.cz/imgres?q=v&#225;clav+havel&amp;um=1&amp;hl=cs&amp;sa=N&amp;biw=1138&amp;bih=525&amp;tbm=isch&amp;tbnid=Mao7HhKIKtYz6M:&amp;imgrefurl=http://www.volynevdolyne.cz/2011/12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zpravy.idnes.cz/na-narodni-zasahoval-proti-studentum-ted-kandiduje-za-cssd-pa9-/domaci.aspx?c=A100303_072448_domaci_jw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q=jan+palach+jan+zaj&#237;c&amp;um=1&amp;hl=cs&amp;biw=1138&amp;bih=555&amp;tbm=isch&amp;tbnid=ogyTNOk73qwHrM:&amp;imgrefurl=http://zpravy.idnes.cz/jan-zajic-druh" TargetMode="External"/><Relationship Id="rId2" Type="http://schemas.openxmlformats.org/officeDocument/2006/relationships/hyperlink" Target="http://www.google.cz/imgres?q=jan+palach+jan+zaj&#237;c&amp;um=1&amp;hl=cs&amp;biw=1138&amp;bih=555&amp;tbm=isch&amp;tbnid=EcX3eC25pTdvMM:&amp;imgrefurl=http://cs.wikipedia.org/wiki/Jan_Palac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google.cz/imgres?q=st&#225;tn&#237;+znak+&#269;esk&#233;+republiky&amp;um=1&amp;hl=cs&amp;biw=1138&amp;bih=555&amp;tbm=isch&amp;tbnid=MrXgyoQyfRAqXM:&amp;imgrefurl=http://cs.wikipedia.org/wiki/S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268760"/>
            <a:ext cx="7848872" cy="1283077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Od totality k demokracii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6021288"/>
            <a:ext cx="8568952" cy="406896"/>
          </a:xfrm>
        </p:spPr>
        <p:txBody>
          <a:bodyPr>
            <a:normAutofit/>
          </a:bodyPr>
          <a:lstStyle/>
          <a:p>
            <a:endParaRPr lang="cs-CZ" sz="1000" dirty="0"/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78391" y="5050175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115616" y="620688"/>
            <a:ext cx="71287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>
                <a:solidFill>
                  <a:prstClr val="black"/>
                </a:solidFill>
              </a:rPr>
              <a:t>Základní škola a Mateřská škola, Liberec, Barvířská 38/6, příspěvková organizace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97494" y="4280563"/>
            <a:ext cx="7488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</a:rPr>
              <a:t>Anotace: Seznámení se s </a:t>
            </a:r>
            <a:r>
              <a:rPr lang="cs-CZ" dirty="0" smtClean="0">
                <a:solidFill>
                  <a:prstClr val="black"/>
                </a:solidFill>
              </a:rPr>
              <a:t>obdobím  od roku 1945 do současnosti 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98385" y="2860627"/>
            <a:ext cx="6316667" cy="1477328"/>
          </a:xfrm>
          <a:prstGeom prst="rect">
            <a:avLst/>
          </a:prstGeom>
        </p:spPr>
        <p:txBody>
          <a:bodyPr wrap="square" anchor="ctr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Název: VY_32_inovace_16 Vlastivěda-mladší české dějiny</a:t>
            </a:r>
          </a:p>
          <a:p>
            <a:r>
              <a:rPr lang="cs-CZ" dirty="0">
                <a:solidFill>
                  <a:prstClr val="black"/>
                </a:solidFill>
              </a:rPr>
              <a:t>Autor: Mgr. Martina Šímová</a:t>
            </a:r>
          </a:p>
          <a:p>
            <a:r>
              <a:rPr lang="cs-CZ" dirty="0">
                <a:solidFill>
                  <a:prstClr val="black"/>
                </a:solidFill>
              </a:rPr>
              <a:t>Období: Září </a:t>
            </a:r>
            <a:r>
              <a:rPr lang="cs-CZ" dirty="0" smtClean="0">
                <a:solidFill>
                  <a:prstClr val="black"/>
                </a:solidFill>
              </a:rPr>
              <a:t>–leden 2012</a:t>
            </a:r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Věková skupina: 5.ročník</a:t>
            </a:r>
          </a:p>
          <a:p>
            <a:r>
              <a:rPr lang="cs-CZ" dirty="0">
                <a:solidFill>
                  <a:prstClr val="black"/>
                </a:solidFill>
              </a:rPr>
              <a:t>Tematická oblast: Vlastivěda</a:t>
            </a:r>
          </a:p>
        </p:txBody>
      </p:sp>
    </p:spTree>
    <p:extLst>
      <p:ext uri="{BB962C8B-B14F-4D97-AF65-F5344CB8AC3E}">
        <p14:creationId xmlns:p14="http://schemas.microsoft.com/office/powerpoint/2010/main" xmlns="" val="37362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196752"/>
            <a:ext cx="7772400" cy="2304256"/>
          </a:xfrm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7200" dirty="0" smtClean="0"/>
              <a:t>Od totality k demokracii</a:t>
            </a:r>
            <a:endParaRPr lang="cs-CZ" sz="7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chemeClr val="tx1"/>
                </a:solidFill>
              </a:rPr>
              <a:t>1945 po současnost</a:t>
            </a:r>
            <a:endParaRPr lang="cs-CZ" sz="6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6661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Poválečný vývoj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Prezident opět E. Beneš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Podkarpatská Rus součástí Sovětského svazu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Znárodňování bank, továren, půdy- společný majetek státu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Prezident Klement Gottwald- komunista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Únor 1948- komunisté převzali veškerou moc ve státě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Vláda jedné strany- nedemokratická- totalitní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29549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Nástup komunistické vlády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Po únoru 1948 přeměna hospodářství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Likvidace soukromého hospodaření a podnikání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Budování socialismu- pětileté plány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Cenzura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Tábory nucených prací, zatýkání, věznění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1960- ČSSR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38073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Pražské jaro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Více kritických hlasů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Svobodné vyjadřování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Leden 1968 do vedení KSČ- Alexandr Dubček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Socialismus s lidskou tváří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21.srpna 1968 vpád vojsk Sovětského svazu, Maďarska, Polska, Bulharska a NDR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Obnovena totalita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Jan Palach a Jan Zajíc- hořící pochodně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43475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Jan Palach a Jan Zajíc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4590" y="1664176"/>
            <a:ext cx="4037410" cy="4285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3844" y="1664176"/>
            <a:ext cx="4134966" cy="4332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05526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Sametová revoluce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17.listopadu 1989 napadla policie pokojný průvod studentů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Stávky, demonstrace, protesty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Převrat- odvolána totalitní vláda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Občanské fórum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rgbClr val="FF0000"/>
                </a:solidFill>
              </a:rPr>
              <a:t>Václav Havel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29.12.1989- prezident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82019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Střet studentů s policií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0" name="Picture 2" descr="http://i.idnes.cz/12/112/cl6/JB2f2b13_Jirka_Venclik_2_.jpg?v=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772816"/>
            <a:ext cx="6288782" cy="415259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934129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Sametová revoluce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700808"/>
            <a:ext cx="6719157" cy="44112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878260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261816"/>
            <a:ext cx="4038600" cy="586434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5400" dirty="0" smtClean="0"/>
              <a:t>Václav Havel</a:t>
            </a:r>
          </a:p>
          <a:p>
            <a:pPr>
              <a:buFont typeface="Wingdings" pitchFamily="2" charset="2"/>
              <a:buChar char="v"/>
            </a:pPr>
            <a:r>
              <a:rPr lang="cs-CZ" sz="4000" dirty="0" smtClean="0"/>
              <a:t>1936-2011</a:t>
            </a:r>
          </a:p>
          <a:p>
            <a:pPr>
              <a:buFont typeface="Wingdings" pitchFamily="2" charset="2"/>
              <a:buChar char="v"/>
            </a:pPr>
            <a:r>
              <a:rPr lang="cs-CZ" sz="4000" dirty="0" smtClean="0"/>
              <a:t>Spisovatel, disident, politik</a:t>
            </a:r>
          </a:p>
          <a:p>
            <a:pPr>
              <a:buFont typeface="Wingdings" pitchFamily="2" charset="2"/>
              <a:buChar char="v"/>
            </a:pPr>
            <a:r>
              <a:rPr lang="cs-CZ" sz="4000" dirty="0" smtClean="0"/>
              <a:t>Charta 77</a:t>
            </a:r>
          </a:p>
          <a:p>
            <a:pPr>
              <a:buFont typeface="Wingdings" pitchFamily="2" charset="2"/>
              <a:buChar char="v"/>
            </a:pPr>
            <a:r>
              <a:rPr lang="cs-CZ" sz="4000" dirty="0" smtClean="0"/>
              <a:t>Vězněn</a:t>
            </a:r>
          </a:p>
          <a:p>
            <a:pPr>
              <a:buFont typeface="Wingdings" pitchFamily="2" charset="2"/>
              <a:buChar char="v"/>
            </a:pPr>
            <a:r>
              <a:rPr lang="cs-CZ" sz="4000" dirty="0" smtClean="0"/>
              <a:t>Mezinárodní prestiž</a:t>
            </a:r>
          </a:p>
          <a:p>
            <a:pPr>
              <a:buFont typeface="Wingdings" pitchFamily="2" charset="2"/>
              <a:buChar char="v"/>
            </a:pPr>
            <a:r>
              <a:rPr lang="cs-CZ" sz="4000" dirty="0" smtClean="0"/>
              <a:t>Prezident 1989-2003</a:t>
            </a:r>
          </a:p>
          <a:p>
            <a:pPr>
              <a:buFont typeface="Wingdings" pitchFamily="2" charset="2"/>
              <a:buChar char="v"/>
            </a:pPr>
            <a:endParaRPr lang="cs-CZ" sz="4000" dirty="0" smtClean="0"/>
          </a:p>
          <a:p>
            <a:pPr>
              <a:buFont typeface="Wingdings" pitchFamily="2" charset="2"/>
              <a:buChar char="v"/>
            </a:pPr>
            <a:endParaRPr lang="cs-CZ" sz="40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61816"/>
            <a:ext cx="3956298" cy="59237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582014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Státní znaky ČSSR a ČR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1556792"/>
            <a:ext cx="3456384" cy="47864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58316" y="1556792"/>
            <a:ext cx="3840427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624475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Návrat k demokracii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Zásadní změny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Svoboda slova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Soukromé podnikání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Restituce 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Svobodné volby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1.1.1993 samostatný stát Česká republika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1999 NATO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2004 Evropská unie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93356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effectLst/>
              </a:rPr>
              <a:t>Václav Havel. [online]. [cit. 2012-10-15]. Dostupné z: </a:t>
            </a:r>
            <a:r>
              <a:rPr lang="cs-CZ" sz="1800" dirty="0" smtClean="0">
                <a:effectLst/>
                <a:hlinkClick r:id="rId2"/>
              </a:rPr>
              <a:t>http://www.google.cz/</a:t>
            </a:r>
            <a:r>
              <a:rPr lang="cs-CZ" sz="1800" dirty="0" err="1" smtClean="0">
                <a:effectLst/>
                <a:hlinkClick r:id="rId2"/>
              </a:rPr>
              <a:t>imgres?q</a:t>
            </a:r>
            <a:r>
              <a:rPr lang="cs-CZ" sz="1800" dirty="0" smtClean="0">
                <a:effectLst/>
                <a:hlinkClick r:id="rId2"/>
              </a:rPr>
              <a:t>=</a:t>
            </a:r>
            <a:r>
              <a:rPr lang="cs-CZ" sz="1800" dirty="0" err="1" smtClean="0">
                <a:effectLst/>
                <a:hlinkClick r:id="rId2"/>
              </a:rPr>
              <a:t>václav+havel&amp;um</a:t>
            </a:r>
            <a:r>
              <a:rPr lang="cs-CZ" sz="1800" dirty="0" smtClean="0">
                <a:effectLst/>
                <a:hlinkClick r:id="rId2"/>
              </a:rPr>
              <a:t>=1&amp;hl=</a:t>
            </a:r>
            <a:r>
              <a:rPr lang="cs-CZ" sz="1800" dirty="0" err="1" smtClean="0">
                <a:effectLst/>
                <a:hlinkClick r:id="rId2"/>
              </a:rPr>
              <a:t>cs&amp;sa</a:t>
            </a:r>
            <a:r>
              <a:rPr lang="cs-CZ" sz="1800" dirty="0" smtClean="0">
                <a:effectLst/>
                <a:hlinkClick r:id="rId2"/>
              </a:rPr>
              <a:t>=</a:t>
            </a:r>
            <a:r>
              <a:rPr lang="cs-CZ" sz="1800" dirty="0" err="1" smtClean="0">
                <a:effectLst/>
                <a:hlinkClick r:id="rId2"/>
              </a:rPr>
              <a:t>N&amp;biw</a:t>
            </a:r>
            <a:r>
              <a:rPr lang="cs-CZ" sz="1800" dirty="0" smtClean="0">
                <a:effectLst/>
                <a:hlinkClick r:id="rId2"/>
              </a:rPr>
              <a:t>=1138&amp;bih=525&amp;tbm=</a:t>
            </a:r>
            <a:r>
              <a:rPr lang="cs-CZ" sz="1800" dirty="0" err="1" smtClean="0">
                <a:effectLst/>
                <a:hlinkClick r:id="rId2"/>
              </a:rPr>
              <a:t>isch&amp;tbnid</a:t>
            </a:r>
            <a:r>
              <a:rPr lang="cs-CZ" sz="1800" dirty="0" smtClean="0">
                <a:effectLst/>
                <a:hlinkClick r:id="rId2"/>
              </a:rPr>
              <a:t>=Mao7HhKIKtYz6M:&amp;</a:t>
            </a:r>
            <a:r>
              <a:rPr lang="cs-CZ" sz="1800" dirty="0" err="1" smtClean="0">
                <a:effectLst/>
                <a:hlinkClick r:id="rId2"/>
              </a:rPr>
              <a:t>imgrefurl</a:t>
            </a:r>
            <a:r>
              <a:rPr lang="cs-CZ" sz="1800" dirty="0" smtClean="0">
                <a:effectLst/>
                <a:hlinkClick r:id="rId2"/>
              </a:rPr>
              <a:t>=http://www.volynevdolyne.cz/2011/12</a:t>
            </a:r>
            <a:r>
              <a:rPr lang="cs-CZ" dirty="0" smtClean="0">
                <a:effectLst/>
                <a:hlinkClick r:id="rId2"/>
              </a:rPr>
              <a:t>/</a:t>
            </a:r>
            <a:endParaRPr lang="cs-CZ" dirty="0" smtClean="0">
              <a:effectLst/>
            </a:endParaRPr>
          </a:p>
          <a:p>
            <a:r>
              <a:rPr lang="it-IT" sz="2000" dirty="0" smtClean="0">
                <a:effectLst/>
              </a:rPr>
              <a:t>Sametová revoluce. [online]. [cit. 2012-10-15]. Dostupné z: </a:t>
            </a:r>
            <a:r>
              <a:rPr lang="it-IT" sz="2000" dirty="0" smtClean="0">
                <a:effectLst/>
                <a:hlinkClick r:id="rId3"/>
              </a:rPr>
              <a:t>http://www.google.cz/imgres?q=sametová+revoluce&amp;num=10&amp;um=1&amp;hl=cs&amp;biw=1138&amp;bih=555&amp;tbm=isch&amp;tbnid=p3_UwvxcwjhM2M:&amp;imgrefurl=http://www.shawn.cz/20-let-o</a:t>
            </a:r>
            <a:endParaRPr lang="cs-CZ" sz="2000" dirty="0" smtClean="0">
              <a:effectLst/>
            </a:endParaRPr>
          </a:p>
          <a:p>
            <a:r>
              <a:rPr lang="cs-CZ" sz="1800" dirty="0" smtClean="0">
                <a:effectLst/>
              </a:rPr>
              <a:t>Střet studentů s policií. [online]. [cit. 2012-10-15]. Dostupné </a:t>
            </a:r>
            <a:r>
              <a:rPr lang="cs-CZ" sz="1800" dirty="0" smtClean="0">
                <a:effectLst/>
              </a:rPr>
              <a:t>z:</a:t>
            </a:r>
            <a:r>
              <a:rPr lang="cs-CZ" sz="1800" dirty="0" smtClean="0"/>
              <a:t>Na Národní zasahoval proti studentům, teď kandiduje za ČSSD. [online]. [cit. 2013-06-27]. </a:t>
            </a:r>
            <a:r>
              <a:rPr lang="cs-CZ" sz="1800" smtClean="0"/>
              <a:t>Dostupné z: </a:t>
            </a:r>
            <a:r>
              <a:rPr lang="cs-CZ" sz="1800" smtClean="0">
                <a:hlinkClick r:id="rId4"/>
              </a:rPr>
              <a:t>http://zpravy.idnes.cz/na-narodni-zasahoval-proti-studentum-ted-kandiduje-za-cssd-pa9-</a:t>
            </a:r>
            <a:r>
              <a:rPr lang="cs-CZ" sz="1800" smtClean="0">
                <a:hlinkClick r:id="rId4"/>
              </a:rPr>
              <a:t>/</a:t>
            </a:r>
            <a:r>
              <a:rPr lang="cs-CZ" sz="1800" smtClean="0">
                <a:hlinkClick r:id="rId4"/>
              </a:rPr>
              <a:t>domaci.aspx?c=A100303_072448_domaci_jw</a:t>
            </a:r>
            <a:endParaRPr lang="cs-CZ" sz="1800" smtClean="0"/>
          </a:p>
          <a:p>
            <a:endParaRPr lang="cs-CZ" sz="1800" dirty="0" smtClean="0">
              <a:effectLst/>
            </a:endParaRPr>
          </a:p>
          <a:p>
            <a:endParaRPr lang="cs-CZ" sz="1800" dirty="0" smtClean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10315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pl-PL" sz="2000" dirty="0" smtClean="0">
                <a:effectLst/>
              </a:rPr>
              <a:t>Jan Palach. [online]. [cit. 2012-10-15]. Dostupné z: </a:t>
            </a:r>
            <a:r>
              <a:rPr lang="pl-PL" sz="2000" dirty="0" smtClean="0">
                <a:effectLst/>
                <a:hlinkClick r:id="rId2"/>
              </a:rPr>
              <a:t>http://www.google.cz/imgres?q=jan+palach+jan+zajíc&amp;um=1&amp;hl=cs&amp;biw=1138&amp;bih=555&amp;tbm=isch&amp;tbnid=EcX3eC25pTdvMM:&amp;imgrefurl=http://cs.wikipedia.org/wiki/Jan_Palac</a:t>
            </a:r>
            <a:endParaRPr lang="pl-PL" sz="2000" dirty="0" smtClean="0">
              <a:effectLst/>
            </a:endParaRPr>
          </a:p>
          <a:p>
            <a:r>
              <a:rPr lang="pl-PL" sz="2000" dirty="0" smtClean="0">
                <a:effectLst/>
              </a:rPr>
              <a:t>Jan Zajíc. [online]. [cit. 2012-10-15]. Dostupné z: </a:t>
            </a:r>
            <a:r>
              <a:rPr lang="pl-PL" sz="2000" dirty="0" smtClean="0">
                <a:effectLst/>
                <a:hlinkClick r:id="rId3"/>
              </a:rPr>
              <a:t>http://www.google.cz/imgres?q=jan+palach+jan+zajíc&amp;um=1&amp;hl=cs&amp;biw=1138&amp;bih=555&amp;tbm=isch&amp;tbnid=ogyTNOk73qwHrM:&amp;imgrefurl=http://zpravy.idnes.cz/jan-zajic-druh</a:t>
            </a:r>
            <a:endParaRPr lang="pl-PL" sz="2000" dirty="0" smtClean="0">
              <a:effectLst/>
            </a:endParaRPr>
          </a:p>
          <a:p>
            <a:r>
              <a:rPr lang="cs-CZ" sz="1600" dirty="0" smtClean="0">
                <a:effectLst/>
              </a:rPr>
              <a:t>Státní znak ČSSR. [online]. [cit. 2012-10-15]. Dostupné z: http://www.google.cz/imgres?q=st%C3%A1tn%C3%AD+znak+%C4%8Dssr&amp;um=1&amp;hl=cs&amp;biw=1138&amp;bih=555&amp;tbm=isch&amp;tbnid=EQ0P6hcBrtSmMM:&amp;imgrefurl=http://skinhead.sweb.cz/vlast/znaky.htm&amp;docid=gk4HMpZA4UbzeM&amp;imgurl=http</a:t>
            </a:r>
            <a:endParaRPr lang="pl-PL" sz="1600" dirty="0" smtClean="0">
              <a:effectLst/>
            </a:endParaRPr>
          </a:p>
          <a:p>
            <a:r>
              <a:rPr lang="cs-CZ" sz="1800" dirty="0" smtClean="0">
                <a:effectLst/>
              </a:rPr>
              <a:t>Státní znak ČR. [online]. [cit. 2012-10-15]. Dostupné z: </a:t>
            </a:r>
            <a:r>
              <a:rPr lang="cs-CZ" sz="1800" dirty="0" smtClean="0">
                <a:effectLst/>
                <a:hlinkClick r:id="rId4"/>
              </a:rPr>
              <a:t>http://www.google.cz/</a:t>
            </a:r>
            <a:r>
              <a:rPr lang="cs-CZ" sz="1800" dirty="0" err="1" smtClean="0">
                <a:effectLst/>
                <a:hlinkClick r:id="rId4"/>
              </a:rPr>
              <a:t>imgres?q</a:t>
            </a:r>
            <a:r>
              <a:rPr lang="cs-CZ" sz="1800" dirty="0" smtClean="0">
                <a:effectLst/>
                <a:hlinkClick r:id="rId4"/>
              </a:rPr>
              <a:t>=</a:t>
            </a:r>
            <a:r>
              <a:rPr lang="cs-CZ" sz="1800" dirty="0" err="1" smtClean="0">
                <a:effectLst/>
                <a:hlinkClick r:id="rId4"/>
              </a:rPr>
              <a:t>státní+znak+české+republiky&amp;um</a:t>
            </a:r>
            <a:r>
              <a:rPr lang="cs-CZ" sz="1800" dirty="0" smtClean="0">
                <a:effectLst/>
                <a:hlinkClick r:id="rId4"/>
              </a:rPr>
              <a:t>=1&amp;hl=</a:t>
            </a:r>
            <a:r>
              <a:rPr lang="cs-CZ" sz="1800" dirty="0" err="1" smtClean="0">
                <a:effectLst/>
                <a:hlinkClick r:id="rId4"/>
              </a:rPr>
              <a:t>cs&amp;biw</a:t>
            </a:r>
            <a:r>
              <a:rPr lang="cs-CZ" sz="1800" dirty="0" smtClean="0">
                <a:effectLst/>
                <a:hlinkClick r:id="rId4"/>
              </a:rPr>
              <a:t>=1138&amp;bih=555&amp;tbm=</a:t>
            </a:r>
            <a:r>
              <a:rPr lang="cs-CZ" sz="1800" dirty="0" err="1" smtClean="0">
                <a:effectLst/>
                <a:hlinkClick r:id="rId4"/>
              </a:rPr>
              <a:t>isch&amp;tbnid</a:t>
            </a:r>
            <a:r>
              <a:rPr lang="cs-CZ" sz="1800" dirty="0" smtClean="0">
                <a:effectLst/>
                <a:hlinkClick r:id="rId4"/>
              </a:rPr>
              <a:t>=</a:t>
            </a:r>
            <a:r>
              <a:rPr lang="cs-CZ" sz="1800" dirty="0" err="1" smtClean="0">
                <a:effectLst/>
                <a:hlinkClick r:id="rId4"/>
              </a:rPr>
              <a:t>MrXgyoQyfRAqXM</a:t>
            </a:r>
            <a:r>
              <a:rPr lang="cs-CZ" sz="1800" dirty="0" smtClean="0">
                <a:effectLst/>
                <a:hlinkClick r:id="rId4"/>
              </a:rPr>
              <a:t>:&amp;</a:t>
            </a:r>
            <a:r>
              <a:rPr lang="cs-CZ" sz="1800" dirty="0" err="1" smtClean="0">
                <a:effectLst/>
                <a:hlinkClick r:id="rId4"/>
              </a:rPr>
              <a:t>imgrefurl</a:t>
            </a:r>
            <a:r>
              <a:rPr lang="cs-CZ" sz="1800" dirty="0" smtClean="0">
                <a:effectLst/>
                <a:hlinkClick r:id="rId4"/>
              </a:rPr>
              <a:t>=http://cs.wikipedia.org/wiki/St</a:t>
            </a:r>
            <a:endParaRPr lang="cs-CZ" sz="1800" dirty="0" smtClean="0">
              <a:effectLst/>
            </a:endParaRPr>
          </a:p>
          <a:p>
            <a:r>
              <a:rPr lang="cs-CZ" sz="1800" dirty="0"/>
              <a:t>Text je v souladu s učebnicí Významné události nových českých dějin- doc. PhDr. </a:t>
            </a:r>
            <a:r>
              <a:rPr lang="cs-CZ" sz="1800"/>
              <a:t>František Čapka, CSc., Nová škola</a:t>
            </a:r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xmlns="" val="2276153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84</TotalTime>
  <Words>442</Words>
  <Application>Microsoft Office PowerPoint</Application>
  <PresentationFormat>Předvádění na obrazovce (4:3)</PresentationFormat>
  <Paragraphs>69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Od totality k demokracii</vt:lpstr>
      <vt:lpstr>Od totality k demokracii</vt:lpstr>
      <vt:lpstr>Poválečný vývoj</vt:lpstr>
      <vt:lpstr>Nástup komunistické vlády</vt:lpstr>
      <vt:lpstr>Pražské jaro</vt:lpstr>
      <vt:lpstr>Jan Palach a Jan Zajíc</vt:lpstr>
      <vt:lpstr>Sametová revoluce</vt:lpstr>
      <vt:lpstr>Střet studentů s policií</vt:lpstr>
      <vt:lpstr>Sametová revoluce</vt:lpstr>
      <vt:lpstr>Snímek 10</vt:lpstr>
      <vt:lpstr>Státní znaky ČSSR a ČR</vt:lpstr>
      <vt:lpstr>Návrat k demokracii </vt:lpstr>
      <vt:lpstr>Citace:</vt:lpstr>
      <vt:lpstr>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 totality k demokracii</dc:title>
  <dc:creator>Uživatel</dc:creator>
  <cp:lastModifiedBy>Martin</cp:lastModifiedBy>
  <cp:revision>11</cp:revision>
  <dcterms:created xsi:type="dcterms:W3CDTF">2012-10-15T16:19:54Z</dcterms:created>
  <dcterms:modified xsi:type="dcterms:W3CDTF">2013-06-27T18:00:15Z</dcterms:modified>
</cp:coreProperties>
</file>