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8" r:id="rId2"/>
    <p:sldId id="259" r:id="rId3"/>
    <p:sldId id="260" r:id="rId4"/>
    <p:sldId id="262" r:id="rId5"/>
    <p:sldId id="263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94660"/>
  </p:normalViewPr>
  <p:slideViewPr>
    <p:cSldViewPr>
      <p:cViewPr>
        <p:scale>
          <a:sx n="66" d="100"/>
          <a:sy n="66" d="100"/>
        </p:scale>
        <p:origin x="-660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A4B933-BAFF-42EC-B24C-45B294B7C057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35D8CF67-0F7B-44FA-99F6-3C49D9AB5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4DAB51-5AFD-4DB1-8B77-CC636A45B9CC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10E36-59BD-4DB2-AB2D-9002E18B4A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11CF1-6825-4F00-8251-C96DFD35B72C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8DB10-D09A-444B-91EC-BE69D62D38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1FF82-09CC-4C54-A069-454D94AF9675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CF2A5-98C7-4069-8328-BE250CBA8EC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AC03451-5F55-4E8C-8B46-FCD93E7B9EF0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E35FFE5-0D20-4646-946F-64262FD3E74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126EAB-9A28-4DD6-825B-FE642DBE1E2F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EFB8A-6FDC-4024-924E-88089B0BD1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37839-4036-4D4A-AE51-9E0C8A79D393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07BB66-0658-43A7-8BA1-E26433C05C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5B1F7-793A-4C17-9DBE-C54376609238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0E0E2-3FC9-4F1C-A5DF-D74DB9B285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5BD6A-CCCF-4124-923E-96E02F02F453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76E96-3509-49F5-A261-14A18B2247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56E6D-F6D6-4261-9D91-41D0DC1B5664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6BE51-09B1-4E6F-8E6F-DFF0914FC2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6BF80-C4EB-4EF4-80E0-34DA98F5B4CB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30356-F426-4BAD-8673-56BC24B9993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AF174F-5DD0-4DE1-8E4F-2E9B9CAE853D}" type="datetimeFigureOut">
              <a:rPr lang="cs-CZ"/>
              <a:pPr>
                <a:defRPr/>
              </a:pPr>
              <a:t>27.6.2013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dirty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138C0F-5A27-4905-816E-2611007E67C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1" r:id="rId2"/>
    <p:sldLayoutId id="2147483790" r:id="rId3"/>
    <p:sldLayoutId id="2147483789" r:id="rId4"/>
    <p:sldLayoutId id="2147483793" r:id="rId5"/>
    <p:sldLayoutId id="2147483794" r:id="rId6"/>
    <p:sldLayoutId id="2147483788" r:id="rId7"/>
    <p:sldLayoutId id="2147483787" r:id="rId8"/>
    <p:sldLayoutId id="2147483786" r:id="rId9"/>
    <p:sldLayoutId id="2147483785" r:id="rId10"/>
    <p:sldLayoutId id="214748378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brazky.cz/media/4/Slc15YOp5VLqVz1I16YfTwJ_3zwyHMIx_OQhp5yPdE0&amp;width=34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404813"/>
            <a:ext cx="7708900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Obdélník 1"/>
          <p:cNvSpPr>
            <a:spLocks noChangeArrowheads="1"/>
          </p:cNvSpPr>
          <p:nvPr/>
        </p:nvSpPr>
        <p:spPr bwMode="auto">
          <a:xfrm>
            <a:off x="1403350" y="3068638"/>
            <a:ext cx="6840538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Název školy:   Základní škola speciální Litvínov, Šafaříkova 991</a:t>
            </a:r>
          </a:p>
          <a:p>
            <a:endParaRPr lang="cs-CZ">
              <a:solidFill>
                <a:srgbClr val="002060"/>
              </a:solidFill>
              <a:latin typeface="Georgia" pitchFamily="18" charset="0"/>
            </a:endParaRP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Autor:  Mgr. Jaroslava Stejskalová</a:t>
            </a:r>
          </a:p>
          <a:p>
            <a:endParaRPr lang="cs-CZ">
              <a:solidFill>
                <a:srgbClr val="002060"/>
              </a:solidFill>
              <a:latin typeface="Georgia" pitchFamily="18" charset="0"/>
            </a:endParaRP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Název materiálu:  VY_32_INOVACE_48_Občanská výchova_Povinnosti v domácnosti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                                                                                                     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Téma:  Domácí práce         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                                                   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Číslo projektu:   CZ.1.07/1.4./00/21.1535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260350"/>
            <a:ext cx="6410325" cy="213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Obdélník 1"/>
          <p:cNvSpPr>
            <a:spLocks noChangeArrowheads="1"/>
          </p:cNvSpPr>
          <p:nvPr/>
        </p:nvSpPr>
        <p:spPr bwMode="auto">
          <a:xfrm>
            <a:off x="1414463" y="2379663"/>
            <a:ext cx="6965950" cy="421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Anotace: Pomocí prezentace se žáci seznámí s povinnostmi </a:t>
            </a:r>
            <a:r>
              <a:rPr lang="cs-CZ">
                <a:solidFill>
                  <a:srgbClr val="002060"/>
                </a:solidFill>
              </a:rPr>
              <a:t>                         </a:t>
            </a:r>
            <a:r>
              <a:rPr lang="cs-CZ">
                <a:solidFill>
                  <a:srgbClr val="002060"/>
                </a:solidFill>
                <a:latin typeface="Georgia" pitchFamily="18" charset="0"/>
              </a:rPr>
              <a:t>v domácnosti.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Autor: Mgr. Jaroslava Stejskalová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Jazyk: čeština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Očekávaný výstup: poznat své povinnosti při pomoci v domácnosti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Speciální vzdělávací potřeby: žádné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Klíčová slova : povinnost, domácnost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Druh učebního materiálu: prezentace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Druh interaktivity: aktivita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Cílová skupina:  žáci 2.stupně základní školy praktické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Stupeň a typ vzdělávání:  základní vzdělávání - lehké mentální postižení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Typická věková skupina: 11-12</a:t>
            </a:r>
            <a:r>
              <a:rPr lang="cs-CZ">
                <a:solidFill>
                  <a:srgbClr val="002060"/>
                </a:solidFill>
              </a:rPr>
              <a:t> l</a:t>
            </a:r>
            <a:r>
              <a:rPr lang="cs-CZ">
                <a:solidFill>
                  <a:srgbClr val="002060"/>
                </a:solidFill>
                <a:latin typeface="Georgia" pitchFamily="18" charset="0"/>
              </a:rPr>
              <a:t>et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Celková velikost:541 kB</a:t>
            </a:r>
          </a:p>
          <a:p>
            <a:r>
              <a:rPr lang="cs-CZ">
                <a:solidFill>
                  <a:srgbClr val="002060"/>
                </a:solidFill>
                <a:latin typeface="Georgia" pitchFamily="18" charset="0"/>
              </a:rPr>
              <a:t>Datum: 26.6.2013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051720" y="3573015"/>
            <a:ext cx="3993474" cy="266623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3436938" y="3603625"/>
            <a:ext cx="1222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Georgia" pitchFamily="18" charset="0"/>
              </a:rPr>
              <a:t>RODINA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908175" y="1017588"/>
            <a:ext cx="5249863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Každý člen rodiny má doma své povinnosti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TextovéPole 6"/>
          <p:cNvSpPr txBox="1">
            <a:spLocks noChangeArrowheads="1"/>
          </p:cNvSpPr>
          <p:nvPr/>
        </p:nvSpPr>
        <p:spPr bwMode="auto">
          <a:xfrm>
            <a:off x="3668713" y="1628775"/>
            <a:ext cx="1574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92D050"/>
                </a:solidFill>
                <a:latin typeface="Georgia" pitchFamily="18" charset="0"/>
              </a:rPr>
              <a:t>matka</a:t>
            </a:r>
          </a:p>
          <a:p>
            <a:r>
              <a:rPr lang="cs-CZ" b="1">
                <a:solidFill>
                  <a:srgbClr val="92D050"/>
                </a:solidFill>
                <a:latin typeface="Georgia" pitchFamily="18" charset="0"/>
              </a:rPr>
              <a:t>otec</a:t>
            </a:r>
          </a:p>
          <a:p>
            <a:r>
              <a:rPr lang="cs-CZ" b="1">
                <a:solidFill>
                  <a:srgbClr val="92D050"/>
                </a:solidFill>
                <a:latin typeface="Georgia" pitchFamily="18" charset="0"/>
              </a:rPr>
              <a:t>děti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64088" y="4293096"/>
            <a:ext cx="3238500" cy="216217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/>
            <a:ext uri="{91240B29-F687-4F45-9708-019B960494DF}"/>
          </a:extLst>
        </p:spPr>
      </p:pic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395288" y="981075"/>
            <a:ext cx="7921625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C00000"/>
                </a:solidFill>
                <a:latin typeface="Georgia" pitchFamily="18" charset="0"/>
              </a:rPr>
              <a:t>matka – starost o domácnost</a:t>
            </a:r>
            <a:r>
              <a:rPr lang="cs-CZ" b="1">
                <a:solidFill>
                  <a:srgbClr val="C00000"/>
                </a:solidFill>
              </a:rPr>
              <a:t>, </a:t>
            </a:r>
            <a:r>
              <a:rPr lang="cs-CZ" b="1">
                <a:solidFill>
                  <a:srgbClr val="C00000"/>
                </a:solidFill>
                <a:latin typeface="Georgia" pitchFamily="18" charset="0"/>
              </a:rPr>
              <a:t>o děti,  vaření, praní, žehlení, nákupy….</a:t>
            </a:r>
          </a:p>
          <a:p>
            <a:pPr algn="ctr"/>
            <a:endParaRPr lang="cs-CZ" b="1">
              <a:solidFill>
                <a:srgbClr val="C00000"/>
              </a:solidFill>
              <a:latin typeface="Georgia" pitchFamily="18" charset="0"/>
            </a:endParaRPr>
          </a:p>
          <a:p>
            <a:pPr algn="ctr"/>
            <a:endParaRPr lang="cs-CZ" b="1">
              <a:solidFill>
                <a:srgbClr val="C00000"/>
              </a:solidFill>
              <a:latin typeface="Georgia" pitchFamily="18" charset="0"/>
            </a:endParaRPr>
          </a:p>
          <a:p>
            <a:pPr algn="ctr"/>
            <a:r>
              <a:rPr lang="cs-CZ" b="1">
                <a:solidFill>
                  <a:srgbClr val="C00000"/>
                </a:solidFill>
                <a:latin typeface="Georgia" pitchFamily="18" charset="0"/>
              </a:rPr>
              <a:t>otec – zabezpečení rodiny(peníze),</a:t>
            </a:r>
            <a:r>
              <a:rPr lang="cs-CZ" b="1">
                <a:solidFill>
                  <a:srgbClr val="C00000"/>
                </a:solidFill>
              </a:rPr>
              <a:t> </a:t>
            </a:r>
            <a:r>
              <a:rPr lang="cs-CZ" b="1">
                <a:solidFill>
                  <a:srgbClr val="C00000"/>
                </a:solidFill>
                <a:latin typeface="Georgia" pitchFamily="18" charset="0"/>
              </a:rPr>
              <a:t>opravy  a pomoc v domácnosti, výchova  a péče o děti…</a:t>
            </a:r>
          </a:p>
          <a:p>
            <a:pPr algn="ctr"/>
            <a:endParaRPr lang="cs-CZ" b="1">
              <a:solidFill>
                <a:srgbClr val="C00000"/>
              </a:solidFill>
              <a:latin typeface="Georgia" pitchFamily="18" charset="0"/>
            </a:endParaRPr>
          </a:p>
          <a:p>
            <a:pPr algn="ctr"/>
            <a:endParaRPr lang="cs-CZ" b="1">
              <a:solidFill>
                <a:srgbClr val="C00000"/>
              </a:solidFill>
              <a:latin typeface="Georgia" pitchFamily="18" charset="0"/>
            </a:endParaRPr>
          </a:p>
          <a:p>
            <a:pPr algn="ctr"/>
            <a:r>
              <a:rPr lang="cs-CZ" b="1">
                <a:solidFill>
                  <a:srgbClr val="C00000"/>
                </a:solidFill>
                <a:latin typeface="Georgia" pitchFamily="18" charset="0"/>
              </a:rPr>
              <a:t>děti – o co se doma starají ???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4213" y="908050"/>
            <a:ext cx="2946400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u="sng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Domácí povinnosti dětí</a:t>
            </a:r>
            <a:endParaRPr lang="cs-CZ" b="1" u="sng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2157413" y="2205038"/>
            <a:ext cx="3998912" cy="369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b="1">
                <a:latin typeface="Georgia" pitchFamily="18" charset="0"/>
              </a:rPr>
              <a:t>úklid hraček a pokoje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>
                <a:latin typeface="Georgia" pitchFamily="18" charset="0"/>
              </a:rPr>
              <a:t>vynášení odpadků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>
                <a:latin typeface="Georgia" pitchFamily="18" charset="0"/>
              </a:rPr>
              <a:t>venčení domácích mazlíčků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>
                <a:latin typeface="Georgia" pitchFamily="18" charset="0"/>
              </a:rPr>
              <a:t>mytí nádobí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>
                <a:latin typeface="Georgia" pitchFamily="18" charset="0"/>
              </a:rPr>
              <a:t>zalévání květin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>
                <a:latin typeface="Georgia" pitchFamily="18" charset="0"/>
              </a:rPr>
              <a:t>drobné nákupy</a:t>
            </a:r>
          </a:p>
          <a:p>
            <a:pPr marL="285750" indent="-285750">
              <a:buFont typeface="Arial" charset="0"/>
              <a:buChar char="•"/>
            </a:pPr>
            <a:endParaRPr lang="cs-CZ" b="1">
              <a:latin typeface="Georgia" pitchFamily="18" charset="0"/>
            </a:endParaRPr>
          </a:p>
          <a:p>
            <a:pPr marL="285750" indent="-285750">
              <a:buFont typeface="Arial" charset="0"/>
              <a:buChar char="•"/>
            </a:pPr>
            <a:endParaRPr lang="cs-CZ" b="1">
              <a:latin typeface="Georgia" pitchFamily="18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cs-CZ" b="1">
                <a:latin typeface="Georgia" pitchFamily="18" charset="0"/>
              </a:rPr>
              <a:t>? …doplň další povinnosti,  které doma vykonáváš….</a:t>
            </a:r>
          </a:p>
          <a:p>
            <a:pPr marL="285750" indent="-285750">
              <a:buFont typeface="Arial" charset="0"/>
              <a:buChar char="•"/>
            </a:pPr>
            <a:endParaRPr lang="cs-CZ">
              <a:latin typeface="Georgia" pitchFamily="18" charset="0"/>
            </a:endParaRPr>
          </a:p>
          <a:p>
            <a:pPr marL="285750" indent="-285750">
              <a:buFont typeface="Arial" charset="0"/>
              <a:buChar char="•"/>
            </a:pPr>
            <a:endParaRPr lang="cs-CZ">
              <a:latin typeface="Georgia" pitchFamily="18" charset="0"/>
            </a:endParaRPr>
          </a:p>
          <a:p>
            <a:pPr marL="285750" indent="-285750">
              <a:buFont typeface="Arial" charset="0"/>
              <a:buChar char="•"/>
            </a:pPr>
            <a:endParaRPr lang="cs-CZ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25" y="2960688"/>
            <a:ext cx="2735263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Co doma musím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                 ?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27763" y="2914650"/>
            <a:ext cx="2371725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Co doma nemůžu?</a:t>
            </a:r>
            <a:endParaRPr lang="cs-CZ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95536" y="3717032"/>
            <a:ext cx="1800200" cy="215265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04248" y="3717032"/>
            <a:ext cx="1798637" cy="215265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sp>
        <p:nvSpPr>
          <p:cNvPr id="7" name="Ovál 6"/>
          <p:cNvSpPr/>
          <p:nvPr/>
        </p:nvSpPr>
        <p:spPr>
          <a:xfrm>
            <a:off x="790575" y="912813"/>
            <a:ext cx="2590800" cy="12239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</a:t>
            </a:r>
            <a:r>
              <a:rPr lang="cs-CZ" b="1" dirty="0">
                <a:solidFill>
                  <a:schemeClr val="bg1"/>
                </a:solidFill>
              </a:rPr>
              <a:t>oslouchat rodiče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843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02013" y="2619375"/>
            <a:ext cx="1331912" cy="133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1050" y="1066800"/>
            <a:ext cx="155257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7175" y="4138613"/>
            <a:ext cx="2254250" cy="225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1" name="TextovéPole 8"/>
          <p:cNvSpPr txBox="1">
            <a:spLocks noChangeArrowheads="1"/>
          </p:cNvSpPr>
          <p:nvPr/>
        </p:nvSpPr>
        <p:spPr bwMode="auto">
          <a:xfrm>
            <a:off x="4168775" y="4775200"/>
            <a:ext cx="21526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chemeClr val="bg1"/>
                </a:solidFill>
                <a:latin typeface="Georgia" pitchFamily="18" charset="0"/>
              </a:rPr>
              <a:t>pomáhat </a:t>
            </a:r>
            <a:r>
              <a:rPr lang="cs-CZ" b="1">
                <a:solidFill>
                  <a:schemeClr val="bg1"/>
                </a:solidFill>
              </a:rPr>
              <a:t>                      </a:t>
            </a:r>
            <a:r>
              <a:rPr lang="cs-CZ" b="1">
                <a:solidFill>
                  <a:schemeClr val="bg1"/>
                </a:solidFill>
                <a:latin typeface="Georgia" pitchFamily="18" charset="0"/>
              </a:rPr>
              <a:t>s úklidem</a:t>
            </a:r>
          </a:p>
        </p:txBody>
      </p:sp>
      <p:sp>
        <p:nvSpPr>
          <p:cNvPr id="18442" name="TextovéPole 9"/>
          <p:cNvSpPr txBox="1">
            <a:spLocks noChangeArrowheads="1"/>
          </p:cNvSpPr>
          <p:nvPr/>
        </p:nvSpPr>
        <p:spPr bwMode="auto">
          <a:xfrm>
            <a:off x="3605213" y="3095625"/>
            <a:ext cx="9255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Georgia" pitchFamily="18" charset="0"/>
              </a:rPr>
              <a:t>kouřit</a:t>
            </a:r>
          </a:p>
        </p:txBody>
      </p:sp>
      <p:sp>
        <p:nvSpPr>
          <p:cNvPr id="18443" name="TextovéPole 11"/>
          <p:cNvSpPr txBox="1">
            <a:spLocks noChangeArrowheads="1"/>
          </p:cNvSpPr>
          <p:nvPr/>
        </p:nvSpPr>
        <p:spPr bwMode="auto">
          <a:xfrm>
            <a:off x="5810250" y="1381125"/>
            <a:ext cx="1655763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b="1">
                <a:solidFill>
                  <a:schemeClr val="bg1"/>
                </a:solidFill>
                <a:latin typeface="Georgia" pitchFamily="18" charset="0"/>
              </a:rPr>
              <a:t>?</a:t>
            </a:r>
          </a:p>
          <a:p>
            <a:pPr algn="ctr"/>
            <a:r>
              <a:rPr lang="cs-CZ" b="1">
                <a:solidFill>
                  <a:schemeClr val="bg1"/>
                </a:solidFill>
                <a:latin typeface="Georgia" pitchFamily="18" charset="0"/>
              </a:rPr>
              <a:t>..doplň další</a:t>
            </a:r>
          </a:p>
          <a:p>
            <a:pPr algn="ctr"/>
            <a:r>
              <a:rPr lang="cs-CZ" b="1">
                <a:solidFill>
                  <a:schemeClr val="bg1"/>
                </a:solidFill>
                <a:latin typeface="Georgia" pitchFamily="18" charset="0"/>
              </a:rPr>
              <a:t>varianty</a:t>
            </a:r>
          </a:p>
        </p:txBody>
      </p:sp>
      <p:sp>
        <p:nvSpPr>
          <p:cNvPr id="18444" name="TextovéPole 3"/>
          <p:cNvSpPr txBox="1">
            <a:spLocks noChangeArrowheads="1"/>
          </p:cNvSpPr>
          <p:nvPr/>
        </p:nvSpPr>
        <p:spPr bwMode="auto">
          <a:xfrm>
            <a:off x="3779838" y="6392863"/>
            <a:ext cx="29257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0000"/>
                </a:solidFill>
                <a:latin typeface="Georgia" pitchFamily="18" charset="0"/>
              </a:rPr>
              <a:t>..co děláš doma rád ???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387350" y="2060575"/>
            <a:ext cx="7848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http://www.obrazky.cz/media/3/pKA0dfUKCoR2DZjCqohmD2YWiHvxydmkkkXttv_FGw4&amp;width=240</a:t>
            </a:r>
          </a:p>
        </p:txBody>
      </p:sp>
      <p:sp>
        <p:nvSpPr>
          <p:cNvPr id="19458" name="Obdélník 2"/>
          <p:cNvSpPr>
            <a:spLocks noChangeArrowheads="1"/>
          </p:cNvSpPr>
          <p:nvPr/>
        </p:nvSpPr>
        <p:spPr bwMode="auto">
          <a:xfrm>
            <a:off x="352425" y="2974975"/>
            <a:ext cx="7848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http://www.obrazky.cz/media/4/L-A_xKUvMQpMFThtjU8K_52bkrg4o-IT9AGhH3fFypE&amp;width=341</a:t>
            </a:r>
          </a:p>
        </p:txBody>
      </p:sp>
      <p:sp>
        <p:nvSpPr>
          <p:cNvPr id="19459" name="Obdélník 3"/>
          <p:cNvSpPr>
            <a:spLocks noChangeArrowheads="1"/>
          </p:cNvSpPr>
          <p:nvPr/>
        </p:nvSpPr>
        <p:spPr bwMode="auto">
          <a:xfrm>
            <a:off x="371475" y="3930650"/>
            <a:ext cx="7705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  <a:hlinkClick r:id="rId2"/>
              </a:rPr>
              <a:t>http://www.obrazky.cz/media/4/Slc15YOp5VLqVz1I16YfTwJ_3zwyHMIx_OQhp5yPdE0&amp;width=341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6875" y="1455738"/>
            <a:ext cx="1727200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ZDROJE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Obdélník 5"/>
          <p:cNvSpPr>
            <a:spLocks noChangeArrowheads="1"/>
          </p:cNvSpPr>
          <p:nvPr/>
        </p:nvSpPr>
        <p:spPr bwMode="auto">
          <a:xfrm>
            <a:off x="431800" y="5013325"/>
            <a:ext cx="4441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http://img.mf.cz/992/184/2-otazniky.jpg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49</TotalTime>
  <Words>183</Words>
  <Application>Microsoft Office PowerPoint</Application>
  <PresentationFormat>On-screen Show (4:3)</PresentationFormat>
  <Paragraphs>60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6" baseType="lpstr">
      <vt:lpstr>Georgia</vt:lpstr>
      <vt:lpstr>Arial</vt:lpstr>
      <vt:lpstr>Trebuchet MS</vt:lpstr>
      <vt:lpstr>Wingdings 2</vt:lpstr>
      <vt:lpstr>Calibri</vt:lpstr>
      <vt:lpstr>Urbanistický</vt:lpstr>
      <vt:lpstr>Urbanistický</vt:lpstr>
      <vt:lpstr>Urbanistický</vt:lpstr>
      <vt:lpstr>Urbanistický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Stejskalovi</dc:creator>
  <cp:lastModifiedBy>DUM</cp:lastModifiedBy>
  <cp:revision>8</cp:revision>
  <dcterms:created xsi:type="dcterms:W3CDTF">2013-06-25T21:29:11Z</dcterms:created>
  <dcterms:modified xsi:type="dcterms:W3CDTF">2013-06-27T20:15:08Z</dcterms:modified>
</cp:coreProperties>
</file>