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60" r:id="rId5"/>
    <p:sldId id="261" r:id="rId6"/>
    <p:sldId id="262" r:id="rId7"/>
    <p:sldId id="265" r:id="rId8"/>
    <p:sldId id="266" r:id="rId9"/>
    <p:sldId id="267" r:id="rId10"/>
    <p:sldId id="258" r:id="rId11"/>
    <p:sldId id="263" r:id="rId12"/>
    <p:sldId id="264" r:id="rId13"/>
    <p:sldId id="259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692F863-9A46-451C-8D48-4737D3FEA9C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AFD3826-610E-4894-93FE-A64039D0E10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0304737"/>
              </p:ext>
            </p:extLst>
          </p:nvPr>
        </p:nvGraphicFramePr>
        <p:xfrm>
          <a:off x="1835696" y="764707"/>
          <a:ext cx="5112568" cy="44644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51685"/>
                <a:gridCol w="3760883"/>
              </a:tblGrid>
              <a:tr h="252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5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VY-32-INOVACE-529  Uspořádání a formy výsadeb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87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2581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637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353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347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2</a:t>
                      </a:r>
                      <a:r>
                        <a:rPr lang="cs-CZ" sz="900" dirty="0" smtClean="0">
                          <a:effectLst/>
                        </a:rPr>
                        <a:t>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228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20.</a:t>
                      </a:r>
                      <a:r>
                        <a:rPr lang="cs-CZ" sz="900" baseline="0" dirty="0" smtClean="0">
                          <a:effectLst/>
                        </a:rPr>
                        <a:t> 11. 2012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5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23. 11. 2012 </a:t>
                      </a:r>
                      <a:r>
                        <a:rPr lang="cs-CZ" sz="900" dirty="0">
                          <a:effectLst/>
                        </a:rPr>
                        <a:t>SAD 1. 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3540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224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učiva, ověření znalostí 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67" marR="55267" marT="0" marB="0" anchor="ctr"/>
                </a:tc>
              </a:tr>
              <a:tr h="2640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err="1" smtClean="0">
                          <a:effectLst/>
                        </a:rPr>
                        <a:t>Půdopokryvné</a:t>
                      </a:r>
                      <a:r>
                        <a:rPr lang="cs-CZ" sz="900" dirty="0" smtClean="0">
                          <a:effectLst/>
                        </a:rPr>
                        <a:t> dřeviny, výplňové dřeviny, solitéry, živé ploty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4516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Určeno k prohlubování vědomostí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Možnosti využití – hodiny praktického</a:t>
                      </a:r>
                      <a:r>
                        <a:rPr lang="cs-CZ" sz="900" baseline="0" dirty="0" smtClean="0">
                          <a:effectLst/>
                        </a:rPr>
                        <a:t> vyučování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</a:tr>
              <a:tr h="20771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267" marR="55267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5229200"/>
            <a:ext cx="6083808" cy="88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604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Uspořádání a formy výsadeb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925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Doplň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Solitéra je …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Základem parkových úprav je …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Stejnorodá skupina tvoří …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Různorodá skupina tvoří …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Kontrast je …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Stromořadí (aleje) …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Živé ploty a stěny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993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2. </a:t>
            </a:r>
            <a:r>
              <a:rPr lang="cs-CZ" sz="2800" dirty="0" err="1" smtClean="0"/>
              <a:t>Půdopokryvné</a:t>
            </a:r>
            <a:r>
              <a:rPr lang="cs-CZ" sz="2800" dirty="0" smtClean="0"/>
              <a:t> dřeviny (jednoetážové)</a:t>
            </a:r>
            <a:br>
              <a:rPr lang="cs-CZ" sz="2800" dirty="0" smtClean="0"/>
            </a:br>
            <a:r>
              <a:rPr lang="cs-CZ" sz="2400" dirty="0" smtClean="0"/>
              <a:t>2.1 Výška: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Výška do 50 cm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Výška od 50 do 100 cm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Výška od 100 do 200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317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6033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2. </a:t>
            </a:r>
            <a:r>
              <a:rPr lang="cs-CZ" sz="2800" dirty="0" err="1" smtClean="0"/>
              <a:t>Půdopokryvné</a:t>
            </a:r>
            <a:r>
              <a:rPr lang="cs-CZ" sz="2800" dirty="0" smtClean="0"/>
              <a:t> dřeviny (jednoetážové)</a:t>
            </a:r>
            <a:br>
              <a:rPr lang="cs-CZ" sz="2800" dirty="0" smtClean="0"/>
            </a:br>
            <a:r>
              <a:rPr lang="cs-CZ" sz="2400" dirty="0" smtClean="0"/>
              <a:t>2.2 U následujících okrasných dřevin doplň: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420887"/>
            <a:ext cx="6196405" cy="3302181"/>
          </a:xfrm>
        </p:spPr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Český název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Výšku (podle 2.1 – a, b, c)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Zařazení: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LKO – listnaté keře opadavé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LKSZ – listnaté keře stále zelené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JE - jehličnany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1093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80728"/>
            <a:ext cx="7128792" cy="4742341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Berberis</a:t>
            </a:r>
            <a:r>
              <a:rPr lang="cs-CZ" dirty="0" smtClean="0"/>
              <a:t> </a:t>
            </a:r>
            <a:r>
              <a:rPr lang="cs-CZ" dirty="0" err="1" smtClean="0"/>
              <a:t>thun</a:t>
            </a:r>
            <a:r>
              <a:rPr lang="cs-CZ" dirty="0" smtClean="0"/>
              <a:t> </a:t>
            </a:r>
            <a:r>
              <a:rPr lang="cs-CZ" dirty="0" err="1" smtClean="0"/>
              <a:t>bergii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Cotoneaster</a:t>
            </a:r>
            <a:r>
              <a:rPr lang="cs-CZ" dirty="0" smtClean="0"/>
              <a:t> </a:t>
            </a:r>
            <a:r>
              <a:rPr lang="cs-CZ" dirty="0" err="1" smtClean="0"/>
              <a:t>adpresus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Spirea </a:t>
            </a:r>
            <a:r>
              <a:rPr lang="cs-CZ" dirty="0" err="1" smtClean="0"/>
              <a:t>betulifolia</a:t>
            </a:r>
            <a:r>
              <a:rPr lang="cs-CZ" dirty="0" smtClean="0"/>
              <a:t> „Alba“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Spirea </a:t>
            </a:r>
            <a:r>
              <a:rPr lang="cs-CZ" dirty="0" err="1" smtClean="0"/>
              <a:t>japonica</a:t>
            </a:r>
            <a:r>
              <a:rPr lang="cs-CZ" dirty="0" smtClean="0"/>
              <a:t> „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princess</a:t>
            </a:r>
            <a:r>
              <a:rPr lang="cs-CZ" dirty="0" smtClean="0"/>
              <a:t>“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Potentila</a:t>
            </a:r>
            <a:r>
              <a:rPr lang="cs-CZ" dirty="0" smtClean="0"/>
              <a:t> </a:t>
            </a:r>
            <a:r>
              <a:rPr lang="cs-CZ" dirty="0" err="1" smtClean="0"/>
              <a:t>fruticosa</a:t>
            </a:r>
            <a:r>
              <a:rPr lang="cs-CZ" dirty="0" smtClean="0"/>
              <a:t> var. </a:t>
            </a:r>
            <a:r>
              <a:rPr lang="cs-CZ" dirty="0" err="1" smtClean="0"/>
              <a:t>Arbuscula</a:t>
            </a:r>
            <a:r>
              <a:rPr lang="cs-CZ" dirty="0" smtClean="0"/>
              <a:t> „</a:t>
            </a:r>
            <a:r>
              <a:rPr lang="cs-CZ" dirty="0" err="1" smtClean="0"/>
              <a:t>Goldteppich</a:t>
            </a:r>
            <a:r>
              <a:rPr lang="cs-CZ" dirty="0" smtClean="0"/>
              <a:t>“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Berberis</a:t>
            </a:r>
            <a:r>
              <a:rPr lang="cs-CZ" dirty="0" smtClean="0"/>
              <a:t> </a:t>
            </a:r>
            <a:r>
              <a:rPr lang="cs-CZ" dirty="0" err="1" smtClean="0"/>
              <a:t>buxifolia</a:t>
            </a:r>
            <a:r>
              <a:rPr lang="cs-CZ" dirty="0" smtClean="0"/>
              <a:t> „</a:t>
            </a:r>
            <a:r>
              <a:rPr lang="cs-CZ" dirty="0" err="1" smtClean="0"/>
              <a:t>Nana</a:t>
            </a:r>
            <a:r>
              <a:rPr lang="cs-CZ" dirty="0" smtClean="0"/>
              <a:t>“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Cotoneaster</a:t>
            </a:r>
            <a:r>
              <a:rPr lang="cs-CZ" dirty="0" smtClean="0"/>
              <a:t> </a:t>
            </a:r>
            <a:r>
              <a:rPr lang="cs-CZ" dirty="0" err="1" smtClean="0"/>
              <a:t>dammeri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Cotoneaster</a:t>
            </a:r>
            <a:r>
              <a:rPr lang="cs-CZ" dirty="0" smtClean="0"/>
              <a:t> </a:t>
            </a:r>
            <a:r>
              <a:rPr lang="cs-CZ" dirty="0" err="1" smtClean="0"/>
              <a:t>salicifolius</a:t>
            </a:r>
            <a:r>
              <a:rPr lang="cs-CZ" dirty="0" smtClean="0"/>
              <a:t> „</a:t>
            </a:r>
            <a:r>
              <a:rPr lang="cs-CZ" dirty="0" err="1" smtClean="0"/>
              <a:t>Parkteppich</a:t>
            </a:r>
            <a:r>
              <a:rPr lang="cs-CZ" dirty="0" smtClean="0"/>
              <a:t> </a:t>
            </a:r>
            <a:r>
              <a:rPr lang="cs-CZ" dirty="0" err="1" smtClean="0"/>
              <a:t>Grom</a:t>
            </a:r>
            <a:r>
              <a:rPr lang="cs-CZ" dirty="0" smtClean="0"/>
              <a:t>“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Unonymus</a:t>
            </a:r>
            <a:r>
              <a:rPr lang="cs-CZ" dirty="0" smtClean="0"/>
              <a:t> </a:t>
            </a:r>
            <a:r>
              <a:rPr lang="cs-CZ" dirty="0" err="1" smtClean="0"/>
              <a:t>fortunei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Hedera</a:t>
            </a:r>
            <a:r>
              <a:rPr lang="cs-CZ" dirty="0" smtClean="0"/>
              <a:t> helix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Lavandula</a:t>
            </a:r>
            <a:r>
              <a:rPr lang="cs-CZ" dirty="0" smtClean="0"/>
              <a:t> </a:t>
            </a:r>
            <a:r>
              <a:rPr lang="cs-CZ" dirty="0" err="1" smtClean="0"/>
              <a:t>angustifolia</a:t>
            </a:r>
            <a:endParaRPr lang="cs-CZ" dirty="0" smtClean="0"/>
          </a:p>
          <a:p>
            <a:pPr marL="457200" indent="-457200" algn="ctr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743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772816"/>
            <a:ext cx="6196405" cy="3312369"/>
          </a:xfrm>
        </p:spPr>
        <p:txBody>
          <a:bodyPr/>
          <a:lstStyle/>
          <a:p>
            <a:pPr marL="457200" indent="-457200">
              <a:buFont typeface="+mj-lt"/>
              <a:buAutoNum type="arabicPeriod" startAt="12"/>
            </a:pPr>
            <a:r>
              <a:rPr lang="cs-CZ" dirty="0" err="1" smtClean="0"/>
              <a:t>Calluna</a:t>
            </a:r>
            <a:endParaRPr lang="cs-CZ" dirty="0" smtClean="0"/>
          </a:p>
          <a:p>
            <a:pPr marL="457200" indent="-457200">
              <a:buFont typeface="+mj-lt"/>
              <a:buAutoNum type="arabicPeriod" startAt="12"/>
            </a:pPr>
            <a:r>
              <a:rPr lang="cs-CZ" dirty="0" err="1" smtClean="0"/>
              <a:t>Dadoecia</a:t>
            </a:r>
            <a:endParaRPr lang="cs-CZ" dirty="0" smtClean="0"/>
          </a:p>
          <a:p>
            <a:pPr marL="457200" indent="-457200">
              <a:buFont typeface="+mj-lt"/>
              <a:buAutoNum type="arabicPeriod" startAt="12"/>
            </a:pPr>
            <a:r>
              <a:rPr lang="cs-CZ" dirty="0" err="1" smtClean="0"/>
              <a:t>Erica</a:t>
            </a:r>
            <a:endParaRPr lang="cs-CZ" dirty="0" smtClean="0"/>
          </a:p>
          <a:p>
            <a:pPr marL="457200" indent="-457200">
              <a:buFont typeface="+mj-lt"/>
              <a:buAutoNum type="arabicPeriod" startAt="12"/>
            </a:pPr>
            <a:r>
              <a:rPr lang="cs-CZ" dirty="0" err="1" smtClean="0"/>
              <a:t>Vaccinium</a:t>
            </a:r>
            <a:r>
              <a:rPr lang="cs-CZ" dirty="0" smtClean="0"/>
              <a:t> </a:t>
            </a:r>
            <a:r>
              <a:rPr lang="cs-CZ" dirty="0" err="1" smtClean="0"/>
              <a:t>vitis</a:t>
            </a:r>
            <a:r>
              <a:rPr lang="cs-CZ" dirty="0" smtClean="0"/>
              <a:t> idea</a:t>
            </a:r>
          </a:p>
          <a:p>
            <a:pPr marL="457200" indent="-457200">
              <a:buFont typeface="+mj-lt"/>
              <a:buAutoNum type="arabicPeriod" startAt="12"/>
            </a:pPr>
            <a:r>
              <a:rPr lang="cs-CZ" dirty="0" err="1" smtClean="0"/>
              <a:t>Juniperus</a:t>
            </a:r>
            <a:r>
              <a:rPr lang="cs-CZ" dirty="0" smtClean="0"/>
              <a:t> </a:t>
            </a:r>
            <a:r>
              <a:rPr lang="cs-CZ" dirty="0" err="1" smtClean="0"/>
              <a:t>communis</a:t>
            </a:r>
            <a:r>
              <a:rPr lang="cs-CZ" dirty="0" smtClean="0"/>
              <a:t> „</a:t>
            </a:r>
            <a:r>
              <a:rPr lang="cs-CZ" dirty="0" err="1" smtClean="0"/>
              <a:t>Repanda</a:t>
            </a:r>
            <a:r>
              <a:rPr lang="cs-CZ" dirty="0" smtClean="0"/>
              <a:t>“</a:t>
            </a:r>
          </a:p>
          <a:p>
            <a:pPr marL="457200" indent="-457200">
              <a:buFont typeface="+mj-lt"/>
              <a:buAutoNum type="arabicPeriod" startAt="12"/>
            </a:pPr>
            <a:r>
              <a:rPr lang="cs-CZ" dirty="0" err="1" smtClean="0"/>
              <a:t>Microbiota</a:t>
            </a:r>
            <a:r>
              <a:rPr lang="cs-CZ" dirty="0" smtClean="0"/>
              <a:t> </a:t>
            </a:r>
            <a:r>
              <a:rPr lang="cs-CZ" dirty="0" err="1" smtClean="0"/>
              <a:t>decussata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008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Solitérní dřeviny</a:t>
            </a:r>
            <a:br>
              <a:rPr lang="cs-CZ" dirty="0" smtClean="0"/>
            </a:br>
            <a:r>
              <a:rPr lang="cs-CZ" sz="2700" dirty="0" smtClean="0"/>
              <a:t>Doplň český název, z atlasu dřevin popiš výjimečnosti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Platanus</a:t>
            </a:r>
            <a:r>
              <a:rPr lang="cs-CZ" dirty="0" smtClean="0"/>
              <a:t> </a:t>
            </a:r>
            <a:r>
              <a:rPr lang="cs-CZ" dirty="0" err="1" smtClean="0"/>
              <a:t>acerifolia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Gingo</a:t>
            </a:r>
            <a:r>
              <a:rPr lang="cs-CZ" dirty="0" smtClean="0"/>
              <a:t> </a:t>
            </a:r>
            <a:r>
              <a:rPr lang="cs-CZ" dirty="0" err="1" smtClean="0"/>
              <a:t>biloba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Quercus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Catalpa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Juglanus</a:t>
            </a:r>
            <a:r>
              <a:rPr lang="cs-CZ" dirty="0" smtClean="0"/>
              <a:t> </a:t>
            </a:r>
            <a:r>
              <a:rPr lang="cs-CZ" dirty="0" err="1" smtClean="0"/>
              <a:t>cenerea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Magnolia</a:t>
            </a:r>
            <a:r>
              <a:rPr lang="cs-CZ" dirty="0" smtClean="0"/>
              <a:t> </a:t>
            </a:r>
            <a:r>
              <a:rPr lang="cs-CZ" dirty="0" err="1" smtClean="0"/>
              <a:t>soulangeana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Liriodendron</a:t>
            </a:r>
            <a:r>
              <a:rPr lang="cs-CZ" dirty="0" smtClean="0"/>
              <a:t> </a:t>
            </a:r>
            <a:r>
              <a:rPr lang="cs-CZ" dirty="0" err="1" smtClean="0"/>
              <a:t>tulipifera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4843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Vyber dřeviny vhodné do stromořadí, vyber vědecký název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993632" cy="3602736"/>
          </a:xfrm>
        </p:spPr>
        <p:txBody>
          <a:bodyPr numCol="2"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500" dirty="0" smtClean="0"/>
              <a:t>Acer </a:t>
            </a:r>
            <a:r>
              <a:rPr lang="cs-CZ" sz="1500" dirty="0" err="1" smtClean="0"/>
              <a:t>compestre</a:t>
            </a:r>
            <a:r>
              <a:rPr lang="cs-CZ" sz="1500" dirty="0" smtClean="0"/>
              <a:t>, </a:t>
            </a:r>
            <a:r>
              <a:rPr lang="cs-CZ" sz="1500" dirty="0" err="1" smtClean="0"/>
              <a:t>nerundo</a:t>
            </a:r>
            <a:r>
              <a:rPr lang="cs-CZ" sz="1500" dirty="0" smtClean="0"/>
              <a:t>, </a:t>
            </a:r>
            <a:r>
              <a:rPr lang="cs-CZ" sz="1500" dirty="0" err="1" smtClean="0"/>
              <a:t>platanoides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Robinia</a:t>
            </a:r>
            <a:r>
              <a:rPr lang="cs-CZ" sz="1500" dirty="0" smtClean="0"/>
              <a:t> </a:t>
            </a:r>
            <a:r>
              <a:rPr lang="cs-CZ" sz="1500" dirty="0" err="1" smtClean="0"/>
              <a:t>pseudoacacea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Prunus</a:t>
            </a:r>
            <a:r>
              <a:rPr lang="cs-CZ" sz="1500" dirty="0" smtClean="0"/>
              <a:t> </a:t>
            </a:r>
            <a:r>
              <a:rPr lang="cs-CZ" sz="1500" dirty="0" err="1" smtClean="0"/>
              <a:t>laurocerasus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smtClean="0"/>
              <a:t>G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Tilia</a:t>
            </a:r>
            <a:r>
              <a:rPr lang="cs-CZ" sz="1500" dirty="0" smtClean="0"/>
              <a:t> </a:t>
            </a:r>
            <a:r>
              <a:rPr lang="cs-CZ" sz="1500" dirty="0" err="1" smtClean="0"/>
              <a:t>euchora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Gingo</a:t>
            </a:r>
            <a:r>
              <a:rPr lang="cs-CZ" sz="1500" dirty="0" smtClean="0"/>
              <a:t> </a:t>
            </a:r>
            <a:r>
              <a:rPr lang="cs-CZ" sz="1500" dirty="0" err="1" smtClean="0"/>
              <a:t>biloba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Larix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Prunus</a:t>
            </a:r>
            <a:r>
              <a:rPr lang="cs-CZ" sz="1500" dirty="0" smtClean="0"/>
              <a:t> </a:t>
            </a:r>
            <a:r>
              <a:rPr lang="cs-CZ" sz="1500" dirty="0" err="1" smtClean="0"/>
              <a:t>nigra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Tilia</a:t>
            </a:r>
            <a:r>
              <a:rPr lang="cs-CZ" sz="1500" dirty="0" smtClean="0"/>
              <a:t> </a:t>
            </a:r>
            <a:r>
              <a:rPr lang="cs-CZ" sz="1500" dirty="0" err="1" smtClean="0"/>
              <a:t>cordala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Catalpa</a:t>
            </a:r>
            <a:r>
              <a:rPr lang="cs-CZ" sz="1500" dirty="0" smtClean="0"/>
              <a:t> </a:t>
            </a:r>
            <a:r>
              <a:rPr lang="cs-CZ" sz="1500" dirty="0" err="1" smtClean="0"/>
              <a:t>bigmoides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smtClean="0"/>
              <a:t>Cha? </a:t>
            </a:r>
            <a:r>
              <a:rPr lang="cs-CZ" sz="1500" dirty="0" err="1" smtClean="0"/>
              <a:t>Japonica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Platanus</a:t>
            </a:r>
            <a:r>
              <a:rPr lang="cs-CZ" sz="1500" dirty="0" smtClean="0"/>
              <a:t> 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500" dirty="0" err="1" smtClean="0"/>
              <a:t>Weigela</a:t>
            </a: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endParaRPr lang="cs-CZ" sz="1500" dirty="0"/>
          </a:p>
          <a:p>
            <a:pPr marL="0" indent="0">
              <a:buNone/>
            </a:pP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endParaRPr lang="cs-CZ" sz="1500" dirty="0"/>
          </a:p>
          <a:p>
            <a:pPr marL="457200" indent="-457200">
              <a:buFont typeface="+mj-lt"/>
              <a:buAutoNum type="arabicPeriod"/>
            </a:pPr>
            <a:endParaRPr lang="cs-CZ" sz="1500" dirty="0" smtClean="0"/>
          </a:p>
          <a:p>
            <a:pPr marL="457200" indent="-457200">
              <a:buFont typeface="+mj-lt"/>
              <a:buAutoNum type="arabicPeriod"/>
            </a:pPr>
            <a:endParaRPr lang="cs-CZ" sz="1500" dirty="0"/>
          </a:p>
          <a:p>
            <a:pPr marL="457200" indent="-457200">
              <a:buFont typeface="+mj-lt"/>
              <a:buAutoNum type="arabicPeriod"/>
            </a:pPr>
            <a:endParaRPr lang="cs-CZ" sz="1800" dirty="0"/>
          </a:p>
          <a:p>
            <a:pPr marL="457200" indent="-457200">
              <a:buFont typeface="+mj-lt"/>
              <a:buAutoNum type="arabicPeriod"/>
            </a:pPr>
            <a:endParaRPr lang="cs-CZ" sz="1800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>
          <a:xfrm>
            <a:off x="5652120" y="2119313"/>
            <a:ext cx="2211720" cy="3605212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dirty="0"/>
              <a:t>Kdoulovec</a:t>
            </a:r>
          </a:p>
          <a:p>
            <a:pPr marL="342900" indent="-342900">
              <a:buFont typeface="+mj-lt"/>
              <a:buAutoNum type="alphaUcPeriod"/>
            </a:pPr>
            <a:r>
              <a:rPr lang="cs-CZ" dirty="0" smtClean="0"/>
              <a:t>Modřín</a:t>
            </a:r>
            <a:endParaRPr lang="cs-CZ" dirty="0"/>
          </a:p>
          <a:p>
            <a:pPr marL="342900" indent="-342900">
              <a:buFont typeface="+mj-lt"/>
              <a:buAutoNum type="alphaUcPeriod"/>
            </a:pPr>
            <a:r>
              <a:rPr lang="cs-CZ" dirty="0"/>
              <a:t>Jinan</a:t>
            </a:r>
          </a:p>
          <a:p>
            <a:pPr marL="342900" indent="-342900">
              <a:buFont typeface="+mj-lt"/>
              <a:buAutoNum type="alphaUcPeriod"/>
            </a:pPr>
            <a:r>
              <a:rPr lang="cs-CZ" dirty="0"/>
              <a:t>Lípa</a:t>
            </a:r>
          </a:p>
          <a:p>
            <a:pPr marL="342900" indent="-342900">
              <a:buFont typeface="+mj-lt"/>
              <a:buAutoNum type="alphaUcPeriod"/>
            </a:pPr>
            <a:r>
              <a:rPr lang="cs-CZ" dirty="0"/>
              <a:t>Borovice</a:t>
            </a:r>
          </a:p>
          <a:p>
            <a:pPr marL="342900" indent="-342900">
              <a:buFont typeface="+mj-lt"/>
              <a:buAutoNum type="alphaUcPeriod"/>
            </a:pPr>
            <a:r>
              <a:rPr lang="cs-CZ" dirty="0" err="1"/>
              <a:t>Gledicia</a:t>
            </a:r>
            <a:endParaRPr lang="cs-CZ" dirty="0"/>
          </a:p>
          <a:p>
            <a:pPr marL="342900" indent="-342900">
              <a:buFont typeface="+mj-lt"/>
              <a:buAutoNum type="alphaUcPeriod"/>
            </a:pPr>
            <a:r>
              <a:rPr lang="cs-CZ" dirty="0"/>
              <a:t>Katalpa</a:t>
            </a:r>
          </a:p>
          <a:p>
            <a:pPr marL="342900" indent="-342900">
              <a:buFont typeface="+mj-lt"/>
              <a:buAutoNum type="alphaUcPeriod"/>
            </a:pPr>
            <a:r>
              <a:rPr lang="cs-CZ" dirty="0"/>
              <a:t>Platan</a:t>
            </a:r>
          </a:p>
          <a:p>
            <a:pPr marL="342900" indent="-342900">
              <a:buFont typeface="+mj-lt"/>
              <a:buAutoNum type="alphaUcPeriod"/>
            </a:pPr>
            <a:r>
              <a:rPr lang="cs-CZ" dirty="0" err="1"/>
              <a:t>Vajgelie</a:t>
            </a:r>
            <a:endParaRPr lang="cs-CZ" dirty="0"/>
          </a:p>
          <a:p>
            <a:pPr marL="342900" indent="-342900">
              <a:buFont typeface="+mj-lt"/>
              <a:buAutoNum type="alphaUcPeriod"/>
            </a:pPr>
            <a:r>
              <a:rPr lang="cs-CZ" dirty="0"/>
              <a:t>Javor</a:t>
            </a:r>
          </a:p>
          <a:p>
            <a:pPr marL="342900" indent="-342900">
              <a:buFont typeface="+mj-lt"/>
              <a:buAutoNum type="alphaUcPeriod"/>
            </a:pPr>
            <a:r>
              <a:rPr lang="cs-CZ" dirty="0" err="1"/>
              <a:t>Bobkovišeň</a:t>
            </a:r>
            <a:endParaRPr lang="cs-CZ" dirty="0"/>
          </a:p>
          <a:p>
            <a:pPr marL="342900" indent="-342900">
              <a:buFont typeface="+mj-lt"/>
              <a:buAutoNum type="alphaUcPeriod"/>
            </a:pPr>
            <a:r>
              <a:rPr lang="cs-CZ" dirty="0"/>
              <a:t>Akát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577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1.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Solitéra je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osamocená dřevina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Základem parkových úprav je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skupina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Stejnorodou skupinu tvoří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 druh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Různorodou skupinu tvoří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více druhů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Kontrast je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rozdíl v barvě, tvaru, velikosti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Stromořadí jsou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stromy v řadě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/>
              <a:t>Živé ploty a stěny –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výsadba stromů,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keřů tvořící souvislou plochu</a:t>
            </a:r>
          </a:p>
          <a:p>
            <a:pPr marL="457200" indent="-457200">
              <a:buFont typeface="+mj-lt"/>
              <a:buAutoNum type="alphaUcPeriod"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178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2.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2.1</a:t>
            </a:r>
            <a:r>
              <a:rPr lang="cs-CZ" dirty="0" smtClean="0"/>
              <a:t> a, b, c</a:t>
            </a:r>
          </a:p>
          <a:p>
            <a:pPr marL="0" indent="0">
              <a:buNone/>
            </a:pPr>
            <a:r>
              <a:rPr lang="cs-CZ" b="1" dirty="0" smtClean="0"/>
              <a:t>2.2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Dřišťál Thunbergův	a)	LKO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Skalník přitisklý		a) 	LKO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Tavolník </a:t>
            </a:r>
            <a:r>
              <a:rPr lang="cs-CZ" dirty="0" err="1" smtClean="0"/>
              <a:t>břízolistý</a:t>
            </a:r>
            <a:r>
              <a:rPr lang="cs-CZ" dirty="0" smtClean="0"/>
              <a:t>	a)	LKO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Tavolník japonský	a)	LKO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Azalka japonská		a) 	LKO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Mochna křovitá		a)	LKO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6623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908720"/>
            <a:ext cx="6196405" cy="4814349"/>
          </a:xfrm>
        </p:spPr>
        <p:txBody>
          <a:bodyPr/>
          <a:lstStyle/>
          <a:p>
            <a:pPr marL="457200" indent="-457200">
              <a:buFont typeface="+mj-lt"/>
              <a:buAutoNum type="arabicPeriod" startAt="7"/>
            </a:pPr>
            <a:r>
              <a:rPr lang="cs-CZ" dirty="0" smtClean="0"/>
              <a:t>Dřišťál </a:t>
            </a:r>
            <a:r>
              <a:rPr lang="cs-CZ" dirty="0" err="1" smtClean="0"/>
              <a:t>zimostrázolistý</a:t>
            </a:r>
            <a:r>
              <a:rPr lang="cs-CZ" dirty="0" smtClean="0"/>
              <a:t>	a)	LKSZ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cs-CZ" dirty="0" smtClean="0"/>
              <a:t>Skalník </a:t>
            </a:r>
            <a:r>
              <a:rPr lang="cs-CZ" dirty="0" err="1" smtClean="0"/>
              <a:t>dammerův</a:t>
            </a:r>
            <a:r>
              <a:rPr lang="cs-CZ" dirty="0" smtClean="0"/>
              <a:t>	a) 	LKSZ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cs-CZ" dirty="0" smtClean="0"/>
              <a:t>Skalník vrbolistý		a)	LKSZ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cs-CZ" dirty="0" smtClean="0"/>
              <a:t>Břečťan popínavý	a)	LKSZ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cs-CZ" dirty="0" smtClean="0"/>
              <a:t>Levandule		a)	LKSZ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cs-CZ" dirty="0" smtClean="0"/>
              <a:t>Vřes			a)	LKSZ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cs-CZ" dirty="0" err="1" smtClean="0"/>
              <a:t>Dabecie</a:t>
            </a:r>
            <a:r>
              <a:rPr lang="cs-CZ" dirty="0" smtClean="0"/>
              <a:t>			a)	LKSZ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cs-CZ" dirty="0" smtClean="0"/>
              <a:t>Vřesovec			a)	LKSZ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cs-CZ" dirty="0" smtClean="0"/>
              <a:t>Jalovec čínský		a)	JE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cs-CZ" dirty="0" err="1" smtClean="0"/>
              <a:t>Mikrobiota</a:t>
            </a:r>
            <a:r>
              <a:rPr lang="cs-CZ" dirty="0" smtClean="0"/>
              <a:t>		a)	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82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3.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 err="1" smtClean="0"/>
              <a:t>Platanus</a:t>
            </a:r>
            <a:r>
              <a:rPr lang="cs-CZ" b="1" dirty="0" smtClean="0"/>
              <a:t> </a:t>
            </a:r>
            <a:r>
              <a:rPr lang="cs-CZ" b="1" dirty="0" err="1" smtClean="0"/>
              <a:t>acerifolia</a:t>
            </a:r>
            <a:endParaRPr lang="cs-CZ" b="1" dirty="0" smtClean="0"/>
          </a:p>
          <a:p>
            <a:r>
              <a:rPr lang="cs-CZ" dirty="0" smtClean="0"/>
              <a:t>Platan javorolistý</a:t>
            </a:r>
          </a:p>
          <a:p>
            <a:r>
              <a:rPr lang="cs-CZ" dirty="0" smtClean="0"/>
              <a:t>Dlouhověkost, loupavá borka</a:t>
            </a:r>
          </a:p>
          <a:p>
            <a:r>
              <a:rPr lang="cs-CZ" dirty="0" smtClean="0"/>
              <a:t>Listy dlanité laločnaté, kožovité, 20 cm</a:t>
            </a:r>
          </a:p>
          <a:p>
            <a:r>
              <a:rPr lang="cs-CZ" dirty="0" smtClean="0"/>
              <a:t>kulaté plodenství se rozpadá až 2 rokem z jara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Gingo</a:t>
            </a:r>
            <a:r>
              <a:rPr lang="cs-CZ" b="1" dirty="0" smtClean="0"/>
              <a:t> </a:t>
            </a:r>
            <a:r>
              <a:rPr lang="cs-CZ" b="1" dirty="0" err="1" smtClean="0"/>
              <a:t>biloba</a:t>
            </a:r>
            <a:endParaRPr lang="cs-CZ" b="1" dirty="0" smtClean="0"/>
          </a:p>
          <a:p>
            <a:r>
              <a:rPr lang="cs-CZ" dirty="0" smtClean="0"/>
              <a:t>Jinan dvojlaločný </a:t>
            </a:r>
          </a:p>
          <a:p>
            <a:r>
              <a:rPr lang="cs-CZ" dirty="0" smtClean="0"/>
              <a:t>Dlouhověkost</a:t>
            </a:r>
          </a:p>
          <a:p>
            <a:r>
              <a:rPr lang="cs-CZ" dirty="0" smtClean="0"/>
              <a:t>listy kožovité, vějířovité, dvoulaločné</a:t>
            </a:r>
          </a:p>
        </p:txBody>
      </p:sp>
    </p:spTree>
    <p:extLst>
      <p:ext uri="{BB962C8B-B14F-4D97-AF65-F5344CB8AC3E}">
        <p14:creationId xmlns:p14="http://schemas.microsoft.com/office/powerpoint/2010/main" val="2246098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3.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err="1" smtClean="0"/>
              <a:t>Quercus</a:t>
            </a:r>
            <a:endParaRPr lang="cs-CZ" b="1" dirty="0" smtClean="0"/>
          </a:p>
          <a:p>
            <a:r>
              <a:rPr lang="cs-CZ" dirty="0" smtClean="0"/>
              <a:t>Dub</a:t>
            </a:r>
          </a:p>
          <a:p>
            <a:r>
              <a:rPr lang="cs-CZ" dirty="0" smtClean="0"/>
              <a:t>Dlouhověkost, pozdě </a:t>
            </a:r>
            <a:r>
              <a:rPr lang="cs-CZ" dirty="0"/>
              <a:t>r</a:t>
            </a:r>
            <a:r>
              <a:rPr lang="cs-CZ" dirty="0" smtClean="0"/>
              <a:t>ašící pupeny, barevné listy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Catalpa</a:t>
            </a:r>
            <a:endParaRPr lang="cs-CZ" b="1" dirty="0" smtClean="0"/>
          </a:p>
          <a:p>
            <a:r>
              <a:rPr lang="cs-CZ" dirty="0" smtClean="0"/>
              <a:t>Katalpa</a:t>
            </a:r>
          </a:p>
          <a:p>
            <a:r>
              <a:rPr lang="cs-CZ" dirty="0" smtClean="0"/>
              <a:t>Exotický vzhled</a:t>
            </a:r>
          </a:p>
          <a:p>
            <a:r>
              <a:rPr lang="cs-CZ" dirty="0" smtClean="0"/>
              <a:t>Srdčité listy</a:t>
            </a:r>
          </a:p>
          <a:p>
            <a:r>
              <a:rPr lang="cs-CZ" dirty="0" smtClean="0"/>
              <a:t>Plody - lusky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6544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3.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err="1" smtClean="0"/>
              <a:t>Juglanus</a:t>
            </a:r>
            <a:r>
              <a:rPr lang="cs-CZ" b="1" dirty="0" smtClean="0"/>
              <a:t> </a:t>
            </a:r>
            <a:r>
              <a:rPr lang="cs-CZ" b="1" dirty="0" err="1" smtClean="0"/>
              <a:t>cenerea</a:t>
            </a:r>
            <a:endParaRPr lang="cs-CZ" b="1" dirty="0" smtClean="0"/>
          </a:p>
          <a:p>
            <a:r>
              <a:rPr lang="cs-CZ" dirty="0" smtClean="0"/>
              <a:t>Ořešák královský</a:t>
            </a:r>
          </a:p>
          <a:p>
            <a:r>
              <a:rPr lang="cs-CZ" dirty="0" smtClean="0"/>
              <a:t>Pozdě rašící, mohutný, plody nejedlé, </a:t>
            </a:r>
            <a:r>
              <a:rPr lang="cs-CZ" dirty="0" err="1" smtClean="0"/>
              <a:t>zašpicatělé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Magnolia</a:t>
            </a:r>
            <a:r>
              <a:rPr lang="cs-CZ" b="1" dirty="0" smtClean="0"/>
              <a:t> </a:t>
            </a:r>
            <a:r>
              <a:rPr lang="cs-CZ" b="1" dirty="0" err="1" smtClean="0"/>
              <a:t>saulandeana</a:t>
            </a:r>
            <a:endParaRPr lang="cs-CZ" b="1" dirty="0" smtClean="0"/>
          </a:p>
          <a:p>
            <a:r>
              <a:rPr lang="cs-CZ" dirty="0" err="1" smtClean="0"/>
              <a:t>Šácholán</a:t>
            </a:r>
            <a:r>
              <a:rPr lang="cs-CZ" dirty="0" smtClean="0"/>
              <a:t> </a:t>
            </a:r>
            <a:r>
              <a:rPr lang="cs-CZ" dirty="0" err="1" smtClean="0"/>
              <a:t>soulangův</a:t>
            </a:r>
            <a:endParaRPr lang="cs-CZ" dirty="0" smtClean="0"/>
          </a:p>
          <a:p>
            <a:r>
              <a:rPr lang="cs-CZ" dirty="0" smtClean="0"/>
              <a:t>Keř kvete před olistěním, velké květy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Liriodendron</a:t>
            </a:r>
            <a:r>
              <a:rPr lang="cs-CZ" b="1" dirty="0" smtClean="0"/>
              <a:t> </a:t>
            </a:r>
            <a:r>
              <a:rPr lang="cs-CZ" b="1" dirty="0" err="1" smtClean="0"/>
              <a:t>tulipifera</a:t>
            </a:r>
            <a:endParaRPr lang="cs-CZ" b="1" dirty="0" smtClean="0"/>
          </a:p>
          <a:p>
            <a:r>
              <a:rPr lang="cs-CZ" dirty="0" err="1" smtClean="0"/>
              <a:t>Lyrovník</a:t>
            </a:r>
            <a:r>
              <a:rPr lang="cs-CZ" dirty="0" smtClean="0"/>
              <a:t> tulipánokvětý</a:t>
            </a:r>
          </a:p>
          <a:p>
            <a:r>
              <a:rPr lang="cs-CZ" dirty="0" smtClean="0"/>
              <a:t>Květ tvaru tulipánu, listy lyrovitý tvar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51577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4. </a:t>
            </a:r>
            <a:r>
              <a:rPr lang="cs-CZ" smtClean="0"/>
              <a:t>úkolu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-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F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G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-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8343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106</TotalTime>
  <Words>494</Words>
  <Application>Microsoft Office PowerPoint</Application>
  <PresentationFormat>Předvádění na obrazovce (4:3)</PresentationFormat>
  <Paragraphs>185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Špendlík</vt:lpstr>
      <vt:lpstr>Prezentace aplikace PowerPoint</vt:lpstr>
      <vt:lpstr>Uspořádání a formy výsadeb</vt:lpstr>
      <vt:lpstr>1. Doplň správnou odpověď</vt:lpstr>
      <vt:lpstr>2. Půdopokryvné dřeviny (jednoetážové) 2.1 Výška:</vt:lpstr>
      <vt:lpstr>2. Půdopokryvné dřeviny (jednoetážové) 2.2 U následujících okrasných dřevin doplň:</vt:lpstr>
      <vt:lpstr>Prezentace aplikace PowerPoint</vt:lpstr>
      <vt:lpstr>Prezentace aplikace PowerPoint</vt:lpstr>
      <vt:lpstr>3. Solitérní dřeviny Doplň český název, z atlasu dřevin popiš výjimečnosti</vt:lpstr>
      <vt:lpstr>4. Vyber dřeviny vhodné do stromořadí, vyber vědecký název</vt:lpstr>
      <vt:lpstr>Řešení 1. úkolu:</vt:lpstr>
      <vt:lpstr>Řešení 2. úkolu:</vt:lpstr>
      <vt:lpstr>Prezentace aplikace PowerPoint</vt:lpstr>
      <vt:lpstr>Řešení 3. úkolu:</vt:lpstr>
      <vt:lpstr>Řešení 3. úkolu:</vt:lpstr>
      <vt:lpstr>Řešení 3. úkolu:</vt:lpstr>
      <vt:lpstr>Řešení 4. úkolu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Uspořádání a formy výsadeb</dc:title>
  <dc:creator>Miroslav Brimus</dc:creator>
  <cp:lastModifiedBy>Miroslav Brimus</cp:lastModifiedBy>
  <cp:revision>11</cp:revision>
  <dcterms:created xsi:type="dcterms:W3CDTF">2013-04-30T14:16:04Z</dcterms:created>
  <dcterms:modified xsi:type="dcterms:W3CDTF">2013-05-08T20:58:28Z</dcterms:modified>
</cp:coreProperties>
</file>