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56" r:id="rId2"/>
    <p:sldMasterId id="2147483768" r:id="rId3"/>
  </p:sldMasterIdLst>
  <p:notesMasterIdLst>
    <p:notesMasterId r:id="rId17"/>
  </p:notesMasterIdLst>
  <p:sldIdLst>
    <p:sldId id="269" r:id="rId4"/>
    <p:sldId id="270" r:id="rId5"/>
    <p:sldId id="256" r:id="rId6"/>
    <p:sldId id="258" r:id="rId7"/>
    <p:sldId id="259" r:id="rId8"/>
    <p:sldId id="261" r:id="rId9"/>
    <p:sldId id="260" r:id="rId10"/>
    <p:sldId id="262" r:id="rId11"/>
    <p:sldId id="263" r:id="rId12"/>
    <p:sldId id="264" r:id="rId13"/>
    <p:sldId id="265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3F16AC-599B-48F8-AFDC-B0CF5B381E9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65D1AE-C297-4040-B3A0-B3AB45C5EC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022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65D1AE-C297-4040-B3A0-B3AB45C5EC1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7449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CB92-2AB9-4E00-9A99-52389445338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8A3201-C4B8-4FC7-B47B-B7A8AF46B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CB92-2AB9-4E00-9A99-52389445338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3201-C4B8-4FC7-B47B-B7A8AF46B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CB92-2AB9-4E00-9A99-52389445338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D8A3201-C4B8-4FC7-B47B-B7A8AF46BED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CB92-2AB9-4E00-9A99-52389445338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3201-C4B8-4FC7-B47B-B7A8AF46B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CB92-2AB9-4E00-9A99-52389445338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3201-C4B8-4FC7-B47B-B7A8AF46B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CB92-2AB9-4E00-9A99-52389445338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3201-C4B8-4FC7-B47B-B7A8AF46B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CB92-2AB9-4E00-9A99-52389445338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3201-C4B8-4FC7-B47B-B7A8AF46B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CB92-2AB9-4E00-9A99-52389445338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3201-C4B8-4FC7-B47B-B7A8AF46BED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CB92-2AB9-4E00-9A99-52389445338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D8A3201-C4B8-4FC7-B47B-B7A8AF46BED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CB92-2AB9-4E00-9A99-52389445338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3201-C4B8-4FC7-B47B-B7A8AF46B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0CB92-2AB9-4E00-9A99-52389445338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3201-C4B8-4FC7-B47B-B7A8AF46BE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9698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43799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92774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22474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6547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6431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0877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4810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20541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31509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1512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81080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01750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04479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083678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317703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697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30056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4923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24136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7018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0421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D3B0CB92-2AB9-4E00-9A99-52389445338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BD8A3201-C4B8-4FC7-B47B-B7A8AF46BED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2448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4B2129-724C-40E1-8FE2-9358473049B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27.6.2013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8F7021-8198-4FC0-BBEF-E35EE9FB5CC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74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"/>
            <a:r>
              <a:rPr lang="cs-CZ" sz="2000" b="1" dirty="0"/>
              <a:t>Název školy</a:t>
            </a:r>
            <a:endParaRPr lang="cs-CZ" sz="2000" dirty="0"/>
          </a:p>
          <a:p>
            <a:pPr fontAlgn="ctr"/>
            <a:r>
              <a:rPr lang="cs-CZ" sz="2000" b="1" dirty="0"/>
              <a:t>ZÁKLADNÍ ŠKOLA, JIČÍN, HUSOVA 170</a:t>
            </a:r>
            <a:endParaRPr lang="cs-CZ" sz="2000" dirty="0"/>
          </a:p>
          <a:p>
            <a:pPr fontAlgn="b"/>
            <a:r>
              <a:rPr lang="cs-CZ" sz="2000" b="1" dirty="0"/>
              <a:t>Číslo projektu</a:t>
            </a:r>
            <a:endParaRPr lang="cs-CZ" sz="2000" dirty="0"/>
          </a:p>
          <a:p>
            <a:pPr fontAlgn="ctr"/>
            <a:r>
              <a:rPr lang="cs-CZ" sz="2000" b="1" dirty="0"/>
              <a:t>CZ.1.07/1.4.00/21.2862</a:t>
            </a:r>
            <a:endParaRPr lang="cs-CZ" sz="2000" dirty="0"/>
          </a:p>
          <a:p>
            <a:pPr fontAlgn="b"/>
            <a:r>
              <a:rPr lang="cs-CZ" sz="2000" b="1" dirty="0"/>
              <a:t>Číslo a název klíčové aktivity</a:t>
            </a:r>
            <a:endParaRPr lang="cs-CZ" sz="2000" dirty="0"/>
          </a:p>
          <a:p>
            <a:pPr fontAlgn="ctr"/>
            <a:r>
              <a:rPr lang="cs-CZ" sz="2000" b="1" dirty="0"/>
              <a:t>3.2 Inovace a zkvalitnění výuky prostřednictvím ICT</a:t>
            </a:r>
            <a:endParaRPr lang="cs-CZ" sz="2000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809" y="33265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55576" y="4509120"/>
            <a:ext cx="76163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Název DUM:  </a:t>
            </a:r>
            <a:r>
              <a:rPr lang="cs-CZ" dirty="0" smtClean="0">
                <a:solidFill>
                  <a:prstClr val="black"/>
                </a:solidFill>
              </a:rPr>
              <a:t>VY_32_INOVACE_XIII_1_16_Finanční matematika 1– úrok a daň z úroku</a:t>
            </a:r>
          </a:p>
          <a:p>
            <a:r>
              <a:rPr lang="cs-CZ" b="1" dirty="0" smtClean="0">
                <a:solidFill>
                  <a:prstClr val="black"/>
                </a:solidFill>
              </a:rPr>
              <a:t>Šablona číslo:  XIII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b="1" dirty="0" smtClean="0">
                <a:solidFill>
                  <a:prstClr val="black"/>
                </a:solidFill>
              </a:rPr>
              <a:t>             Sada číslo:    1            Pořadové číslo DUM:  16 </a:t>
            </a:r>
          </a:p>
          <a:p>
            <a:r>
              <a:rPr lang="cs-CZ" b="1" dirty="0" smtClean="0">
                <a:solidFill>
                  <a:prstClr val="black"/>
                </a:solidFill>
              </a:rPr>
              <a:t>Autor:  </a:t>
            </a:r>
            <a:r>
              <a:rPr lang="cs-CZ" dirty="0" smtClean="0">
                <a:solidFill>
                  <a:prstClr val="black"/>
                </a:solidFill>
              </a:rPr>
              <a:t>Mgr. Vlasta </a:t>
            </a:r>
            <a:r>
              <a:rPr lang="cs-CZ" dirty="0" err="1" smtClean="0">
                <a:solidFill>
                  <a:prstClr val="black"/>
                </a:solidFill>
              </a:rPr>
              <a:t>Mrkáčková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9553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2137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Anotace: </a:t>
            </a:r>
            <a:r>
              <a:rPr lang="cs-CZ" sz="1600" dirty="0" smtClean="0"/>
              <a:t>Opakování základní </a:t>
            </a:r>
            <a:r>
              <a:rPr lang="cs-CZ" sz="1600" dirty="0"/>
              <a:t>úlohy-výpočet </a:t>
            </a:r>
            <a:r>
              <a:rPr lang="cs-CZ" sz="1600" dirty="0" smtClean="0"/>
              <a:t>procentové části </a:t>
            </a:r>
            <a:r>
              <a:rPr lang="cs-CZ" sz="1600" dirty="0"/>
              <a:t>z daného </a:t>
            </a:r>
            <a:r>
              <a:rPr lang="cs-CZ" sz="1600" dirty="0" smtClean="0"/>
              <a:t>základu odpovídající danému počtu procent, včetně  odhadu výsledku. Výpočet úroku z daného půjčeného kapitálu, výpočet zdaněného úroku uloženého kapitálu.</a:t>
            </a:r>
          </a:p>
          <a:p>
            <a:r>
              <a:rPr lang="cs-CZ" sz="1600" b="1" dirty="0" smtClean="0"/>
              <a:t>Očekávaný výstup: </a:t>
            </a:r>
            <a:r>
              <a:rPr lang="cs-CZ" sz="1600" dirty="0" smtClean="0"/>
              <a:t>Žák umí nejjednodušším způsobem vypočítat procentovou část  z daného základu, odhaduje výsledek. Zná základní pojmy z finančnictví  - kapitál, úroková míra, úrok, zdaněný úrok. Umí vypočítat úrok a zdaněný úrok v základních úlohách.</a:t>
            </a:r>
          </a:p>
          <a:p>
            <a:r>
              <a:rPr lang="cs-CZ" sz="1600" b="1" dirty="0" smtClean="0"/>
              <a:t>Druh učebního materiálu:   </a:t>
            </a:r>
            <a:r>
              <a:rPr lang="cs-CZ" sz="1600" dirty="0" smtClean="0"/>
              <a:t>prezentace</a:t>
            </a:r>
          </a:p>
          <a:p>
            <a:r>
              <a:rPr lang="cs-CZ" sz="1600" b="1" dirty="0" smtClean="0"/>
              <a:t>Typická věková skupina:   </a:t>
            </a:r>
            <a:r>
              <a:rPr lang="cs-CZ" sz="1600" dirty="0" smtClean="0"/>
              <a:t>14 - 15 let</a:t>
            </a:r>
            <a:br>
              <a:rPr lang="cs-CZ" sz="1600" dirty="0" smtClean="0"/>
            </a:br>
            <a:r>
              <a:rPr lang="cs-CZ" sz="1600" b="1" dirty="0" smtClean="0"/>
              <a:t>Klíčová slova: </a:t>
            </a:r>
            <a:r>
              <a:rPr lang="cs-CZ" sz="1600" dirty="0" smtClean="0"/>
              <a:t>Kapitál, úroková míra, úrok, zdaněný úrok. </a:t>
            </a:r>
            <a:r>
              <a:rPr lang="cs-CZ" sz="1600" smtClean="0"/>
              <a:t>dlužník</a:t>
            </a:r>
            <a:r>
              <a:rPr lang="cs-CZ" sz="1600" dirty="0" smtClean="0"/>
              <a:t>, věřitel.</a:t>
            </a:r>
          </a:p>
          <a:p>
            <a:r>
              <a:rPr lang="cs-CZ" sz="1600" b="1" dirty="0" smtClean="0"/>
              <a:t>Pomůcky a materiál:   </a:t>
            </a:r>
            <a:r>
              <a:rPr lang="cs-CZ" sz="1600" dirty="0" smtClean="0"/>
              <a:t>interaktivní tabule, školní sešit, </a:t>
            </a:r>
            <a:br>
              <a:rPr lang="cs-CZ" sz="1600" dirty="0" smtClean="0"/>
            </a:br>
            <a:r>
              <a:rPr lang="cs-CZ" sz="1600" b="1" dirty="0" smtClean="0"/>
              <a:t>Potřebný čas pro výuku DUM:  45</a:t>
            </a:r>
            <a:r>
              <a:rPr lang="cs-CZ" sz="1600" dirty="0" smtClean="0"/>
              <a:t> minut </a:t>
            </a:r>
            <a:r>
              <a:rPr lang="cs-CZ" sz="1600" b="1" dirty="0" smtClean="0"/>
              <a:t>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Metodické zhodnocení a popis práce s digitálním učebním materiálem</a:t>
            </a:r>
            <a:r>
              <a:rPr lang="cs-CZ" sz="1400" b="1" dirty="0" smtClean="0"/>
              <a:t>:</a:t>
            </a:r>
            <a:r>
              <a:rPr lang="cs-CZ" sz="1600" dirty="0" smtClean="0"/>
              <a:t> Žáci si na začátku zopakují výpočet procentové části. Nejprve odhadují výsledek, poté si připomenou způsoby  písemného postupu  a stanoví ten nejrychlejší. Daný postup si procvičují na několika úlohách.  Zásadní je provádění odhadu před přesným výpočtem. V  prvních úlohách řešených z kapitoly finanční matematiky se ozřejmují základní pojmy – dlužní a věřitel. Také se objevují  a procvičuje se používání  základních finančních pojmů: kapitál, úroková míra, úrok. Po jednoduché úloze o půjčce následuje úloha s uloženým kapitálem a pojmem zdaněný úrok. Na utvrzení učiva je použita další podobná  úloha s variací. Všechna číselná zadání jsou vhodná k počítání bez kalkulaček.</a:t>
            </a:r>
          </a:p>
        </p:txBody>
      </p:sp>
    </p:spTree>
    <p:extLst>
      <p:ext uri="{BB962C8B-B14F-4D97-AF65-F5344CB8AC3E}">
        <p14:creationId xmlns:p14="http://schemas.microsoft.com/office/powerpoint/2010/main" val="2839716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228601"/>
            <a:ext cx="7772400" cy="3488432"/>
          </a:xfrm>
        </p:spPr>
        <p:txBody>
          <a:bodyPr/>
          <a:lstStyle/>
          <a:p>
            <a:r>
              <a:rPr lang="cs-CZ" dirty="0" smtClean="0"/>
              <a:t>Finanční </a:t>
            </a:r>
            <a:r>
              <a:rPr lang="cs-CZ" sz="3600" dirty="0" smtClean="0"/>
              <a:t>matematika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4400" dirty="0" smtClean="0"/>
              <a:t>Úrok a daň z úroku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121743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20973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Rozcvička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2277" y="1203796"/>
            <a:ext cx="49542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Odhadni správný výsledek</a:t>
            </a:r>
            <a:r>
              <a:rPr lang="cs-CZ" dirty="0" smtClean="0"/>
              <a:t> </a:t>
            </a:r>
            <a:r>
              <a:rPr lang="cs-CZ" b="1" dirty="0" smtClean="0"/>
              <a:t>vyber z nabídky</a:t>
            </a:r>
            <a:endParaRPr lang="cs-CZ" b="1" u="sng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01734" y="1573128"/>
            <a:ext cx="188203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19% z 627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022930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a) 60		b) 450	  	c) 100		d) 120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2277" y="2660359"/>
            <a:ext cx="62572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Výpočet </a:t>
            </a:r>
            <a:r>
              <a:rPr lang="cs-CZ" sz="2400" dirty="0" smtClean="0"/>
              <a:t> - </a:t>
            </a:r>
            <a:r>
              <a:rPr lang="cs-CZ" sz="2400" dirty="0" smtClean="0">
                <a:solidFill>
                  <a:srgbClr val="C00000"/>
                </a:solidFill>
              </a:rPr>
              <a:t>zaokrouhlení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20 % z 600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38884" y="3145185"/>
            <a:ext cx="216024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1. možnost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100% …..600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10%.........60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20%.........120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25889" y="3145185"/>
            <a:ext cx="28712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2</a:t>
            </a:r>
            <a:r>
              <a:rPr lang="cs-CZ" i="1" dirty="0" smtClean="0"/>
              <a:t>. možnost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100% ….600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1%..........6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20%........6 ∙ 20 =120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56560" y="3154848"/>
            <a:ext cx="293526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3</a:t>
            </a:r>
            <a:r>
              <a:rPr lang="cs-CZ" i="1" dirty="0" smtClean="0"/>
              <a:t>. možnost</a:t>
            </a:r>
          </a:p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100% ….600</a:t>
            </a:r>
          </a:p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20%........600 : 5 =120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8026" y="4774712"/>
            <a:ext cx="26568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Přesný výpočet</a:t>
            </a:r>
            <a:endParaRPr lang="cs-CZ" sz="2400" b="1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8026" y="5315010"/>
            <a:ext cx="29358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0,19 ∙ 627 = 119,13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4818345"/>
            <a:ext cx="346030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100% ……..627</a:t>
            </a:r>
          </a:p>
          <a:p>
            <a:r>
              <a:rPr lang="cs-CZ" sz="2000" dirty="0" smtClean="0"/>
              <a:t>1%............6,27</a:t>
            </a:r>
          </a:p>
          <a:p>
            <a:r>
              <a:rPr lang="cs-CZ" sz="2000" dirty="0" smtClean="0"/>
              <a:t>19%.......</a:t>
            </a:r>
            <a:r>
              <a:rPr lang="cs-CZ" sz="2000" dirty="0" smtClean="0">
                <a:solidFill>
                  <a:srgbClr val="FF0000"/>
                </a:solidFill>
              </a:rPr>
              <a:t>19 ∙ 6,27 = 119,13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64807" y="4437847"/>
            <a:ext cx="13681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dirty="0" smtClean="0">
                <a:solidFill>
                  <a:srgbClr val="00B050"/>
                </a:solidFill>
              </a:rPr>
              <a:t>6,27</a:t>
            </a:r>
          </a:p>
          <a:p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∙  19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   5643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   627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 119,13</a:t>
            </a:r>
          </a:p>
          <a:p>
            <a:r>
              <a:rPr lang="cs-CZ" dirty="0" smtClean="0"/>
              <a:t>  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7064807" y="5005544"/>
            <a:ext cx="1050660" cy="25161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064807" y="5592919"/>
            <a:ext cx="1035585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641818" y="1194573"/>
            <a:ext cx="4485278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70072" y="1573128"/>
            <a:ext cx="2097863" cy="5302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44492" y="2103400"/>
            <a:ext cx="6663812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97673" y="2706525"/>
            <a:ext cx="5198463" cy="36933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38885" y="3154848"/>
            <a:ext cx="1944884" cy="12618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647626" y="3200804"/>
            <a:ext cx="2646414" cy="126188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668131" y="3200804"/>
            <a:ext cx="2479981" cy="8780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97673" y="4714888"/>
            <a:ext cx="2479981" cy="5214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78739" y="5332174"/>
            <a:ext cx="2741133" cy="52148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578924" y="4834367"/>
            <a:ext cx="3096344" cy="10192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067927" y="4391927"/>
            <a:ext cx="1365032" cy="16710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276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20973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Rozcvička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2277" y="1203796"/>
            <a:ext cx="7513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Odhadni správný výsledek </a:t>
            </a:r>
            <a:r>
              <a:rPr lang="cs-CZ" b="1" dirty="0" smtClean="0"/>
              <a:t>vyber z nabídky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01733" y="1573128"/>
            <a:ext cx="1882035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19% z 627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022930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a) 60		b) 450	  	c) 100		d) 120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2277" y="2660359"/>
            <a:ext cx="62572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Výpočet </a:t>
            </a:r>
            <a:r>
              <a:rPr lang="cs-CZ" sz="2400" dirty="0" smtClean="0"/>
              <a:t> - </a:t>
            </a:r>
            <a:r>
              <a:rPr lang="cs-CZ" sz="2400" dirty="0" smtClean="0">
                <a:solidFill>
                  <a:srgbClr val="C00000"/>
                </a:solidFill>
              </a:rPr>
              <a:t>zaokrouhlení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20 % z 600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38884" y="3145185"/>
            <a:ext cx="2160240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1. možnost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100% …..600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10%.........60</a:t>
            </a:r>
          </a:p>
          <a:p>
            <a:r>
              <a:rPr lang="cs-CZ" sz="2000" dirty="0" smtClean="0">
                <a:solidFill>
                  <a:srgbClr val="C00000"/>
                </a:solidFill>
              </a:rPr>
              <a:t>20%.........120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25889" y="3145185"/>
            <a:ext cx="287128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2</a:t>
            </a:r>
            <a:r>
              <a:rPr lang="cs-CZ" i="1" dirty="0" smtClean="0"/>
              <a:t>. možnost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100% ….600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1%..........6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20%........6 ∙ 20 =120</a:t>
            </a: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56560" y="3154848"/>
            <a:ext cx="293526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3</a:t>
            </a:r>
            <a:r>
              <a:rPr lang="cs-CZ" i="1" dirty="0" smtClean="0"/>
              <a:t>. možnost</a:t>
            </a:r>
          </a:p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100% ….600</a:t>
            </a:r>
          </a:p>
          <a:p>
            <a:r>
              <a:rPr lang="cs-CZ" sz="2000" dirty="0" smtClean="0">
                <a:solidFill>
                  <a:schemeClr val="accent5">
                    <a:lumMod val="75000"/>
                  </a:schemeClr>
                </a:solidFill>
              </a:rPr>
              <a:t>20%........600 : 5 =120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8026" y="4774712"/>
            <a:ext cx="26568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Přesný výpočet</a:t>
            </a:r>
            <a:endParaRPr lang="cs-CZ" sz="2400" b="1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8026" y="5315010"/>
            <a:ext cx="29358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0,19 ∙ 627 = 119,13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63888" y="4818345"/>
            <a:ext cx="346030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100% ……..627</a:t>
            </a:r>
          </a:p>
          <a:p>
            <a:r>
              <a:rPr lang="cs-CZ" sz="2000" dirty="0" smtClean="0"/>
              <a:t>1%............6,27</a:t>
            </a:r>
          </a:p>
          <a:p>
            <a:r>
              <a:rPr lang="cs-CZ" sz="2000" dirty="0" smtClean="0"/>
              <a:t>19%.......</a:t>
            </a:r>
            <a:r>
              <a:rPr lang="cs-CZ" sz="2000" dirty="0" smtClean="0">
                <a:solidFill>
                  <a:srgbClr val="FF0000"/>
                </a:solidFill>
              </a:rPr>
              <a:t>19 ∙ 6,27 = 119,13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64807" y="4437847"/>
            <a:ext cx="13681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dirty="0" smtClean="0">
                <a:solidFill>
                  <a:srgbClr val="00B050"/>
                </a:solidFill>
              </a:rPr>
              <a:t>6,27</a:t>
            </a:r>
          </a:p>
          <a:p>
            <a:r>
              <a:rPr lang="cs-CZ" dirty="0">
                <a:solidFill>
                  <a:srgbClr val="00B050"/>
                </a:solidFill>
              </a:rPr>
              <a:t> </a:t>
            </a:r>
            <a:r>
              <a:rPr lang="cs-CZ" dirty="0" smtClean="0">
                <a:solidFill>
                  <a:srgbClr val="00B050"/>
                </a:solidFill>
              </a:rPr>
              <a:t>   ∙  19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   5643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   627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 119,13</a:t>
            </a:r>
          </a:p>
          <a:p>
            <a:r>
              <a:rPr lang="cs-CZ" dirty="0" smtClean="0"/>
              <a:t>  </a:t>
            </a:r>
            <a:endParaRPr lang="cs-CZ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7064807" y="5005544"/>
            <a:ext cx="1050660" cy="25161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7079882" y="5592919"/>
            <a:ext cx="1035585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1663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Zapisuj  odhady výsledků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5,4% z 3000</a:t>
            </a:r>
          </a:p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3,2% z 70000</a:t>
            </a:r>
          </a:p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0,9% z 254000</a:t>
            </a:r>
          </a:p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11,67% z 45000</a:t>
            </a:r>
            <a:endParaRPr lang="cs-CZ" sz="24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7705" y="4149080"/>
            <a:ext cx="2388411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5,4% z 3000</a:t>
            </a:r>
          </a:p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3,2% z 70000</a:t>
            </a:r>
          </a:p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0,9% z 254000</a:t>
            </a:r>
          </a:p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11,67% z 45000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51878" y="1516142"/>
            <a:ext cx="113524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</a:t>
            </a:r>
            <a:r>
              <a:rPr lang="cs-CZ" sz="2400" b="1" u="sng" dirty="0" smtClean="0"/>
              <a:t>150</a:t>
            </a:r>
          </a:p>
          <a:p>
            <a:r>
              <a:rPr lang="cs-CZ" sz="2400" dirty="0" smtClean="0"/>
              <a:t>= </a:t>
            </a:r>
            <a:r>
              <a:rPr lang="cs-CZ" sz="2400" b="1" u="sng" dirty="0" smtClean="0"/>
              <a:t>2100</a:t>
            </a:r>
          </a:p>
          <a:p>
            <a:r>
              <a:rPr lang="cs-CZ" sz="2400" dirty="0" smtClean="0"/>
              <a:t>= </a:t>
            </a:r>
            <a:r>
              <a:rPr lang="cs-CZ" sz="2400" b="1" u="sng" dirty="0" smtClean="0"/>
              <a:t>2540</a:t>
            </a:r>
          </a:p>
          <a:p>
            <a:r>
              <a:rPr lang="cs-CZ" sz="2400" dirty="0" smtClean="0"/>
              <a:t>= </a:t>
            </a:r>
            <a:r>
              <a:rPr lang="cs-CZ" sz="2400" b="1" u="sng" dirty="0" smtClean="0"/>
              <a:t>4500</a:t>
            </a:r>
            <a:endParaRPr lang="cs-CZ" sz="2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1484784"/>
            <a:ext cx="28803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5 ∙ 30 = 150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3 ∙ 700 = 2100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1∙ 2540 = 2540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45000 : 10 = 4500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9573" y="4149080"/>
            <a:ext cx="43924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5,4 ∙ 30 = </a:t>
            </a:r>
            <a:r>
              <a:rPr lang="cs-CZ" sz="2400" b="1" u="sng" dirty="0" smtClean="0"/>
              <a:t>162</a:t>
            </a:r>
          </a:p>
          <a:p>
            <a:r>
              <a:rPr lang="cs-CZ" sz="2400" dirty="0" smtClean="0"/>
              <a:t>= 3,2 ∙700 = </a:t>
            </a:r>
            <a:r>
              <a:rPr lang="cs-CZ" sz="2400" b="1" u="sng" dirty="0" smtClean="0"/>
              <a:t>2240</a:t>
            </a:r>
          </a:p>
          <a:p>
            <a:r>
              <a:rPr lang="cs-CZ" sz="2400" dirty="0" smtClean="0"/>
              <a:t>= 0,9 ∙ 2540 = </a:t>
            </a:r>
            <a:r>
              <a:rPr lang="cs-CZ" sz="2400" b="1" u="sng" dirty="0" smtClean="0"/>
              <a:t>2286</a:t>
            </a:r>
          </a:p>
          <a:p>
            <a:r>
              <a:rPr lang="cs-CZ" sz="2400" dirty="0" smtClean="0"/>
              <a:t>= 11,67 ∙ 450 = </a:t>
            </a:r>
            <a:r>
              <a:rPr lang="cs-CZ" sz="2400" b="1" u="sng" dirty="0" smtClean="0"/>
              <a:t>5251,5</a:t>
            </a:r>
            <a:endParaRPr lang="cs-CZ" sz="2400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3289" y="3501008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Vypočti přesně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11560" y="1484784"/>
            <a:ext cx="2424556" cy="15696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239254" y="1516142"/>
            <a:ext cx="1067552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151878" y="2020198"/>
            <a:ext cx="1067552" cy="2910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11901" y="2366689"/>
            <a:ext cx="1067552" cy="2910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151878" y="2657749"/>
            <a:ext cx="1187598" cy="4188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3464" y="1516142"/>
            <a:ext cx="1644720" cy="3975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38108" y="1867321"/>
            <a:ext cx="2050116" cy="3975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492752" y="2218500"/>
            <a:ext cx="2239488" cy="3975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447396" y="2569679"/>
            <a:ext cx="3076932" cy="3975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28768" y="3539770"/>
            <a:ext cx="3076932" cy="3975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10002" y="4141262"/>
            <a:ext cx="2424556" cy="15696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39254" y="4165572"/>
            <a:ext cx="3076932" cy="3975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239254" y="4551792"/>
            <a:ext cx="3076932" cy="3975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295017" y="4926092"/>
            <a:ext cx="3076932" cy="39755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295017" y="5323650"/>
            <a:ext cx="3076932" cy="50557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609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Zapisuj  odhady výsledků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484784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5,4% z 3000</a:t>
            </a:r>
          </a:p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3,2% z 70000</a:t>
            </a:r>
          </a:p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0,9% z 254000</a:t>
            </a:r>
          </a:p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11,67% z 45000</a:t>
            </a:r>
            <a:endParaRPr lang="cs-CZ" sz="2400" dirty="0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47705" y="4149080"/>
            <a:ext cx="2388411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5,4% z 3000</a:t>
            </a:r>
          </a:p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3,2% z 70000</a:t>
            </a:r>
          </a:p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0,9% z 254000</a:t>
            </a:r>
          </a:p>
          <a:p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11,67% z 45000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51878" y="1516142"/>
            <a:ext cx="113524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= </a:t>
            </a:r>
            <a:r>
              <a:rPr lang="cs-CZ" sz="2400" b="1" u="sng" dirty="0" smtClean="0"/>
              <a:t>150</a:t>
            </a:r>
          </a:p>
          <a:p>
            <a:r>
              <a:rPr lang="cs-CZ" sz="2400" dirty="0" smtClean="0"/>
              <a:t>= </a:t>
            </a:r>
            <a:r>
              <a:rPr lang="cs-CZ" sz="2400" b="1" u="sng" dirty="0" smtClean="0"/>
              <a:t>2100</a:t>
            </a:r>
          </a:p>
          <a:p>
            <a:r>
              <a:rPr lang="cs-CZ" sz="2400" dirty="0" smtClean="0"/>
              <a:t>= </a:t>
            </a:r>
            <a:r>
              <a:rPr lang="cs-CZ" sz="2400" b="1" u="sng" dirty="0" smtClean="0"/>
              <a:t>2540</a:t>
            </a:r>
          </a:p>
          <a:p>
            <a:r>
              <a:rPr lang="cs-CZ" sz="2400" dirty="0" smtClean="0"/>
              <a:t>= </a:t>
            </a:r>
            <a:r>
              <a:rPr lang="cs-CZ" sz="2400" b="1" u="sng" dirty="0" smtClean="0"/>
              <a:t>4500</a:t>
            </a:r>
            <a:endParaRPr lang="cs-CZ" sz="2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9992" y="1484784"/>
            <a:ext cx="28803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5 ∙ 30 = 150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3 ∙ 700 = 2100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1∙ 2540 = 2540</a:t>
            </a:r>
          </a:p>
          <a:p>
            <a:r>
              <a:rPr lang="cs-CZ" sz="2400" dirty="0" smtClean="0">
                <a:solidFill>
                  <a:srgbClr val="00B050"/>
                </a:solidFill>
              </a:rPr>
              <a:t>45000 : 10 = 4500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19573" y="4149080"/>
            <a:ext cx="43924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5,4 ∙ 30 = </a:t>
            </a:r>
            <a:r>
              <a:rPr lang="cs-CZ" sz="2400" b="1" u="sng" dirty="0" smtClean="0"/>
              <a:t>162</a:t>
            </a:r>
          </a:p>
          <a:p>
            <a:r>
              <a:rPr lang="cs-CZ" sz="2400" dirty="0" smtClean="0"/>
              <a:t>= 3,2 ∙700 = </a:t>
            </a:r>
            <a:r>
              <a:rPr lang="cs-CZ" sz="2400" b="1" u="sng" dirty="0" smtClean="0"/>
              <a:t>2240</a:t>
            </a:r>
          </a:p>
          <a:p>
            <a:r>
              <a:rPr lang="cs-CZ" sz="2400" dirty="0" smtClean="0"/>
              <a:t>= 0,9 ∙ 2540 = </a:t>
            </a:r>
            <a:r>
              <a:rPr lang="cs-CZ" sz="2400" b="1" u="sng" dirty="0" smtClean="0"/>
              <a:t>2286</a:t>
            </a:r>
          </a:p>
          <a:p>
            <a:r>
              <a:rPr lang="cs-CZ" sz="2400" dirty="0" smtClean="0"/>
              <a:t>= 11,67 ∙ 450 = </a:t>
            </a:r>
            <a:r>
              <a:rPr lang="cs-CZ" sz="2400" b="1" u="sng" dirty="0" smtClean="0"/>
              <a:t>5251,5</a:t>
            </a:r>
            <a:endParaRPr lang="cs-CZ" sz="2400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3289" y="3501008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Vypočti přesně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98247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 Dlužník si půjčil na jeden rok od pana Věřitele </a:t>
            </a:r>
          </a:p>
          <a:p>
            <a:r>
              <a:rPr lang="cs-CZ" sz="2400" dirty="0" smtClean="0"/>
              <a:t>50 000 Kč. Dohodli se spolu na 14 % úrokové míře. Kolik tedy pan Dlužník po roce panu Věřiteli vrátil?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348880"/>
            <a:ext cx="66967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kapitál</a:t>
            </a:r>
            <a:r>
              <a:rPr lang="cs-CZ" sz="2400" dirty="0" smtClean="0"/>
              <a:t> ………..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dirty="0" smtClean="0"/>
              <a:t>………50000 Kč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úroková míra </a:t>
            </a:r>
            <a:r>
              <a:rPr lang="cs-CZ" sz="2400" dirty="0" smtClean="0"/>
              <a:t>..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/>
              <a:t>……...14 %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úrok</a:t>
            </a:r>
            <a:r>
              <a:rPr lang="cs-CZ" sz="2400" dirty="0" smtClean="0"/>
              <a:t>…………...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2400" dirty="0" smtClean="0"/>
              <a:t>……...14% z 50000 Kč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    14 ∙ 500 = 7000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   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2400" dirty="0" smtClean="0"/>
              <a:t> = 7000 Kč</a:t>
            </a:r>
          </a:p>
          <a:p>
            <a:endParaRPr lang="cs-CZ" sz="2400" dirty="0" smtClean="0"/>
          </a:p>
          <a:p>
            <a:r>
              <a:rPr lang="cs-CZ" sz="2400" dirty="0" smtClean="0"/>
              <a:t>Pan Dlužník musí vrátit půjčených 50 000 Kč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 navíc úrok 7 000 Kč, tedy celkem 57 000 Kč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899592" y="2348880"/>
            <a:ext cx="4824536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25991" y="2744268"/>
            <a:ext cx="2493881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192684" y="2744268"/>
            <a:ext cx="2493881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48827" y="3176316"/>
            <a:ext cx="2363033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84685" y="3068960"/>
            <a:ext cx="3159523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95936" y="3440326"/>
            <a:ext cx="2969069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955091" y="3872374"/>
            <a:ext cx="2969069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88890" y="4565874"/>
            <a:ext cx="6247406" cy="8299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675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 Dlužník si půjčil na jeden rok od pana Věřitele </a:t>
            </a:r>
          </a:p>
          <a:p>
            <a:r>
              <a:rPr lang="cs-CZ" sz="2400" dirty="0" smtClean="0"/>
              <a:t>50 000 Kč. Dohodli se spolu na 14 % úrokové míře. Kolik tedy pan Dlužník po roce panu Věřiteli vrátil?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348880"/>
            <a:ext cx="66967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kapitál</a:t>
            </a:r>
            <a:r>
              <a:rPr lang="cs-CZ" sz="2400" dirty="0" smtClean="0"/>
              <a:t> ………..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dirty="0" smtClean="0"/>
              <a:t>………50000 Kč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úroková míra </a:t>
            </a:r>
            <a:r>
              <a:rPr lang="cs-CZ" sz="2400" dirty="0" smtClean="0"/>
              <a:t>..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/>
              <a:t>……...14 %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úrok</a:t>
            </a:r>
            <a:r>
              <a:rPr lang="cs-CZ" sz="2400" dirty="0" smtClean="0"/>
              <a:t>…………...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2400" dirty="0" smtClean="0"/>
              <a:t>……...14% z 50000 Kč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	    14 ∙ 500 = 7000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   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2400" dirty="0" smtClean="0"/>
              <a:t> = 7000 Kč</a:t>
            </a:r>
          </a:p>
          <a:p>
            <a:endParaRPr lang="cs-CZ" sz="2400" dirty="0" smtClean="0"/>
          </a:p>
          <a:p>
            <a:r>
              <a:rPr lang="cs-CZ" sz="2400" dirty="0" smtClean="0"/>
              <a:t>Pan Dlužník musí vrátit půjčených 50 000 Kč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 navíc úrok 7 000 Kč, tedy celkem 57 000 Kč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3826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Paní Spořivá uložila v bance na termínovaném vkladu na jeden rok 40 000 Kč při úrokové míře 2,6 %. Kolik si po roce z banky odnesla?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04864"/>
            <a:ext cx="7704856" cy="230832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kapitál</a:t>
            </a:r>
            <a:r>
              <a:rPr lang="cs-CZ" sz="2400" dirty="0" smtClean="0"/>
              <a:t> ……...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dirty="0" smtClean="0"/>
              <a:t>…40000 Kč</a:t>
            </a:r>
          </a:p>
          <a:p>
            <a:r>
              <a:rPr lang="cs-CZ" sz="2400" dirty="0">
                <a:solidFill>
                  <a:srgbClr val="0070C0"/>
                </a:solidFill>
              </a:rPr>
              <a:t>ú</a:t>
            </a:r>
            <a:r>
              <a:rPr lang="cs-CZ" sz="2400" dirty="0" smtClean="0">
                <a:solidFill>
                  <a:srgbClr val="0070C0"/>
                </a:solidFill>
              </a:rPr>
              <a:t>rok. míra </a:t>
            </a:r>
            <a:r>
              <a:rPr lang="cs-CZ" sz="2400" dirty="0" smtClean="0"/>
              <a:t>….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/>
              <a:t>...2,6%</a:t>
            </a:r>
          </a:p>
          <a:p>
            <a:r>
              <a:rPr lang="cs-CZ" sz="2400" dirty="0">
                <a:solidFill>
                  <a:srgbClr val="0070C0"/>
                </a:solidFill>
              </a:rPr>
              <a:t>ú</a:t>
            </a:r>
            <a:r>
              <a:rPr lang="cs-CZ" sz="2400" dirty="0" smtClean="0">
                <a:solidFill>
                  <a:srgbClr val="0070C0"/>
                </a:solidFill>
              </a:rPr>
              <a:t>rok.</a:t>
            </a:r>
            <a:r>
              <a:rPr lang="cs-CZ" sz="2400" dirty="0" smtClean="0"/>
              <a:t>…….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u..</a:t>
            </a:r>
            <a:r>
              <a:rPr lang="cs-CZ" sz="2400" dirty="0" smtClean="0"/>
              <a:t>..2,6% z 40000 Kč = 2,6∙400 Kč = </a:t>
            </a:r>
            <a:r>
              <a:rPr lang="cs-CZ" sz="2400" dirty="0" smtClean="0">
                <a:solidFill>
                  <a:srgbClr val="0070C0"/>
                </a:solidFill>
              </a:rPr>
              <a:t>1040</a:t>
            </a:r>
            <a:r>
              <a:rPr lang="cs-CZ" sz="2400" dirty="0" smtClean="0"/>
              <a:t> Kč</a:t>
            </a:r>
          </a:p>
          <a:p>
            <a:endParaRPr lang="cs-CZ" sz="2400" dirty="0"/>
          </a:p>
          <a:p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Daň z úroku </a:t>
            </a:r>
            <a:r>
              <a:rPr lang="cs-CZ" sz="2400" dirty="0" smtClean="0"/>
              <a:t>…15% z 1040 Kč </a:t>
            </a:r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bude odečteno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0070C0"/>
                </a:solidFill>
              </a:rPr>
              <a:t>Zbude z úroku </a:t>
            </a:r>
            <a:r>
              <a:rPr lang="cs-CZ" sz="2400" dirty="0" smtClean="0"/>
              <a:t>…85% z 1040 Kč = </a:t>
            </a:r>
            <a:r>
              <a:rPr lang="cs-CZ" sz="2400" dirty="0" smtClean="0">
                <a:solidFill>
                  <a:srgbClr val="0070C0"/>
                </a:solidFill>
              </a:rPr>
              <a:t>0,85 ∙ 1040 </a:t>
            </a:r>
            <a:r>
              <a:rPr lang="cs-CZ" sz="2400" dirty="0" smtClean="0"/>
              <a:t>Kč</a:t>
            </a:r>
            <a:r>
              <a:rPr lang="cs-CZ" sz="2400" dirty="0"/>
              <a:t>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60554" y="4513188"/>
            <a:ext cx="6647750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Zbyde z úroku – zdaněný úrok …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2400" b="1" baseline="-25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/>
              <a:t> ….. 884 Kč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30120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Paní Spořivá si po roce odnese z banky 40 884 Kč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83568" y="2204864"/>
            <a:ext cx="3672408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82196" y="2559224"/>
            <a:ext cx="3672408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60554" y="2926978"/>
            <a:ext cx="7583854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2868" y="3649092"/>
            <a:ext cx="7583854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2868" y="4081140"/>
            <a:ext cx="7583854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30466" y="4507961"/>
            <a:ext cx="7583854" cy="4668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4069" y="5294798"/>
            <a:ext cx="7583854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654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836712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Paní Spořivá uložila v bance na termínovaném vkladu na jeden rok 40 000 Kč při úrokové míře 2,6 %. Kolik si po roce z banky odnesla?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04864"/>
            <a:ext cx="7704856" cy="230832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kapitál</a:t>
            </a:r>
            <a:r>
              <a:rPr lang="cs-CZ" sz="2400" dirty="0" smtClean="0"/>
              <a:t> ……...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400" dirty="0" smtClean="0"/>
              <a:t>…40000 Kč</a:t>
            </a:r>
          </a:p>
          <a:p>
            <a:r>
              <a:rPr lang="cs-CZ" sz="2400" dirty="0">
                <a:solidFill>
                  <a:srgbClr val="0070C0"/>
                </a:solidFill>
              </a:rPr>
              <a:t>ú</a:t>
            </a:r>
            <a:r>
              <a:rPr lang="cs-CZ" sz="2400" dirty="0" smtClean="0">
                <a:solidFill>
                  <a:srgbClr val="0070C0"/>
                </a:solidFill>
              </a:rPr>
              <a:t>rok. míra </a:t>
            </a:r>
            <a:r>
              <a:rPr lang="cs-CZ" sz="2400" dirty="0" smtClean="0"/>
              <a:t>….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/>
              <a:t>...2,6%</a:t>
            </a:r>
          </a:p>
          <a:p>
            <a:r>
              <a:rPr lang="cs-CZ" sz="2400" dirty="0">
                <a:solidFill>
                  <a:srgbClr val="0070C0"/>
                </a:solidFill>
              </a:rPr>
              <a:t>ú</a:t>
            </a:r>
            <a:r>
              <a:rPr lang="cs-CZ" sz="2400" dirty="0" smtClean="0">
                <a:solidFill>
                  <a:srgbClr val="0070C0"/>
                </a:solidFill>
              </a:rPr>
              <a:t>rok.</a:t>
            </a:r>
            <a:r>
              <a:rPr lang="cs-CZ" sz="2400" dirty="0" smtClean="0"/>
              <a:t>…….</a:t>
            </a:r>
            <a:r>
              <a:rPr lang="cs-CZ" sz="2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u..</a:t>
            </a:r>
            <a:r>
              <a:rPr lang="cs-CZ" sz="2400" dirty="0" smtClean="0"/>
              <a:t>..2,6% z 40000 Kč = 2,6∙400 Kč = </a:t>
            </a:r>
            <a:r>
              <a:rPr lang="cs-CZ" sz="2400" dirty="0" smtClean="0">
                <a:solidFill>
                  <a:srgbClr val="0070C0"/>
                </a:solidFill>
              </a:rPr>
              <a:t>1040</a:t>
            </a:r>
            <a:r>
              <a:rPr lang="cs-CZ" sz="2400" dirty="0" smtClean="0"/>
              <a:t> Kč</a:t>
            </a:r>
          </a:p>
          <a:p>
            <a:endParaRPr lang="cs-CZ" sz="2400" dirty="0"/>
          </a:p>
          <a:p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Daň z úroku </a:t>
            </a:r>
            <a:r>
              <a:rPr lang="cs-CZ" sz="2400" dirty="0" smtClean="0"/>
              <a:t>…15% z 1040 Kč </a:t>
            </a:r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bude odečteno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0070C0"/>
                </a:solidFill>
              </a:rPr>
              <a:t>Zbude z úroku </a:t>
            </a:r>
            <a:r>
              <a:rPr lang="cs-CZ" sz="2400" dirty="0" smtClean="0"/>
              <a:t>…85% z 1040 Kč = </a:t>
            </a:r>
            <a:r>
              <a:rPr lang="cs-CZ" sz="2400" dirty="0" smtClean="0">
                <a:solidFill>
                  <a:srgbClr val="0070C0"/>
                </a:solidFill>
              </a:rPr>
              <a:t>0,85 ∙ 1040 </a:t>
            </a:r>
            <a:r>
              <a:rPr lang="cs-CZ" sz="2400" dirty="0" smtClean="0"/>
              <a:t>Kč</a:t>
            </a:r>
            <a:r>
              <a:rPr lang="cs-CZ" sz="2400" dirty="0"/>
              <a:t>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60554" y="4513188"/>
            <a:ext cx="6647750" cy="46166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Zbyde z úroku – zdaněný úrok …</a:t>
            </a:r>
            <a:r>
              <a:rPr lang="cs-CZ" sz="2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  <a:r>
              <a:rPr lang="cs-CZ" sz="2400" b="1" baseline="-25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2400" dirty="0" smtClean="0"/>
              <a:t> ….. 884 Kč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30120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Paní Spořivá si po roce odnese z banky 40 884 Kč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34423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4408" y="548680"/>
            <a:ext cx="771401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 Úspěšný prodává část své firmy. Utržené 3 miliony Kč chce uložil na jeden rok na  termínovaný vklad s úrokovou mírou 3,2%. Kolik peněz takto získá navíc po zdanění? </a:t>
            </a:r>
            <a:r>
              <a:rPr lang="cs-CZ" sz="2400" dirty="0" smtClean="0">
                <a:solidFill>
                  <a:srgbClr val="0070C0"/>
                </a:solidFill>
              </a:rPr>
              <a:t>Než prodej provedl došlo k poklesu úrokové míry o 0,1%. Jaký bude jeho zisk za těchto podmínek?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5757" y="2486572"/>
            <a:ext cx="66967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k………….3 000 000 Kč</a:t>
            </a:r>
          </a:p>
          <a:p>
            <a:r>
              <a:rPr lang="cs-CZ" sz="2400" dirty="0" smtClean="0"/>
              <a:t>p………...3,2%</a:t>
            </a:r>
          </a:p>
          <a:p>
            <a:r>
              <a:rPr lang="cs-CZ" sz="2400" dirty="0" smtClean="0"/>
              <a:t>u…………3,2 ∙ 30 000Kč = 96 000 Kč</a:t>
            </a:r>
          </a:p>
          <a:p>
            <a:r>
              <a:rPr lang="cs-CZ" sz="24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u</a:t>
            </a:r>
            <a:r>
              <a:rPr lang="cs-CZ" sz="2400" b="1" baseline="-2500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</a:t>
            </a:r>
            <a:r>
              <a:rPr lang="cs-CZ" sz="2400" dirty="0" smtClean="0"/>
              <a:t>………..0,85 ∙ 96 000 Kč = </a:t>
            </a:r>
            <a:r>
              <a:rPr lang="cs-CZ" sz="2400" u="sng" dirty="0" smtClean="0">
                <a:solidFill>
                  <a:srgbClr val="FF0000"/>
                </a:solidFill>
              </a:rPr>
              <a:t>81 600 Kč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62513" y="4365104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0070C0"/>
                </a:solidFill>
              </a:rPr>
              <a:t>Po snížení </a:t>
            </a:r>
            <a:r>
              <a:rPr lang="cs-CZ" sz="2400" dirty="0" smtClean="0">
                <a:solidFill>
                  <a:srgbClr val="C00000"/>
                </a:solidFill>
              </a:rPr>
              <a:t>k………….3 000 000 Kč     </a:t>
            </a:r>
            <a:r>
              <a:rPr lang="cs-CZ" sz="2400" dirty="0" smtClean="0">
                <a:solidFill>
                  <a:srgbClr val="0070C0"/>
                </a:solidFill>
              </a:rPr>
              <a:t>p……..3,1%</a:t>
            </a:r>
          </a:p>
          <a:p>
            <a:r>
              <a:rPr lang="cs-CZ" sz="2400" dirty="0">
                <a:solidFill>
                  <a:srgbClr val="0070C0"/>
                </a:solidFill>
              </a:rPr>
              <a:t>	 </a:t>
            </a:r>
            <a:r>
              <a:rPr lang="cs-CZ" sz="2400" dirty="0" smtClean="0">
                <a:solidFill>
                  <a:srgbClr val="0070C0"/>
                </a:solidFill>
              </a:rPr>
              <a:t>      u………3,1 ∙ 30 000 Kč = 93 000 Kč</a:t>
            </a:r>
          </a:p>
          <a:p>
            <a:r>
              <a:rPr lang="cs-CZ" sz="2400" dirty="0">
                <a:solidFill>
                  <a:srgbClr val="0070C0"/>
                </a:solidFill>
              </a:rPr>
              <a:t>	</a:t>
            </a:r>
            <a:r>
              <a:rPr lang="cs-CZ" sz="2400" dirty="0" smtClean="0">
                <a:solidFill>
                  <a:srgbClr val="0070C0"/>
                </a:solidFill>
              </a:rPr>
              <a:t>       </a:t>
            </a:r>
            <a:r>
              <a:rPr lang="cs-CZ" sz="24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u</a:t>
            </a:r>
            <a:r>
              <a:rPr lang="cs-CZ" sz="2400" b="1" baseline="-2500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</a:t>
            </a:r>
            <a:r>
              <a:rPr lang="cs-CZ" sz="2400" dirty="0" smtClean="0">
                <a:solidFill>
                  <a:srgbClr val="0070C0"/>
                </a:solidFill>
              </a:rPr>
              <a:t>……..0,85 ∙ 93 000 Kč = </a:t>
            </a:r>
            <a:r>
              <a:rPr lang="cs-CZ" sz="2400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79 050 Kč</a:t>
            </a:r>
            <a:endParaRPr lang="cs-CZ" sz="2400" b="1" u="sng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74408" y="5737342"/>
            <a:ext cx="785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 Úspěšný vydělá místo 81 600 Kč jen 79 050 Kč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2088558" y="1700808"/>
            <a:ext cx="6027617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0502" y="2060848"/>
            <a:ext cx="7450843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00502" y="2603094"/>
            <a:ext cx="3477975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00502" y="2911362"/>
            <a:ext cx="3477975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00502" y="3271402"/>
            <a:ext cx="3477975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178477" y="3219630"/>
            <a:ext cx="3129827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74408" y="3675994"/>
            <a:ext cx="3732521" cy="4730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426039" y="3675994"/>
            <a:ext cx="2882265" cy="360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34511" y="4365104"/>
            <a:ext cx="7377849" cy="50405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143718" y="4713240"/>
            <a:ext cx="4948562" cy="515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101324" y="5221382"/>
            <a:ext cx="5281175" cy="515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87523" y="5737342"/>
            <a:ext cx="7111858" cy="51596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549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74408" y="548680"/>
            <a:ext cx="771401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 Úspěšný prodává část své firmy. Utržené 3 miliony Kč chce uložil na jeden rok na  termínovaný vklad s úrokovou mírou 3,2%. Kolik peněz takto získá navíc po zdanění? </a:t>
            </a:r>
            <a:r>
              <a:rPr lang="cs-CZ" sz="2400" dirty="0" smtClean="0">
                <a:solidFill>
                  <a:srgbClr val="0070C0"/>
                </a:solidFill>
              </a:rPr>
              <a:t>Než prodej provedl došlo k poklesu úrokové míry o 0,1%. Jaký bude jeho zisk za těchto podmínek?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5757" y="2486572"/>
            <a:ext cx="66967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k………….3 000 000 Kč</a:t>
            </a:r>
          </a:p>
          <a:p>
            <a:r>
              <a:rPr lang="cs-CZ" sz="2400" dirty="0" smtClean="0"/>
              <a:t>p………...3,2%</a:t>
            </a:r>
          </a:p>
          <a:p>
            <a:r>
              <a:rPr lang="cs-CZ" sz="2400" dirty="0" smtClean="0"/>
              <a:t>u…………3,2 ∙ 30 000 Kč = 96 000 Kč</a:t>
            </a:r>
          </a:p>
          <a:p>
            <a:r>
              <a:rPr lang="cs-CZ" sz="24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u</a:t>
            </a:r>
            <a:r>
              <a:rPr lang="cs-CZ" sz="2400" b="1" baseline="-2500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</a:t>
            </a:r>
            <a:r>
              <a:rPr lang="cs-CZ" sz="2400" dirty="0" smtClean="0"/>
              <a:t>………..0,85 ∙ 96 000 Kč = </a:t>
            </a:r>
            <a:r>
              <a:rPr lang="cs-CZ" sz="2400" u="sng" dirty="0" smtClean="0">
                <a:solidFill>
                  <a:srgbClr val="FF0000"/>
                </a:solidFill>
              </a:rPr>
              <a:t>81 600 Kč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62513" y="4365104"/>
            <a:ext cx="7488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solidFill>
                  <a:srgbClr val="0070C0"/>
                </a:solidFill>
              </a:rPr>
              <a:t>Po snížení </a:t>
            </a:r>
            <a:r>
              <a:rPr lang="cs-CZ" sz="2400" dirty="0" smtClean="0">
                <a:solidFill>
                  <a:srgbClr val="C00000"/>
                </a:solidFill>
              </a:rPr>
              <a:t>k….3 000 000 Kč         </a:t>
            </a:r>
            <a:r>
              <a:rPr lang="cs-CZ" sz="2400" dirty="0" smtClean="0">
                <a:solidFill>
                  <a:srgbClr val="0070C0"/>
                </a:solidFill>
              </a:rPr>
              <a:t>p……..3,1%</a:t>
            </a:r>
          </a:p>
          <a:p>
            <a:r>
              <a:rPr lang="cs-CZ" sz="2400" dirty="0">
                <a:solidFill>
                  <a:srgbClr val="0070C0"/>
                </a:solidFill>
              </a:rPr>
              <a:t>	 </a:t>
            </a:r>
            <a:r>
              <a:rPr lang="cs-CZ" sz="2400" dirty="0" smtClean="0">
                <a:solidFill>
                  <a:srgbClr val="0070C0"/>
                </a:solidFill>
              </a:rPr>
              <a:t>      u………3,1 ∙ 30 000 Kč = 93 000 Kč</a:t>
            </a:r>
          </a:p>
          <a:p>
            <a:r>
              <a:rPr lang="cs-CZ" sz="2400" dirty="0">
                <a:solidFill>
                  <a:srgbClr val="0070C0"/>
                </a:solidFill>
              </a:rPr>
              <a:t>	</a:t>
            </a:r>
            <a:r>
              <a:rPr lang="cs-CZ" sz="2400" dirty="0" smtClean="0">
                <a:solidFill>
                  <a:srgbClr val="0070C0"/>
                </a:solidFill>
              </a:rPr>
              <a:t>       </a:t>
            </a:r>
            <a:r>
              <a:rPr lang="cs-CZ" sz="24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u</a:t>
            </a:r>
            <a:r>
              <a:rPr lang="cs-CZ" sz="2400" b="1" baseline="-2500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</a:t>
            </a:r>
            <a:r>
              <a:rPr lang="cs-CZ" sz="2400" dirty="0" smtClean="0">
                <a:solidFill>
                  <a:srgbClr val="0070C0"/>
                </a:solidFill>
              </a:rPr>
              <a:t>……..0,85 ∙ 93 000 Kč = </a:t>
            </a:r>
            <a:r>
              <a:rPr lang="cs-CZ" sz="2400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79 050 Kč</a:t>
            </a:r>
            <a:endParaRPr lang="cs-CZ" sz="2400" b="1" u="sng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8073" y="5607981"/>
            <a:ext cx="78466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Pan Úspěšný vydělá místo 81 600 Kč jen 79 050 Kč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10482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367</TotalTime>
  <Words>1053</Words>
  <Application>Microsoft Office PowerPoint</Application>
  <PresentationFormat>Předvádění na obrazovce (4:3)</PresentationFormat>
  <Paragraphs>172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Základní</vt:lpstr>
      <vt:lpstr>Motiv systému Office</vt:lpstr>
      <vt:lpstr>1_Motiv systému Office</vt:lpstr>
      <vt:lpstr>  </vt:lpstr>
      <vt:lpstr>Prezentace aplikace PowerPoint</vt:lpstr>
      <vt:lpstr>Finanční matematika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</dc:title>
  <dc:creator>mrkackovav</dc:creator>
  <cp:lastModifiedBy>mrkackovav</cp:lastModifiedBy>
  <cp:revision>39</cp:revision>
  <dcterms:created xsi:type="dcterms:W3CDTF">2013-05-25T18:06:22Z</dcterms:created>
  <dcterms:modified xsi:type="dcterms:W3CDTF">2013-06-27T06:39:42Z</dcterms:modified>
</cp:coreProperties>
</file>