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 id="2147483732" r:id="rId2"/>
  </p:sldMasterIdLst>
  <p:notesMasterIdLst>
    <p:notesMasterId r:id="rId19"/>
  </p:notesMasterIdLst>
  <p:sldIdLst>
    <p:sldId id="271" r:id="rId3"/>
    <p:sldId id="272" r:id="rId4"/>
    <p:sldId id="257" r:id="rId5"/>
    <p:sldId id="269" r:id="rId6"/>
    <p:sldId id="270" r:id="rId7"/>
    <p:sldId id="259" r:id="rId8"/>
    <p:sldId id="258" r:id="rId9"/>
    <p:sldId id="260" r:id="rId10"/>
    <p:sldId id="261" r:id="rId11"/>
    <p:sldId id="262" r:id="rId12"/>
    <p:sldId id="264" r:id="rId13"/>
    <p:sldId id="263" r:id="rId14"/>
    <p:sldId id="266" r:id="rId15"/>
    <p:sldId id="268" r:id="rId16"/>
    <p:sldId id="265" r:id="rId17"/>
    <p:sldId id="267"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67C78C-768F-440A-ADD5-1ACCDE6E08A6}" type="datetimeFigureOut">
              <a:rPr lang="cs-CZ" smtClean="0"/>
              <a:t>26.6.2013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C5BF50-2915-41DC-AAEC-297264BEA4E9}" type="slidenum">
              <a:rPr lang="cs-CZ" smtClean="0"/>
              <a:t>‹#›</a:t>
            </a:fld>
            <a:endParaRPr lang="cs-CZ"/>
          </a:p>
        </p:txBody>
      </p:sp>
    </p:spTree>
    <p:extLst>
      <p:ext uri="{BB962C8B-B14F-4D97-AF65-F5344CB8AC3E}">
        <p14:creationId xmlns:p14="http://schemas.microsoft.com/office/powerpoint/2010/main" val="3691607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B65D1AE-C297-4040-B3A0-B3AB45C5EC12}" type="slidenum">
              <a:rPr lang="cs-CZ" smtClean="0">
                <a:solidFill>
                  <a:prstClr val="black"/>
                </a:solidFill>
              </a:rPr>
              <a:pPr/>
              <a:t>2</a:t>
            </a:fld>
            <a:endParaRPr lang="cs-CZ">
              <a:solidFill>
                <a:prstClr val="black"/>
              </a:solidFill>
            </a:endParaRPr>
          </a:p>
        </p:txBody>
      </p:sp>
    </p:spTree>
    <p:extLst>
      <p:ext uri="{BB962C8B-B14F-4D97-AF65-F5344CB8AC3E}">
        <p14:creationId xmlns:p14="http://schemas.microsoft.com/office/powerpoint/2010/main" val="1619744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cs-CZ" smtClean="0"/>
              <a:t>Kliknutím lze upravit styl.</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BA0279DE-AF01-4E35-86D4-04A200F3CCA8}" type="datetimeFigureOut">
              <a:rPr lang="cs-CZ" smtClean="0"/>
              <a:t>26.6.2013</a:t>
            </a:fld>
            <a:endParaRPr lang="cs-CZ"/>
          </a:p>
        </p:txBody>
      </p:sp>
      <p:sp>
        <p:nvSpPr>
          <p:cNvPr id="5" name="Footer Placeholder 4"/>
          <p:cNvSpPr>
            <a:spLocks noGrp="1"/>
          </p:cNvSpPr>
          <p:nvPr>
            <p:ph type="ftr" sz="quarter" idx="11"/>
          </p:nvPr>
        </p:nvSpPr>
        <p:spPr/>
        <p:txBody>
          <a:bodyPr/>
          <a:lstStyle/>
          <a:p>
            <a:endParaRPr lang="cs-CZ"/>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E13B1063-5780-476A-A08B-384B7482C2DB}"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BA0279DE-AF01-4E35-86D4-04A200F3CCA8}" type="datetimeFigureOut">
              <a:rPr lang="cs-CZ" smtClean="0"/>
              <a:t>26.6.2013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3B1063-5780-476A-A08B-384B7482C2DB}"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BA0279DE-AF01-4E35-86D4-04A200F3CCA8}" type="datetimeFigureOut">
              <a:rPr lang="cs-CZ" smtClean="0"/>
              <a:t>26.6.2013</a:t>
            </a:fld>
            <a:endParaRPr lang="cs-CZ"/>
          </a:p>
        </p:txBody>
      </p:sp>
      <p:sp>
        <p:nvSpPr>
          <p:cNvPr id="8" name="Slide Number Placeholder 7"/>
          <p:cNvSpPr>
            <a:spLocks noGrp="1"/>
          </p:cNvSpPr>
          <p:nvPr>
            <p:ph type="sldNum" sz="quarter" idx="11"/>
          </p:nvPr>
        </p:nvSpPr>
        <p:spPr/>
        <p:txBody>
          <a:bodyPr/>
          <a:lstStyle/>
          <a:p>
            <a:fld id="{E13B1063-5780-476A-A08B-384B7482C2DB}"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BA0279DE-AF01-4E35-86D4-04A200F3CCA8}" type="datetimeFigureOut">
              <a:rPr lang="cs-CZ" smtClean="0"/>
              <a:t>26.6.2013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3B1063-5780-476A-A08B-384B7482C2DB}"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cs-CZ" smtClean="0"/>
              <a:t>Kliknutím lze upravit styly předlohy textu.</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BA0279DE-AF01-4E35-86D4-04A200F3CCA8}" type="datetimeFigureOut">
              <a:rPr lang="cs-CZ" smtClean="0"/>
              <a:t>26.6.2013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13B1063-5780-476A-A08B-384B7482C2DB}"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BA0279DE-AF01-4E35-86D4-04A200F3CCA8}" type="datetimeFigureOut">
              <a:rPr lang="cs-CZ" smtClean="0"/>
              <a:t>26.6.2013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13B1063-5780-476A-A08B-384B7482C2DB}"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0279DE-AF01-4E35-86D4-04A200F3CCA8}" type="datetimeFigureOut">
              <a:rPr lang="cs-CZ" smtClean="0"/>
              <a:t>26.6.2013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13B1063-5780-476A-A08B-384B7482C2DB}"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A0279DE-AF01-4E35-86D4-04A200F3CCA8}" type="datetimeFigureOut">
              <a:rPr lang="cs-CZ" smtClean="0"/>
              <a:t>26.6.2013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13B1063-5780-476A-A08B-384B7482C2DB}"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A0279DE-AF01-4E35-86D4-04A200F3CCA8}" type="datetimeFigureOut">
              <a:rPr lang="cs-CZ" smtClean="0"/>
              <a:t>26.6.2013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E13B1063-5780-476A-A08B-384B7482C2DB}" type="slidenum">
              <a:rPr lang="cs-CZ" smtClean="0"/>
              <a:t>‹#›</a:t>
            </a:fld>
            <a:endParaRPr lang="cs-CZ"/>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cs-CZ" smtClean="0"/>
              <a:t>Kliknutím lze upravit styl.</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A0279DE-AF01-4E35-86D4-04A200F3CCA8}" type="datetimeFigureOut">
              <a:rPr lang="cs-CZ" smtClean="0"/>
              <a:t>26.6.2013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3B1063-5780-476A-A08B-384B7482C2DB}"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A0279DE-AF01-4E35-86D4-04A200F3CCA8}" type="datetimeFigureOut">
              <a:rPr lang="cs-CZ" smtClean="0"/>
              <a:t>26.6.2013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13B1063-5780-476A-A08B-384B7482C2DB}"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0232792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14250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9141702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046032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627288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938238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788666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9532411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9647314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150495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918334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BA0279DE-AF01-4E35-86D4-04A200F3CCA8}" type="datetimeFigureOut">
              <a:rPr lang="cs-CZ" smtClean="0"/>
              <a:t>26.6.2013</a:t>
            </a:fld>
            <a:endParaRPr lang="cs-CZ"/>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cs-CZ"/>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E13B1063-5780-476A-A08B-384B7482C2DB}" type="slidenum">
              <a:rPr lang="cs-CZ" smtClean="0"/>
              <a:t>‹#›</a:t>
            </a:fld>
            <a:endParaRPr lang="cs-CZ"/>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4B2129-724C-40E1-8FE2-9358473049B0}" type="datetimeFigureOut">
              <a:rPr lang="cs-CZ" smtClean="0">
                <a:solidFill>
                  <a:prstClr val="black">
                    <a:tint val="75000"/>
                  </a:prstClr>
                </a:solidFill>
              </a:rPr>
              <a:pPr/>
              <a:t>26.6.2013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8F7021-8198-4FC0-BBEF-E35EE9FB5CC4}"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4252258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a:t>
            </a:r>
            <a:endParaRPr lang="cs-CZ" dirty="0"/>
          </a:p>
        </p:txBody>
      </p:sp>
      <p:sp>
        <p:nvSpPr>
          <p:cNvPr id="3" name="Zástupný symbol pro obsah 2"/>
          <p:cNvSpPr>
            <a:spLocks noGrp="1"/>
          </p:cNvSpPr>
          <p:nvPr>
            <p:ph idx="1"/>
          </p:nvPr>
        </p:nvSpPr>
        <p:spPr/>
        <p:txBody>
          <a:bodyPr/>
          <a:lstStyle/>
          <a:p>
            <a:pPr fontAlgn="b"/>
            <a:r>
              <a:rPr lang="cs-CZ" sz="2000" b="1" dirty="0"/>
              <a:t>Název školy</a:t>
            </a:r>
            <a:endParaRPr lang="cs-CZ" sz="2000" dirty="0"/>
          </a:p>
          <a:p>
            <a:pPr fontAlgn="ctr"/>
            <a:r>
              <a:rPr lang="cs-CZ" sz="2000" b="1" dirty="0"/>
              <a:t>ZÁKLADNÍ ŠKOLA, JIČÍN, HUSOVA 170</a:t>
            </a:r>
            <a:endParaRPr lang="cs-CZ" sz="2000" dirty="0"/>
          </a:p>
          <a:p>
            <a:pPr fontAlgn="b"/>
            <a:r>
              <a:rPr lang="cs-CZ" sz="2000" b="1" dirty="0"/>
              <a:t>Číslo projektu</a:t>
            </a:r>
            <a:endParaRPr lang="cs-CZ" sz="2000" dirty="0"/>
          </a:p>
          <a:p>
            <a:pPr fontAlgn="ctr"/>
            <a:r>
              <a:rPr lang="cs-CZ" sz="2000" b="1" dirty="0"/>
              <a:t>CZ.1.07/1.4.00/21.2862</a:t>
            </a:r>
            <a:endParaRPr lang="cs-CZ" sz="2000" dirty="0"/>
          </a:p>
          <a:p>
            <a:pPr fontAlgn="b"/>
            <a:r>
              <a:rPr lang="cs-CZ" sz="2000" b="1" dirty="0"/>
              <a:t>Číslo a název klíčové aktivity</a:t>
            </a:r>
            <a:endParaRPr lang="cs-CZ" sz="2000" dirty="0"/>
          </a:p>
          <a:p>
            <a:pPr fontAlgn="ctr"/>
            <a:r>
              <a:rPr lang="cs-CZ" sz="2000" b="1" dirty="0"/>
              <a:t>3.2 Inovace a zkvalitnění výuky prostřednictvím ICT</a:t>
            </a:r>
            <a:endParaRPr lang="cs-CZ" sz="2000" dirty="0"/>
          </a:p>
          <a:p>
            <a:endParaRPr lang="cs-CZ" dirty="0"/>
          </a:p>
        </p:txBody>
      </p:sp>
      <p:pic>
        <p:nvPicPr>
          <p:cNvPr id="4" name="Picture 2"/>
          <p:cNvPicPr>
            <a:picLocks noChangeAspect="1" noChangeArrowheads="1"/>
          </p:cNvPicPr>
          <p:nvPr/>
        </p:nvPicPr>
        <p:blipFill>
          <a:blip r:embed="rId2" cstate="print"/>
          <a:srcRect/>
          <a:stretch>
            <a:fillRect/>
          </a:stretch>
        </p:blipFill>
        <p:spPr bwMode="auto">
          <a:xfrm>
            <a:off x="2295809" y="332656"/>
            <a:ext cx="3767138" cy="1328738"/>
          </a:xfrm>
          <a:prstGeom prst="rect">
            <a:avLst/>
          </a:prstGeom>
          <a:solidFill>
            <a:srgbClr val="FFFFFF"/>
          </a:solidFill>
          <a:ln w="9525">
            <a:noFill/>
            <a:miter lim="800000"/>
            <a:headEnd/>
            <a:tailEnd/>
          </a:ln>
        </p:spPr>
      </p:pic>
      <p:sp>
        <p:nvSpPr>
          <p:cNvPr id="5" name="TextovéPole 4"/>
          <p:cNvSpPr txBox="1"/>
          <p:nvPr/>
        </p:nvSpPr>
        <p:spPr>
          <a:xfrm>
            <a:off x="755576" y="4509120"/>
            <a:ext cx="7616350" cy="1200329"/>
          </a:xfrm>
          <a:prstGeom prst="rect">
            <a:avLst/>
          </a:prstGeom>
          <a:noFill/>
        </p:spPr>
        <p:txBody>
          <a:bodyPr wrap="square" rtlCol="0">
            <a:spAutoFit/>
          </a:bodyPr>
          <a:lstStyle/>
          <a:p>
            <a:r>
              <a:rPr lang="cs-CZ" b="1" dirty="0" smtClean="0">
                <a:solidFill>
                  <a:prstClr val="black"/>
                </a:solidFill>
              </a:rPr>
              <a:t>Název DUM:  </a:t>
            </a:r>
            <a:r>
              <a:rPr lang="cs-CZ" dirty="0" smtClean="0">
                <a:solidFill>
                  <a:prstClr val="black"/>
                </a:solidFill>
              </a:rPr>
              <a:t>VY_32_INOVACE_XIII_1_17_Finanční matematika 2 </a:t>
            </a:r>
            <a:r>
              <a:rPr lang="cs-CZ" dirty="0" smtClean="0">
                <a:solidFill>
                  <a:prstClr val="black"/>
                </a:solidFill>
              </a:rPr>
              <a:t>– úrok a daň z </a:t>
            </a:r>
            <a:r>
              <a:rPr lang="cs-CZ" dirty="0" smtClean="0">
                <a:solidFill>
                  <a:prstClr val="black"/>
                </a:solidFill>
              </a:rPr>
              <a:t>úroku- procvičení</a:t>
            </a:r>
            <a:endParaRPr lang="cs-CZ" dirty="0" smtClean="0">
              <a:solidFill>
                <a:prstClr val="black"/>
              </a:solidFill>
            </a:endParaRPr>
          </a:p>
          <a:p>
            <a:r>
              <a:rPr lang="cs-CZ" b="1" dirty="0" smtClean="0">
                <a:solidFill>
                  <a:prstClr val="black"/>
                </a:solidFill>
              </a:rPr>
              <a:t>Šablona číslo:  XIII</a:t>
            </a:r>
            <a:r>
              <a:rPr lang="cs-CZ" dirty="0" smtClean="0">
                <a:solidFill>
                  <a:prstClr val="black"/>
                </a:solidFill>
              </a:rPr>
              <a:t> </a:t>
            </a:r>
            <a:r>
              <a:rPr lang="cs-CZ" b="1" dirty="0" smtClean="0">
                <a:solidFill>
                  <a:prstClr val="black"/>
                </a:solidFill>
              </a:rPr>
              <a:t>             Sada číslo:    1            Pořadové číslo DUM:  </a:t>
            </a:r>
            <a:r>
              <a:rPr lang="cs-CZ" b="1" dirty="0" smtClean="0">
                <a:solidFill>
                  <a:prstClr val="black"/>
                </a:solidFill>
              </a:rPr>
              <a:t>17 </a:t>
            </a:r>
            <a:endParaRPr lang="cs-CZ" b="1" dirty="0" smtClean="0">
              <a:solidFill>
                <a:prstClr val="black"/>
              </a:solidFill>
            </a:endParaRPr>
          </a:p>
          <a:p>
            <a:r>
              <a:rPr lang="cs-CZ" b="1" dirty="0" smtClean="0">
                <a:solidFill>
                  <a:prstClr val="black"/>
                </a:solidFill>
              </a:rPr>
              <a:t>Autor:  </a:t>
            </a:r>
            <a:r>
              <a:rPr lang="cs-CZ" dirty="0" smtClean="0">
                <a:solidFill>
                  <a:prstClr val="black"/>
                </a:solidFill>
              </a:rPr>
              <a:t>Mgr. Vlasta </a:t>
            </a:r>
            <a:r>
              <a:rPr lang="cs-CZ" dirty="0" err="1" smtClean="0">
                <a:solidFill>
                  <a:prstClr val="black"/>
                </a:solidFill>
              </a:rPr>
              <a:t>Mrkáčková</a:t>
            </a:r>
            <a:endParaRPr lang="cs-CZ" dirty="0">
              <a:solidFill>
                <a:prstClr val="black"/>
              </a:solidFill>
            </a:endParaRPr>
          </a:p>
        </p:txBody>
      </p:sp>
    </p:spTree>
    <p:extLst>
      <p:ext uri="{BB962C8B-B14F-4D97-AF65-F5344CB8AC3E}">
        <p14:creationId xmlns:p14="http://schemas.microsoft.com/office/powerpoint/2010/main" val="9082840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a:xfrm>
            <a:off x="395536" y="908720"/>
            <a:ext cx="8229600" cy="5213735"/>
          </a:xfrm>
          <a:prstGeom prst="rect">
            <a:avLst/>
          </a:prstGeom>
        </p:spPr>
        <p:txBody>
          <a:bodyPr wrap="square">
            <a:spAutoFit/>
          </a:bodyPr>
          <a:lstStyle/>
          <a:p>
            <a:r>
              <a:rPr lang="cs-CZ" sz="1600" b="1" dirty="0" smtClean="0"/>
              <a:t>Anotace: </a:t>
            </a:r>
            <a:r>
              <a:rPr lang="cs-CZ" sz="1600" dirty="0" smtClean="0"/>
              <a:t>Procvičení výpočtu úroku a zdaněného úroku v úlohách  z praxe, které jsou komplikovány různými záludnostmi zadání (pojem RPSN, nejasné neúplné zadání, úrokovací období půl roku, zdanění 25%)</a:t>
            </a:r>
            <a:endParaRPr lang="cs-CZ" sz="1600" dirty="0" smtClean="0"/>
          </a:p>
          <a:p>
            <a:r>
              <a:rPr lang="cs-CZ" sz="1600" b="1" dirty="0" smtClean="0"/>
              <a:t>Očekávaný výstup: </a:t>
            </a:r>
            <a:r>
              <a:rPr lang="cs-CZ" sz="1600" dirty="0" smtClean="0"/>
              <a:t>Žák </a:t>
            </a:r>
            <a:r>
              <a:rPr lang="cs-CZ" sz="1600" dirty="0" smtClean="0"/>
              <a:t>se orientuje v základních úlohách na výpočet úroku a zdaněného </a:t>
            </a:r>
            <a:r>
              <a:rPr lang="cs-CZ" sz="1600" dirty="0" smtClean="0"/>
              <a:t>ú</a:t>
            </a:r>
            <a:r>
              <a:rPr lang="cs-CZ" sz="1600" dirty="0" smtClean="0"/>
              <a:t>roku, i když jejich zadání je něčím komplikováno. </a:t>
            </a:r>
            <a:r>
              <a:rPr lang="cs-CZ" sz="1600" dirty="0"/>
              <a:t> </a:t>
            </a:r>
            <a:r>
              <a:rPr lang="cs-CZ" sz="1600" dirty="0" smtClean="0"/>
              <a:t>Odvodí úrok  a zdaněný úrok za půl roku nebo je-li daň 25%.</a:t>
            </a:r>
            <a:endParaRPr lang="cs-CZ" sz="1600" dirty="0" smtClean="0"/>
          </a:p>
          <a:p>
            <a:r>
              <a:rPr lang="cs-CZ" sz="1600" b="1" dirty="0" smtClean="0"/>
              <a:t>Druh učebního materiálu:   </a:t>
            </a:r>
            <a:r>
              <a:rPr lang="cs-CZ" sz="1600" dirty="0" smtClean="0"/>
              <a:t>prezentace</a:t>
            </a:r>
          </a:p>
          <a:p>
            <a:r>
              <a:rPr lang="cs-CZ" sz="1600" b="1" dirty="0" smtClean="0"/>
              <a:t>Typická věková skupina:   </a:t>
            </a:r>
            <a:r>
              <a:rPr lang="cs-CZ" sz="1600" dirty="0" smtClean="0"/>
              <a:t>14 - 15 let</a:t>
            </a:r>
            <a:br>
              <a:rPr lang="cs-CZ" sz="1600" dirty="0" smtClean="0"/>
            </a:br>
            <a:r>
              <a:rPr lang="cs-CZ" sz="1600" b="1" dirty="0" smtClean="0"/>
              <a:t>Klíčová slova: </a:t>
            </a:r>
            <a:r>
              <a:rPr lang="cs-CZ" sz="1600" dirty="0" smtClean="0"/>
              <a:t>Kapitál, úroková míra, úrok, zdaněný úrok. Úrokovací období, daň 25%.</a:t>
            </a:r>
          </a:p>
          <a:p>
            <a:r>
              <a:rPr lang="cs-CZ" sz="1600" b="1" dirty="0" smtClean="0"/>
              <a:t>Pomůcky a materiál:   </a:t>
            </a:r>
            <a:r>
              <a:rPr lang="cs-CZ" sz="1600" dirty="0" smtClean="0"/>
              <a:t>interaktivní tabule, školní sešit, kalkulačka</a:t>
            </a:r>
            <a:br>
              <a:rPr lang="cs-CZ" sz="1600" dirty="0" smtClean="0"/>
            </a:br>
            <a:r>
              <a:rPr lang="cs-CZ" sz="1600" b="1" dirty="0" smtClean="0"/>
              <a:t>Potřebný čas pro výuku DUM:  45</a:t>
            </a:r>
            <a:r>
              <a:rPr lang="cs-CZ" sz="1600" dirty="0" smtClean="0"/>
              <a:t> minut </a:t>
            </a:r>
            <a:r>
              <a:rPr lang="cs-CZ" sz="1600" b="1" dirty="0" smtClean="0"/>
              <a:t> </a:t>
            </a:r>
            <a:r>
              <a:rPr lang="cs-CZ" sz="1600" dirty="0" smtClean="0"/>
              <a:t/>
            </a:r>
            <a:br>
              <a:rPr lang="cs-CZ" sz="1600" dirty="0" smtClean="0"/>
            </a:br>
            <a:r>
              <a:rPr lang="cs-CZ" sz="1600" b="1" dirty="0" smtClean="0"/>
              <a:t>Metodické zhodnocení a popis práce s digitálním učebním materiálem</a:t>
            </a:r>
            <a:r>
              <a:rPr lang="cs-CZ" sz="1400" b="1" dirty="0" smtClean="0"/>
              <a:t>:</a:t>
            </a:r>
            <a:r>
              <a:rPr lang="cs-CZ" sz="1600" dirty="0" smtClean="0"/>
              <a:t> Rozcvička obsahuje úlohy na  výpočet procentové části. Nejprve žáci opět odhadují výsledek, poté si odhad zkontrolují výpočtem.  Důležitá je vizualizace procesu, který probíhá při odhadu. Následují úlohy z praxe, ve kterých se žáci kromě procvičení základního postupu při výpočtu úroku a zdaněného úroku setkávají s problémy, které je mohou potkat při řešení úloh z praxe. V první úloze se místo pojmu úroková míra objevuje pojem RPSN( v úloze s úrokovacím obdobím 1 rok.)  Druhá úloha je vysloveně zmateční, tak jak situaci  někdy udávají společnosti, které chtějí zneužít nevědomosti lidí. Ve třetí úloze se objeví úrokovací období půl roku, ve čtvrté  úloze se pak objeví daň 25%. Zadání úloh předpokládá, že při řešení bude použita kalkulačka.</a:t>
            </a:r>
            <a:endParaRPr lang="cs-CZ" sz="1600" dirty="0" smtClean="0"/>
          </a:p>
        </p:txBody>
      </p:sp>
    </p:spTree>
    <p:extLst>
      <p:ext uri="{BB962C8B-B14F-4D97-AF65-F5344CB8AC3E}">
        <p14:creationId xmlns:p14="http://schemas.microsoft.com/office/powerpoint/2010/main" val="14993211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57200" y="228601"/>
            <a:ext cx="7772400" cy="3488432"/>
          </a:xfrm>
        </p:spPr>
        <p:txBody>
          <a:bodyPr/>
          <a:lstStyle/>
          <a:p>
            <a:r>
              <a:rPr lang="cs-CZ" dirty="0" smtClean="0"/>
              <a:t>Finanční </a:t>
            </a:r>
            <a:r>
              <a:rPr lang="cs-CZ" sz="3600" dirty="0" smtClean="0"/>
              <a:t>matematika 2</a:t>
            </a:r>
            <a:endParaRPr lang="cs-CZ" sz="3600" dirty="0"/>
          </a:p>
        </p:txBody>
      </p:sp>
      <p:sp>
        <p:nvSpPr>
          <p:cNvPr id="3" name="Podnadpis 2"/>
          <p:cNvSpPr>
            <a:spLocks noGrp="1"/>
          </p:cNvSpPr>
          <p:nvPr>
            <p:ph type="subTitle" idx="1"/>
          </p:nvPr>
        </p:nvSpPr>
        <p:spPr/>
        <p:txBody>
          <a:bodyPr>
            <a:normAutofit fontScale="70000" lnSpcReduction="20000"/>
          </a:bodyPr>
          <a:lstStyle/>
          <a:p>
            <a:r>
              <a:rPr lang="cs-CZ" sz="4400" dirty="0" smtClean="0"/>
              <a:t>Úrok a daň z </a:t>
            </a:r>
            <a:r>
              <a:rPr lang="cs-CZ" sz="4400" dirty="0" smtClean="0"/>
              <a:t>úroku - procvičení </a:t>
            </a:r>
            <a:endParaRPr lang="cs-CZ" sz="4400" dirty="0"/>
          </a:p>
        </p:txBody>
      </p:sp>
    </p:spTree>
    <p:extLst>
      <p:ext uri="{BB962C8B-B14F-4D97-AF65-F5344CB8AC3E}">
        <p14:creationId xmlns:p14="http://schemas.microsoft.com/office/powerpoint/2010/main" val="40495232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971600" y="548680"/>
            <a:ext cx="6768752" cy="461665"/>
          </a:xfrm>
          <a:prstGeom prst="rect">
            <a:avLst/>
          </a:prstGeom>
          <a:noFill/>
          <a:ln>
            <a:solidFill>
              <a:srgbClr val="0070C0"/>
            </a:solidFill>
          </a:ln>
        </p:spPr>
        <p:txBody>
          <a:bodyPr wrap="square" rtlCol="0">
            <a:spAutoFit/>
          </a:bodyPr>
          <a:lstStyle/>
          <a:p>
            <a:pPr algn="ctr"/>
            <a:r>
              <a:rPr lang="cs-CZ" sz="2400" i="1" dirty="0" smtClean="0">
                <a:effectLst>
                  <a:outerShdw blurRad="38100" dist="38100" dir="2700000" algn="tl">
                    <a:srgbClr val="000000">
                      <a:alpha val="43137"/>
                    </a:srgbClr>
                  </a:outerShdw>
                </a:effectLst>
              </a:rPr>
              <a:t>Rozcvička: Odhaduj, zapisuj přibližné výsledky</a:t>
            </a:r>
            <a:endParaRPr lang="cs-CZ" sz="2400" i="1" dirty="0">
              <a:effectLst>
                <a:outerShdw blurRad="38100" dist="38100" dir="2700000" algn="tl">
                  <a:srgbClr val="000000">
                    <a:alpha val="43137"/>
                  </a:srgbClr>
                </a:outerShdw>
              </a:effectLst>
            </a:endParaRPr>
          </a:p>
        </p:txBody>
      </p:sp>
      <p:sp>
        <p:nvSpPr>
          <p:cNvPr id="4" name="TextovéPole 3"/>
          <p:cNvSpPr txBox="1"/>
          <p:nvPr/>
        </p:nvSpPr>
        <p:spPr>
          <a:xfrm>
            <a:off x="683568" y="1196752"/>
            <a:ext cx="7704856" cy="1200329"/>
          </a:xfrm>
          <a:prstGeom prst="rect">
            <a:avLst/>
          </a:prstGeom>
          <a:noFill/>
        </p:spPr>
        <p:txBody>
          <a:bodyPr wrap="square" rtlCol="0">
            <a:spAutoFit/>
          </a:bodyPr>
          <a:lstStyle/>
          <a:p>
            <a:r>
              <a:rPr lang="cs-CZ" sz="2400" dirty="0" smtClean="0"/>
              <a:t>1,7% z 83000Kč </a:t>
            </a:r>
            <a:r>
              <a:rPr lang="cs-CZ" sz="2400" b="1" dirty="0" smtClean="0">
                <a:solidFill>
                  <a:srgbClr val="FF0000"/>
                </a:solidFill>
                <a:sym typeface="Euclid Extra"/>
              </a:rPr>
              <a:t> </a:t>
            </a:r>
            <a:r>
              <a:rPr lang="cs-CZ" sz="2400" b="1" dirty="0">
                <a:solidFill>
                  <a:srgbClr val="FF0000"/>
                </a:solidFill>
              </a:rPr>
              <a:t>1 600 Kč </a:t>
            </a:r>
            <a:r>
              <a:rPr lang="cs-CZ" sz="2400" dirty="0" smtClean="0"/>
              <a:t>  </a:t>
            </a:r>
            <a:r>
              <a:rPr lang="cs-CZ" sz="2400" i="1" dirty="0" smtClean="0">
                <a:solidFill>
                  <a:srgbClr val="0070C0"/>
                </a:solidFill>
              </a:rPr>
              <a:t>odhad </a:t>
            </a:r>
            <a:r>
              <a:rPr lang="cs-CZ" sz="2400" dirty="0" smtClean="0"/>
              <a:t>2</a:t>
            </a:r>
            <a:r>
              <a:rPr lang="cs-CZ" sz="2400" dirty="0"/>
              <a:t>% z 80000</a:t>
            </a:r>
            <a:endParaRPr lang="cs-CZ" sz="2400" i="1" dirty="0">
              <a:solidFill>
                <a:srgbClr val="0070C0"/>
              </a:solidFill>
            </a:endParaRPr>
          </a:p>
          <a:p>
            <a:r>
              <a:rPr lang="cs-CZ" sz="2400" dirty="0" smtClean="0"/>
              <a:t>                                                            2 </a:t>
            </a:r>
            <a:r>
              <a:rPr lang="cs-CZ" sz="2400" dirty="0"/>
              <a:t>∙ 800 =1600</a:t>
            </a:r>
          </a:p>
          <a:p>
            <a:r>
              <a:rPr lang="cs-CZ" sz="2400" i="1" dirty="0" smtClean="0">
                <a:solidFill>
                  <a:srgbClr val="0070C0"/>
                </a:solidFill>
              </a:rPr>
              <a:t>Přesně </a:t>
            </a:r>
            <a:r>
              <a:rPr lang="cs-CZ" sz="2400" dirty="0" smtClean="0"/>
              <a:t>1,7∙830 </a:t>
            </a:r>
            <a:r>
              <a:rPr lang="cs-CZ" sz="2400" dirty="0"/>
              <a:t>= </a:t>
            </a:r>
            <a:r>
              <a:rPr lang="cs-CZ" sz="2400" dirty="0" smtClean="0"/>
              <a:t>1411   </a:t>
            </a:r>
            <a:r>
              <a:rPr lang="cs-CZ" sz="2400" b="1" u="sng" dirty="0" smtClean="0"/>
              <a:t>1,7</a:t>
            </a:r>
            <a:r>
              <a:rPr lang="cs-CZ" sz="2400" b="1" u="sng" dirty="0"/>
              <a:t>% z 83000 Kč je 1411 </a:t>
            </a:r>
            <a:r>
              <a:rPr lang="cs-CZ" sz="2400" b="1" u="sng" dirty="0" smtClean="0"/>
              <a:t>Kč</a:t>
            </a:r>
            <a:endParaRPr lang="cs-CZ" sz="2400" dirty="0"/>
          </a:p>
        </p:txBody>
      </p:sp>
      <p:sp>
        <p:nvSpPr>
          <p:cNvPr id="5" name="TextovéPole 4"/>
          <p:cNvSpPr txBox="1"/>
          <p:nvPr/>
        </p:nvSpPr>
        <p:spPr>
          <a:xfrm>
            <a:off x="597019" y="2924944"/>
            <a:ext cx="7733938" cy="1569660"/>
          </a:xfrm>
          <a:prstGeom prst="rect">
            <a:avLst/>
          </a:prstGeom>
          <a:solidFill>
            <a:srgbClr val="FFFF00"/>
          </a:solidFill>
        </p:spPr>
        <p:txBody>
          <a:bodyPr wrap="square" rtlCol="0">
            <a:spAutoFit/>
          </a:bodyPr>
          <a:lstStyle/>
          <a:p>
            <a:r>
              <a:rPr lang="cs-CZ" sz="2400" dirty="0" smtClean="0"/>
              <a:t>0,85% </a:t>
            </a:r>
            <a:r>
              <a:rPr lang="cs-CZ" sz="2400" dirty="0"/>
              <a:t>z </a:t>
            </a:r>
            <a:r>
              <a:rPr lang="cs-CZ" sz="2400" dirty="0" smtClean="0"/>
              <a:t>372000Kč</a:t>
            </a:r>
            <a:r>
              <a:rPr lang="cs-CZ" sz="2400" b="1" dirty="0" smtClean="0">
                <a:solidFill>
                  <a:srgbClr val="FF0000"/>
                </a:solidFill>
              </a:rPr>
              <a:t> </a:t>
            </a:r>
            <a:r>
              <a:rPr lang="cs-CZ" sz="2400" b="1" dirty="0" smtClean="0">
                <a:solidFill>
                  <a:srgbClr val="FF0000"/>
                </a:solidFill>
                <a:sym typeface="Euclid Extra"/>
              </a:rPr>
              <a:t> 3 </a:t>
            </a:r>
            <a:r>
              <a:rPr lang="cs-CZ" sz="2400" b="1" dirty="0" smtClean="0">
                <a:solidFill>
                  <a:srgbClr val="FF0000"/>
                </a:solidFill>
              </a:rPr>
              <a:t>600 Kč  </a:t>
            </a:r>
            <a:r>
              <a:rPr lang="cs-CZ" sz="2400" i="1" dirty="0" smtClean="0">
                <a:solidFill>
                  <a:srgbClr val="0070C0"/>
                </a:solidFill>
              </a:rPr>
              <a:t>odhad </a:t>
            </a:r>
            <a:r>
              <a:rPr lang="cs-CZ" sz="2400" i="1" dirty="0" smtClean="0"/>
              <a:t>0,9</a:t>
            </a:r>
            <a:r>
              <a:rPr lang="cs-CZ" sz="2400" dirty="0" smtClean="0"/>
              <a:t>% </a:t>
            </a:r>
            <a:r>
              <a:rPr lang="cs-CZ" sz="2400" dirty="0"/>
              <a:t>z </a:t>
            </a:r>
            <a:r>
              <a:rPr lang="cs-CZ" sz="2400" dirty="0" smtClean="0"/>
              <a:t>400 000</a:t>
            </a:r>
            <a:endParaRPr lang="cs-CZ" sz="2400" dirty="0"/>
          </a:p>
          <a:p>
            <a:r>
              <a:rPr lang="cs-CZ" sz="2400" dirty="0" smtClean="0"/>
              <a:t>					      0,9 </a:t>
            </a:r>
            <a:r>
              <a:rPr lang="cs-CZ" sz="2400" dirty="0"/>
              <a:t>∙ </a:t>
            </a:r>
            <a:r>
              <a:rPr lang="cs-CZ" sz="2400" dirty="0" smtClean="0"/>
              <a:t>4 000 =3 600</a:t>
            </a:r>
            <a:endParaRPr lang="cs-CZ" sz="2400" dirty="0"/>
          </a:p>
          <a:p>
            <a:r>
              <a:rPr lang="cs-CZ" sz="2400" i="1" dirty="0" smtClean="0">
                <a:solidFill>
                  <a:srgbClr val="0070C0"/>
                </a:solidFill>
              </a:rPr>
              <a:t>Přesně </a:t>
            </a:r>
            <a:r>
              <a:rPr lang="cs-CZ" sz="2400" dirty="0" smtClean="0"/>
              <a:t>0,85 ∙ 3 720=3162 </a:t>
            </a:r>
          </a:p>
          <a:p>
            <a:r>
              <a:rPr lang="cs-CZ" sz="2400" b="1" u="sng" dirty="0" smtClean="0"/>
              <a:t>0,85% z 372 000Kč </a:t>
            </a:r>
            <a:r>
              <a:rPr lang="cs-CZ" sz="2400" b="1" u="sng" dirty="0"/>
              <a:t>je </a:t>
            </a:r>
            <a:r>
              <a:rPr lang="cs-CZ" sz="2400" b="1" u="sng" dirty="0" smtClean="0"/>
              <a:t>3 162 Kč</a:t>
            </a:r>
            <a:endParaRPr lang="cs-CZ" dirty="0"/>
          </a:p>
        </p:txBody>
      </p:sp>
      <p:sp>
        <p:nvSpPr>
          <p:cNvPr id="7" name="TextovéPole 6"/>
          <p:cNvSpPr txBox="1"/>
          <p:nvPr/>
        </p:nvSpPr>
        <p:spPr>
          <a:xfrm>
            <a:off x="683568" y="4725144"/>
            <a:ext cx="7560840" cy="1938992"/>
          </a:xfrm>
          <a:prstGeom prst="rect">
            <a:avLst/>
          </a:prstGeom>
          <a:noFill/>
        </p:spPr>
        <p:txBody>
          <a:bodyPr wrap="square" rtlCol="0">
            <a:spAutoFit/>
          </a:bodyPr>
          <a:lstStyle/>
          <a:p>
            <a:r>
              <a:rPr lang="cs-CZ" sz="2400" dirty="0" smtClean="0"/>
              <a:t>15% </a:t>
            </a:r>
            <a:r>
              <a:rPr lang="cs-CZ" sz="2400" dirty="0"/>
              <a:t>z </a:t>
            </a:r>
            <a:r>
              <a:rPr lang="cs-CZ" sz="2400" dirty="0" smtClean="0"/>
              <a:t>225000Kč </a:t>
            </a:r>
            <a:r>
              <a:rPr lang="cs-CZ" sz="2400" b="1" dirty="0">
                <a:solidFill>
                  <a:srgbClr val="FF0000"/>
                </a:solidFill>
                <a:sym typeface="Euclid Extra"/>
              </a:rPr>
              <a:t> </a:t>
            </a:r>
            <a:r>
              <a:rPr lang="cs-CZ" sz="2400" b="1" dirty="0" smtClean="0">
                <a:solidFill>
                  <a:srgbClr val="FF0000"/>
                </a:solidFill>
              </a:rPr>
              <a:t>30 000 </a:t>
            </a:r>
            <a:r>
              <a:rPr lang="cs-CZ" sz="2400" b="1" dirty="0">
                <a:solidFill>
                  <a:srgbClr val="FF0000"/>
                </a:solidFill>
              </a:rPr>
              <a:t>Kč </a:t>
            </a:r>
            <a:r>
              <a:rPr lang="cs-CZ" sz="2400" dirty="0"/>
              <a:t>  </a:t>
            </a:r>
            <a:r>
              <a:rPr lang="cs-CZ" sz="2400" i="1" dirty="0">
                <a:solidFill>
                  <a:srgbClr val="0070C0"/>
                </a:solidFill>
              </a:rPr>
              <a:t>odhad </a:t>
            </a:r>
            <a:r>
              <a:rPr lang="cs-CZ" sz="2400" i="1" dirty="0" smtClean="0"/>
              <a:t>15</a:t>
            </a:r>
            <a:r>
              <a:rPr lang="cs-CZ" sz="2400" dirty="0" smtClean="0"/>
              <a:t>% </a:t>
            </a:r>
            <a:r>
              <a:rPr lang="cs-CZ" sz="2400" dirty="0"/>
              <a:t>z </a:t>
            </a:r>
            <a:r>
              <a:rPr lang="cs-CZ" sz="2400" dirty="0" smtClean="0"/>
              <a:t>200 000</a:t>
            </a:r>
            <a:endParaRPr lang="cs-CZ" sz="2400" i="1" dirty="0">
              <a:solidFill>
                <a:srgbClr val="0070C0"/>
              </a:solidFill>
            </a:endParaRPr>
          </a:p>
          <a:p>
            <a:r>
              <a:rPr lang="cs-CZ" sz="2400" dirty="0"/>
              <a:t>                                                           </a:t>
            </a:r>
            <a:r>
              <a:rPr lang="cs-CZ" sz="2400" dirty="0" smtClean="0"/>
              <a:t>15∙2000 =30 000</a:t>
            </a:r>
            <a:endParaRPr lang="cs-CZ" sz="2400" dirty="0"/>
          </a:p>
          <a:p>
            <a:r>
              <a:rPr lang="cs-CZ" sz="2400" i="1" dirty="0" smtClean="0">
                <a:solidFill>
                  <a:srgbClr val="0070C0"/>
                </a:solidFill>
              </a:rPr>
              <a:t>Přesně</a:t>
            </a:r>
            <a:r>
              <a:rPr lang="cs-CZ" sz="2400" dirty="0" smtClean="0"/>
              <a:t>15∙2250 </a:t>
            </a:r>
            <a:r>
              <a:rPr lang="cs-CZ" sz="2400" dirty="0"/>
              <a:t>= </a:t>
            </a:r>
            <a:r>
              <a:rPr lang="cs-CZ" sz="2400" dirty="0" smtClean="0"/>
              <a:t>33750 </a:t>
            </a:r>
          </a:p>
          <a:p>
            <a:r>
              <a:rPr lang="cs-CZ" sz="2400" b="1" u="sng" dirty="0" smtClean="0"/>
              <a:t>15% </a:t>
            </a:r>
            <a:r>
              <a:rPr lang="cs-CZ" sz="2400" b="1" u="sng" dirty="0"/>
              <a:t>z </a:t>
            </a:r>
            <a:r>
              <a:rPr lang="cs-CZ" sz="2400" b="1" u="sng" dirty="0" smtClean="0"/>
              <a:t>225000 </a:t>
            </a:r>
            <a:r>
              <a:rPr lang="cs-CZ" sz="2400" b="1" u="sng" dirty="0"/>
              <a:t>Kč je </a:t>
            </a:r>
            <a:r>
              <a:rPr lang="cs-CZ" sz="2400" b="1" u="sng" dirty="0" smtClean="0"/>
              <a:t>33 750 </a:t>
            </a:r>
            <a:r>
              <a:rPr lang="cs-CZ" sz="2400" b="1" u="sng" dirty="0"/>
              <a:t>Kč</a:t>
            </a:r>
            <a:endParaRPr lang="cs-CZ" sz="2400" dirty="0"/>
          </a:p>
          <a:p>
            <a:endParaRPr lang="cs-CZ" sz="2400" dirty="0"/>
          </a:p>
        </p:txBody>
      </p:sp>
      <p:sp>
        <p:nvSpPr>
          <p:cNvPr id="8" name="Obdélník 7"/>
          <p:cNvSpPr/>
          <p:nvPr/>
        </p:nvSpPr>
        <p:spPr>
          <a:xfrm>
            <a:off x="3059832" y="1196752"/>
            <a:ext cx="1728192" cy="6001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3239941" y="2926579"/>
            <a:ext cx="1664568" cy="72008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3176317" y="4545847"/>
            <a:ext cx="1728192" cy="6001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4854650" y="1280422"/>
            <a:ext cx="2885702" cy="708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4904508" y="2895392"/>
            <a:ext cx="3339899" cy="8143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Obdélník 12"/>
          <p:cNvSpPr/>
          <p:nvPr/>
        </p:nvSpPr>
        <p:spPr>
          <a:xfrm>
            <a:off x="5056908" y="4698246"/>
            <a:ext cx="3043483" cy="7469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Obdélník 13"/>
          <p:cNvSpPr/>
          <p:nvPr/>
        </p:nvSpPr>
        <p:spPr>
          <a:xfrm>
            <a:off x="567643" y="1988840"/>
            <a:ext cx="7532747" cy="5164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Obdélník 14"/>
          <p:cNvSpPr/>
          <p:nvPr/>
        </p:nvSpPr>
        <p:spPr>
          <a:xfrm>
            <a:off x="597018" y="3646659"/>
            <a:ext cx="4623054" cy="81438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Obdélník 15"/>
          <p:cNvSpPr/>
          <p:nvPr/>
        </p:nvSpPr>
        <p:spPr>
          <a:xfrm>
            <a:off x="597018" y="5445222"/>
            <a:ext cx="4459889" cy="7920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mtClean="0"/>
              <a:t>                                                                                                  </a:t>
            </a:r>
            <a:endParaRPr lang="cs-CZ"/>
          </a:p>
        </p:txBody>
      </p:sp>
    </p:spTree>
    <p:extLst>
      <p:ext uri="{BB962C8B-B14F-4D97-AF65-F5344CB8AC3E}">
        <p14:creationId xmlns:p14="http://schemas.microsoft.com/office/powerpoint/2010/main" val="4032081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971600" y="548680"/>
            <a:ext cx="6768752" cy="461665"/>
          </a:xfrm>
          <a:prstGeom prst="rect">
            <a:avLst/>
          </a:prstGeom>
          <a:noFill/>
          <a:ln>
            <a:solidFill>
              <a:srgbClr val="0070C0"/>
            </a:solidFill>
          </a:ln>
        </p:spPr>
        <p:txBody>
          <a:bodyPr wrap="square" rtlCol="0">
            <a:spAutoFit/>
          </a:bodyPr>
          <a:lstStyle/>
          <a:p>
            <a:pPr algn="ctr"/>
            <a:r>
              <a:rPr lang="cs-CZ" sz="2400" i="1" dirty="0" smtClean="0">
                <a:effectLst>
                  <a:outerShdw blurRad="38100" dist="38100" dir="2700000" algn="tl">
                    <a:srgbClr val="000000">
                      <a:alpha val="43137"/>
                    </a:srgbClr>
                  </a:outerShdw>
                </a:effectLst>
              </a:rPr>
              <a:t>Rozcvička: Odhaduj, zapisuj přibližné výsledky</a:t>
            </a:r>
            <a:endParaRPr lang="cs-CZ" sz="2400" i="1" dirty="0">
              <a:effectLst>
                <a:outerShdw blurRad="38100" dist="38100" dir="2700000" algn="tl">
                  <a:srgbClr val="000000">
                    <a:alpha val="43137"/>
                  </a:srgbClr>
                </a:outerShdw>
              </a:effectLst>
            </a:endParaRPr>
          </a:p>
        </p:txBody>
      </p:sp>
      <p:sp>
        <p:nvSpPr>
          <p:cNvPr id="4" name="TextovéPole 3"/>
          <p:cNvSpPr txBox="1"/>
          <p:nvPr/>
        </p:nvSpPr>
        <p:spPr>
          <a:xfrm>
            <a:off x="683568" y="1196752"/>
            <a:ext cx="7704856" cy="1200329"/>
          </a:xfrm>
          <a:prstGeom prst="rect">
            <a:avLst/>
          </a:prstGeom>
          <a:noFill/>
        </p:spPr>
        <p:txBody>
          <a:bodyPr wrap="square" rtlCol="0">
            <a:spAutoFit/>
          </a:bodyPr>
          <a:lstStyle/>
          <a:p>
            <a:r>
              <a:rPr lang="cs-CZ" sz="2400" dirty="0" smtClean="0"/>
              <a:t>1,7% z 83000Kč </a:t>
            </a:r>
            <a:r>
              <a:rPr lang="cs-CZ" sz="2400" b="1" dirty="0" smtClean="0">
                <a:solidFill>
                  <a:srgbClr val="FF0000"/>
                </a:solidFill>
                <a:sym typeface="Euclid Extra"/>
              </a:rPr>
              <a:t> </a:t>
            </a:r>
            <a:r>
              <a:rPr lang="cs-CZ" sz="2400" b="1" dirty="0">
                <a:solidFill>
                  <a:srgbClr val="FF0000"/>
                </a:solidFill>
              </a:rPr>
              <a:t>1 600 Kč </a:t>
            </a:r>
            <a:r>
              <a:rPr lang="cs-CZ" sz="2400" dirty="0" smtClean="0"/>
              <a:t>  </a:t>
            </a:r>
            <a:r>
              <a:rPr lang="cs-CZ" sz="2400" i="1" dirty="0" smtClean="0">
                <a:solidFill>
                  <a:srgbClr val="0070C0"/>
                </a:solidFill>
              </a:rPr>
              <a:t>odhad </a:t>
            </a:r>
            <a:r>
              <a:rPr lang="cs-CZ" sz="2400" dirty="0" smtClean="0"/>
              <a:t>2</a:t>
            </a:r>
            <a:r>
              <a:rPr lang="cs-CZ" sz="2400" dirty="0"/>
              <a:t>% z 80000</a:t>
            </a:r>
            <a:endParaRPr lang="cs-CZ" sz="2400" i="1" dirty="0">
              <a:solidFill>
                <a:srgbClr val="0070C0"/>
              </a:solidFill>
            </a:endParaRPr>
          </a:p>
          <a:p>
            <a:r>
              <a:rPr lang="cs-CZ" sz="2400" dirty="0" smtClean="0"/>
              <a:t>                                                            2 </a:t>
            </a:r>
            <a:r>
              <a:rPr lang="cs-CZ" sz="2400" dirty="0"/>
              <a:t>∙ 800 =1600</a:t>
            </a:r>
          </a:p>
          <a:p>
            <a:r>
              <a:rPr lang="cs-CZ" sz="2400" i="1" dirty="0" smtClean="0">
                <a:solidFill>
                  <a:srgbClr val="0070C0"/>
                </a:solidFill>
              </a:rPr>
              <a:t>Přesně </a:t>
            </a:r>
            <a:r>
              <a:rPr lang="cs-CZ" sz="2400" dirty="0" smtClean="0"/>
              <a:t>1,7∙830 </a:t>
            </a:r>
            <a:r>
              <a:rPr lang="cs-CZ" sz="2400" dirty="0"/>
              <a:t>= </a:t>
            </a:r>
            <a:r>
              <a:rPr lang="cs-CZ" sz="2400" dirty="0" smtClean="0"/>
              <a:t>1411   </a:t>
            </a:r>
            <a:r>
              <a:rPr lang="cs-CZ" sz="2400" b="1" u="sng" dirty="0" smtClean="0"/>
              <a:t>1,7</a:t>
            </a:r>
            <a:r>
              <a:rPr lang="cs-CZ" sz="2400" b="1" u="sng" dirty="0"/>
              <a:t>% z 83000 Kč je 1411 </a:t>
            </a:r>
            <a:r>
              <a:rPr lang="cs-CZ" sz="2400" b="1" u="sng" dirty="0" smtClean="0"/>
              <a:t>Kč</a:t>
            </a:r>
            <a:endParaRPr lang="cs-CZ" sz="2400" dirty="0"/>
          </a:p>
        </p:txBody>
      </p:sp>
      <p:sp>
        <p:nvSpPr>
          <p:cNvPr id="5" name="TextovéPole 4"/>
          <p:cNvSpPr txBox="1"/>
          <p:nvPr/>
        </p:nvSpPr>
        <p:spPr>
          <a:xfrm>
            <a:off x="597019" y="2924944"/>
            <a:ext cx="7733938" cy="1569660"/>
          </a:xfrm>
          <a:prstGeom prst="rect">
            <a:avLst/>
          </a:prstGeom>
          <a:solidFill>
            <a:srgbClr val="FFFF00"/>
          </a:solidFill>
        </p:spPr>
        <p:txBody>
          <a:bodyPr wrap="square" rtlCol="0">
            <a:spAutoFit/>
          </a:bodyPr>
          <a:lstStyle/>
          <a:p>
            <a:r>
              <a:rPr lang="cs-CZ" sz="2400" dirty="0" smtClean="0"/>
              <a:t>0,85% </a:t>
            </a:r>
            <a:r>
              <a:rPr lang="cs-CZ" sz="2400" dirty="0"/>
              <a:t>z </a:t>
            </a:r>
            <a:r>
              <a:rPr lang="cs-CZ" sz="2400" dirty="0" smtClean="0"/>
              <a:t>372000Kč</a:t>
            </a:r>
            <a:r>
              <a:rPr lang="cs-CZ" sz="2400" b="1" dirty="0" smtClean="0">
                <a:solidFill>
                  <a:srgbClr val="FF0000"/>
                </a:solidFill>
              </a:rPr>
              <a:t> </a:t>
            </a:r>
            <a:r>
              <a:rPr lang="cs-CZ" sz="2400" b="1" dirty="0" smtClean="0">
                <a:solidFill>
                  <a:srgbClr val="FF0000"/>
                </a:solidFill>
                <a:sym typeface="Euclid Extra"/>
              </a:rPr>
              <a:t> 3 </a:t>
            </a:r>
            <a:r>
              <a:rPr lang="cs-CZ" sz="2400" b="1" dirty="0" smtClean="0">
                <a:solidFill>
                  <a:srgbClr val="FF0000"/>
                </a:solidFill>
              </a:rPr>
              <a:t>600 Kč  </a:t>
            </a:r>
            <a:r>
              <a:rPr lang="cs-CZ" sz="2400" i="1" dirty="0" smtClean="0">
                <a:solidFill>
                  <a:srgbClr val="0070C0"/>
                </a:solidFill>
              </a:rPr>
              <a:t>odhad </a:t>
            </a:r>
            <a:r>
              <a:rPr lang="cs-CZ" sz="2400" i="1" dirty="0" smtClean="0"/>
              <a:t>0,9</a:t>
            </a:r>
            <a:r>
              <a:rPr lang="cs-CZ" sz="2400" dirty="0" smtClean="0"/>
              <a:t>% </a:t>
            </a:r>
            <a:r>
              <a:rPr lang="cs-CZ" sz="2400" dirty="0"/>
              <a:t>z </a:t>
            </a:r>
            <a:r>
              <a:rPr lang="cs-CZ" sz="2400" dirty="0" smtClean="0"/>
              <a:t>400 000</a:t>
            </a:r>
            <a:endParaRPr lang="cs-CZ" sz="2400" dirty="0"/>
          </a:p>
          <a:p>
            <a:r>
              <a:rPr lang="cs-CZ" sz="2400" dirty="0" smtClean="0"/>
              <a:t>					      0,9 </a:t>
            </a:r>
            <a:r>
              <a:rPr lang="cs-CZ" sz="2400" dirty="0"/>
              <a:t>∙ </a:t>
            </a:r>
            <a:r>
              <a:rPr lang="cs-CZ" sz="2400" dirty="0" smtClean="0"/>
              <a:t>4 000 =3 600</a:t>
            </a:r>
            <a:endParaRPr lang="cs-CZ" sz="2400" dirty="0"/>
          </a:p>
          <a:p>
            <a:r>
              <a:rPr lang="cs-CZ" sz="2400" i="1" dirty="0" smtClean="0">
                <a:solidFill>
                  <a:srgbClr val="0070C0"/>
                </a:solidFill>
              </a:rPr>
              <a:t>Přesně </a:t>
            </a:r>
            <a:r>
              <a:rPr lang="cs-CZ" sz="2400" dirty="0" smtClean="0"/>
              <a:t>0,85 ∙ 3 720 = 3162 </a:t>
            </a:r>
          </a:p>
          <a:p>
            <a:r>
              <a:rPr lang="cs-CZ" sz="2400" b="1" u="sng" dirty="0" smtClean="0"/>
              <a:t>0,85% z 372 000Kč </a:t>
            </a:r>
            <a:r>
              <a:rPr lang="cs-CZ" sz="2400" b="1" u="sng" dirty="0"/>
              <a:t>je </a:t>
            </a:r>
            <a:r>
              <a:rPr lang="cs-CZ" sz="2400" b="1" u="sng" dirty="0" smtClean="0"/>
              <a:t>3 162 Kč</a:t>
            </a:r>
            <a:endParaRPr lang="cs-CZ" dirty="0"/>
          </a:p>
        </p:txBody>
      </p:sp>
      <p:sp>
        <p:nvSpPr>
          <p:cNvPr id="7" name="TextovéPole 6"/>
          <p:cNvSpPr txBox="1"/>
          <p:nvPr/>
        </p:nvSpPr>
        <p:spPr>
          <a:xfrm>
            <a:off x="683568" y="4725144"/>
            <a:ext cx="7560840" cy="1938992"/>
          </a:xfrm>
          <a:prstGeom prst="rect">
            <a:avLst/>
          </a:prstGeom>
          <a:noFill/>
        </p:spPr>
        <p:txBody>
          <a:bodyPr wrap="square" rtlCol="0">
            <a:spAutoFit/>
          </a:bodyPr>
          <a:lstStyle/>
          <a:p>
            <a:r>
              <a:rPr lang="cs-CZ" sz="2400" dirty="0" smtClean="0"/>
              <a:t>15% </a:t>
            </a:r>
            <a:r>
              <a:rPr lang="cs-CZ" sz="2400" dirty="0"/>
              <a:t>z </a:t>
            </a:r>
            <a:r>
              <a:rPr lang="cs-CZ" sz="2400" dirty="0" smtClean="0"/>
              <a:t>225000Kč </a:t>
            </a:r>
            <a:r>
              <a:rPr lang="cs-CZ" sz="2400" b="1" dirty="0">
                <a:solidFill>
                  <a:srgbClr val="FF0000"/>
                </a:solidFill>
                <a:sym typeface="Euclid Extra"/>
              </a:rPr>
              <a:t> </a:t>
            </a:r>
            <a:r>
              <a:rPr lang="cs-CZ" sz="2400" b="1" dirty="0" smtClean="0">
                <a:solidFill>
                  <a:srgbClr val="FF0000"/>
                </a:solidFill>
              </a:rPr>
              <a:t>30 000 </a:t>
            </a:r>
            <a:r>
              <a:rPr lang="cs-CZ" sz="2400" b="1" dirty="0">
                <a:solidFill>
                  <a:srgbClr val="FF0000"/>
                </a:solidFill>
              </a:rPr>
              <a:t>Kč </a:t>
            </a:r>
            <a:r>
              <a:rPr lang="cs-CZ" sz="2400" dirty="0"/>
              <a:t>  </a:t>
            </a:r>
            <a:r>
              <a:rPr lang="cs-CZ" sz="2400" i="1" dirty="0">
                <a:solidFill>
                  <a:srgbClr val="0070C0"/>
                </a:solidFill>
              </a:rPr>
              <a:t>odhad </a:t>
            </a:r>
            <a:r>
              <a:rPr lang="cs-CZ" sz="2400" i="1" dirty="0" smtClean="0"/>
              <a:t>15</a:t>
            </a:r>
            <a:r>
              <a:rPr lang="cs-CZ" sz="2400" dirty="0" smtClean="0"/>
              <a:t>% </a:t>
            </a:r>
            <a:r>
              <a:rPr lang="cs-CZ" sz="2400" dirty="0"/>
              <a:t>z </a:t>
            </a:r>
            <a:r>
              <a:rPr lang="cs-CZ" sz="2400" dirty="0" smtClean="0"/>
              <a:t>200 000</a:t>
            </a:r>
            <a:endParaRPr lang="cs-CZ" sz="2400" i="1" dirty="0">
              <a:solidFill>
                <a:srgbClr val="0070C0"/>
              </a:solidFill>
            </a:endParaRPr>
          </a:p>
          <a:p>
            <a:r>
              <a:rPr lang="cs-CZ" sz="2400" dirty="0"/>
              <a:t>                                                           </a:t>
            </a:r>
            <a:r>
              <a:rPr lang="cs-CZ" sz="2400" dirty="0" smtClean="0"/>
              <a:t>15∙2000 =30 000</a:t>
            </a:r>
            <a:endParaRPr lang="cs-CZ" sz="2400" dirty="0"/>
          </a:p>
          <a:p>
            <a:r>
              <a:rPr lang="cs-CZ" sz="2400" i="1" dirty="0" smtClean="0">
                <a:solidFill>
                  <a:srgbClr val="0070C0"/>
                </a:solidFill>
              </a:rPr>
              <a:t>Přesně</a:t>
            </a:r>
            <a:r>
              <a:rPr lang="cs-CZ" sz="2400" dirty="0" smtClean="0"/>
              <a:t>15∙2250 </a:t>
            </a:r>
            <a:r>
              <a:rPr lang="cs-CZ" sz="2400" dirty="0"/>
              <a:t>= </a:t>
            </a:r>
            <a:r>
              <a:rPr lang="cs-CZ" sz="2400" dirty="0" smtClean="0"/>
              <a:t>33750 </a:t>
            </a:r>
          </a:p>
          <a:p>
            <a:r>
              <a:rPr lang="cs-CZ" sz="2400" b="1" u="sng" dirty="0" smtClean="0"/>
              <a:t>15% </a:t>
            </a:r>
            <a:r>
              <a:rPr lang="cs-CZ" sz="2400" b="1" u="sng" dirty="0"/>
              <a:t>z </a:t>
            </a:r>
            <a:r>
              <a:rPr lang="cs-CZ" sz="2400" b="1" u="sng" dirty="0" smtClean="0"/>
              <a:t>225000 </a:t>
            </a:r>
            <a:r>
              <a:rPr lang="cs-CZ" sz="2400" b="1" u="sng" dirty="0"/>
              <a:t>Kč je </a:t>
            </a:r>
            <a:r>
              <a:rPr lang="cs-CZ" sz="2400" b="1" u="sng" dirty="0" smtClean="0"/>
              <a:t>33 750 </a:t>
            </a:r>
            <a:r>
              <a:rPr lang="cs-CZ" sz="2400" b="1" u="sng" dirty="0"/>
              <a:t>Kč</a:t>
            </a:r>
            <a:endParaRPr lang="cs-CZ" sz="2400" dirty="0"/>
          </a:p>
          <a:p>
            <a:endParaRPr lang="cs-CZ" sz="2400" dirty="0"/>
          </a:p>
        </p:txBody>
      </p:sp>
    </p:spTree>
    <p:extLst>
      <p:ext uri="{BB962C8B-B14F-4D97-AF65-F5344CB8AC3E}">
        <p14:creationId xmlns:p14="http://schemas.microsoft.com/office/powerpoint/2010/main" val="5507224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83568" y="836712"/>
            <a:ext cx="7992888" cy="2308324"/>
          </a:xfrm>
          <a:prstGeom prst="rect">
            <a:avLst/>
          </a:prstGeom>
          <a:noFill/>
        </p:spPr>
        <p:txBody>
          <a:bodyPr wrap="square" rtlCol="0">
            <a:spAutoFit/>
          </a:bodyPr>
          <a:lstStyle/>
          <a:p>
            <a:r>
              <a:rPr lang="cs-CZ" sz="2400" dirty="0">
                <a:solidFill>
                  <a:srgbClr val="000000"/>
                </a:solidFill>
              </a:rPr>
              <a:t>Paní Nerozumná si půjčila na novou sedací soupravu </a:t>
            </a:r>
          </a:p>
          <a:p>
            <a:r>
              <a:rPr lang="cs-CZ" sz="2400" dirty="0">
                <a:solidFill>
                  <a:srgbClr val="000000"/>
                </a:solidFill>
              </a:rPr>
              <a:t>9 880 Kč na internetu, kde jí peníze bez ručitele do druhého dne půjčili. Teprve dodatečně zjistila, že v podmínkách smlouvy, kterou odsouhlasila, je jediný </a:t>
            </a:r>
          </a:p>
          <a:p>
            <a:r>
              <a:rPr lang="cs-CZ" sz="2400" dirty="0">
                <a:solidFill>
                  <a:srgbClr val="000000"/>
                </a:solidFill>
              </a:rPr>
              <a:t>údaj v %, nějaké RPSN = 16,8%. Na kolik ji sedací souprava přijde, jestliže vše splatí do jednoho roku?</a:t>
            </a:r>
          </a:p>
        </p:txBody>
      </p:sp>
      <p:sp>
        <p:nvSpPr>
          <p:cNvPr id="3" name="TextovéPole 2"/>
          <p:cNvSpPr txBox="1"/>
          <p:nvPr/>
        </p:nvSpPr>
        <p:spPr>
          <a:xfrm>
            <a:off x="655146" y="3356992"/>
            <a:ext cx="7229222" cy="1569660"/>
          </a:xfrm>
          <a:prstGeom prst="rect">
            <a:avLst/>
          </a:prstGeom>
          <a:noFill/>
        </p:spPr>
        <p:txBody>
          <a:bodyPr wrap="square" rtlCol="0">
            <a:spAutoFit/>
          </a:bodyPr>
          <a:lstStyle/>
          <a:p>
            <a:r>
              <a:rPr lang="cs-CZ" sz="2400" dirty="0">
                <a:solidFill>
                  <a:srgbClr val="FF0000"/>
                </a:solidFill>
              </a:rPr>
              <a:t>k</a:t>
            </a:r>
            <a:r>
              <a:rPr lang="cs-CZ" sz="2400" dirty="0">
                <a:solidFill>
                  <a:srgbClr val="000000"/>
                </a:solidFill>
              </a:rPr>
              <a:t>……………9880 Kč</a:t>
            </a:r>
          </a:p>
          <a:p>
            <a:r>
              <a:rPr lang="cs-CZ" sz="2400" dirty="0">
                <a:solidFill>
                  <a:srgbClr val="FF0000"/>
                </a:solidFill>
              </a:rPr>
              <a:t>p</a:t>
            </a:r>
            <a:r>
              <a:rPr lang="cs-CZ" sz="2400" dirty="0">
                <a:solidFill>
                  <a:srgbClr val="000000"/>
                </a:solidFill>
              </a:rPr>
              <a:t>……………16,8%</a:t>
            </a:r>
          </a:p>
          <a:p>
            <a:r>
              <a:rPr lang="cs-CZ" sz="2400" dirty="0">
                <a:solidFill>
                  <a:srgbClr val="FF0000"/>
                </a:solidFill>
              </a:rPr>
              <a:t>u</a:t>
            </a:r>
            <a:r>
              <a:rPr lang="cs-CZ" sz="2400" dirty="0">
                <a:solidFill>
                  <a:srgbClr val="000000"/>
                </a:solidFill>
              </a:rPr>
              <a:t>…...……….16,8 ∙ 98,8 Kč = 1659,84 Kč </a:t>
            </a:r>
            <a:r>
              <a:rPr lang="cs-CZ" sz="2400" dirty="0">
                <a:solidFill>
                  <a:srgbClr val="000000"/>
                </a:solidFill>
                <a:sym typeface="Euclid Extra"/>
              </a:rPr>
              <a:t> </a:t>
            </a:r>
            <a:r>
              <a:rPr lang="cs-CZ" sz="2400" dirty="0">
                <a:solidFill>
                  <a:srgbClr val="FF0000"/>
                </a:solidFill>
                <a:sym typeface="Euclid Extra"/>
              </a:rPr>
              <a:t>1660 </a:t>
            </a:r>
            <a:r>
              <a:rPr lang="cs-CZ" sz="2400" dirty="0">
                <a:solidFill>
                  <a:srgbClr val="000000"/>
                </a:solidFill>
                <a:sym typeface="Euclid Extra"/>
              </a:rPr>
              <a:t>Kč</a:t>
            </a:r>
            <a:endParaRPr lang="cs-CZ" sz="2400" dirty="0">
              <a:solidFill>
                <a:srgbClr val="000000"/>
              </a:solidFill>
            </a:endParaRPr>
          </a:p>
          <a:p>
            <a:r>
              <a:rPr lang="cs-CZ" sz="2400" dirty="0">
                <a:solidFill>
                  <a:srgbClr val="FF0000"/>
                </a:solidFill>
              </a:rPr>
              <a:t>k + u </a:t>
            </a:r>
            <a:r>
              <a:rPr lang="cs-CZ" sz="2400" dirty="0">
                <a:solidFill>
                  <a:srgbClr val="000000"/>
                </a:solidFill>
              </a:rPr>
              <a:t>……….</a:t>
            </a:r>
            <a:r>
              <a:rPr lang="cs-CZ" sz="2400" dirty="0">
                <a:solidFill>
                  <a:srgbClr val="FF0000"/>
                </a:solidFill>
              </a:rPr>
              <a:t>(9880 + 1660)</a:t>
            </a:r>
            <a:r>
              <a:rPr lang="cs-CZ" sz="2400" dirty="0">
                <a:solidFill>
                  <a:srgbClr val="000000"/>
                </a:solidFill>
              </a:rPr>
              <a:t> Kč = </a:t>
            </a:r>
            <a:r>
              <a:rPr lang="cs-CZ" sz="2400" dirty="0">
                <a:solidFill>
                  <a:srgbClr val="FF0000"/>
                </a:solidFill>
              </a:rPr>
              <a:t>11540</a:t>
            </a:r>
            <a:r>
              <a:rPr lang="cs-CZ" sz="2400" dirty="0">
                <a:solidFill>
                  <a:srgbClr val="000000"/>
                </a:solidFill>
              </a:rPr>
              <a:t> Kč</a:t>
            </a:r>
          </a:p>
        </p:txBody>
      </p:sp>
      <p:sp>
        <p:nvSpPr>
          <p:cNvPr id="4" name="TextovéPole 3"/>
          <p:cNvSpPr txBox="1"/>
          <p:nvPr/>
        </p:nvSpPr>
        <p:spPr>
          <a:xfrm>
            <a:off x="655146" y="5331851"/>
            <a:ext cx="7488832" cy="830997"/>
          </a:xfrm>
          <a:prstGeom prst="rect">
            <a:avLst/>
          </a:prstGeom>
          <a:noFill/>
        </p:spPr>
        <p:txBody>
          <a:bodyPr wrap="square" rtlCol="0">
            <a:spAutoFit/>
          </a:bodyPr>
          <a:lstStyle/>
          <a:p>
            <a:r>
              <a:rPr lang="cs-CZ" sz="2400" dirty="0">
                <a:solidFill>
                  <a:srgbClr val="000000"/>
                </a:solidFill>
              </a:rPr>
              <a:t>Paní Nerozumná zaplatila za sedací soupravu celkem </a:t>
            </a:r>
          </a:p>
          <a:p>
            <a:r>
              <a:rPr lang="cs-CZ" sz="2400" dirty="0">
                <a:solidFill>
                  <a:srgbClr val="000000"/>
                </a:solidFill>
              </a:rPr>
              <a:t>11 540 Kč</a:t>
            </a:r>
          </a:p>
        </p:txBody>
      </p:sp>
      <p:sp>
        <p:nvSpPr>
          <p:cNvPr id="5" name="Obdélník 4"/>
          <p:cNvSpPr/>
          <p:nvPr/>
        </p:nvSpPr>
        <p:spPr>
          <a:xfrm>
            <a:off x="655146" y="3356992"/>
            <a:ext cx="2908742"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6" name="Obdélník 5"/>
          <p:cNvSpPr/>
          <p:nvPr/>
        </p:nvSpPr>
        <p:spPr>
          <a:xfrm>
            <a:off x="655146" y="3709774"/>
            <a:ext cx="2908742"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7" name="Obdélník 6"/>
          <p:cNvSpPr/>
          <p:nvPr/>
        </p:nvSpPr>
        <p:spPr>
          <a:xfrm>
            <a:off x="655146" y="4062556"/>
            <a:ext cx="3744416"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8" name="Obdélník 7"/>
          <p:cNvSpPr/>
          <p:nvPr/>
        </p:nvSpPr>
        <p:spPr>
          <a:xfrm>
            <a:off x="4399562" y="4032372"/>
            <a:ext cx="1828622"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9" name="Obdélník 8"/>
          <p:cNvSpPr/>
          <p:nvPr/>
        </p:nvSpPr>
        <p:spPr>
          <a:xfrm>
            <a:off x="6318510" y="4125493"/>
            <a:ext cx="1709874"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10" name="Obdélník 9"/>
          <p:cNvSpPr/>
          <p:nvPr/>
        </p:nvSpPr>
        <p:spPr>
          <a:xfrm>
            <a:off x="683568" y="4494604"/>
            <a:ext cx="5832648" cy="4320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
        <p:nvSpPr>
          <p:cNvPr id="11" name="Obdélník 10"/>
          <p:cNvSpPr/>
          <p:nvPr/>
        </p:nvSpPr>
        <p:spPr>
          <a:xfrm>
            <a:off x="711990" y="5354716"/>
            <a:ext cx="7316394" cy="8081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FFFF"/>
              </a:solidFill>
            </a:endParaRPr>
          </a:p>
        </p:txBody>
      </p:sp>
    </p:spTree>
    <p:extLst>
      <p:ext uri="{BB962C8B-B14F-4D97-AF65-F5344CB8AC3E}">
        <p14:creationId xmlns:p14="http://schemas.microsoft.com/office/powerpoint/2010/main" val="332774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683568" y="836712"/>
            <a:ext cx="7992888" cy="2308324"/>
          </a:xfrm>
          <a:prstGeom prst="rect">
            <a:avLst/>
          </a:prstGeom>
          <a:noFill/>
        </p:spPr>
        <p:txBody>
          <a:bodyPr wrap="square" rtlCol="0">
            <a:spAutoFit/>
          </a:bodyPr>
          <a:lstStyle/>
          <a:p>
            <a:r>
              <a:rPr lang="cs-CZ" sz="2400" dirty="0">
                <a:solidFill>
                  <a:srgbClr val="000000"/>
                </a:solidFill>
              </a:rPr>
              <a:t>Paní Nerozumná si půjčila na novou sedací soupravu </a:t>
            </a:r>
          </a:p>
          <a:p>
            <a:r>
              <a:rPr lang="cs-CZ" sz="2400" dirty="0">
                <a:solidFill>
                  <a:srgbClr val="000000"/>
                </a:solidFill>
              </a:rPr>
              <a:t>9 880 Kč na internetu, kde jí peníze bez ručitele do druhého dne půjčili. Teprve dodatečně zjistila, že v podmínkách smlouvy, kterou odsouhlasila, je jediný </a:t>
            </a:r>
          </a:p>
          <a:p>
            <a:r>
              <a:rPr lang="cs-CZ" sz="2400" dirty="0">
                <a:solidFill>
                  <a:srgbClr val="000000"/>
                </a:solidFill>
              </a:rPr>
              <a:t>údaj v %, nějaké RPSN = 16,8%. Na kolik ji sedací souprava přijde, jestliže vše splatí do jednoho roku?</a:t>
            </a:r>
          </a:p>
        </p:txBody>
      </p:sp>
      <p:sp>
        <p:nvSpPr>
          <p:cNvPr id="3" name="TextovéPole 2"/>
          <p:cNvSpPr txBox="1"/>
          <p:nvPr/>
        </p:nvSpPr>
        <p:spPr>
          <a:xfrm>
            <a:off x="650682" y="3145036"/>
            <a:ext cx="7229222" cy="1569660"/>
          </a:xfrm>
          <a:prstGeom prst="rect">
            <a:avLst/>
          </a:prstGeom>
          <a:noFill/>
        </p:spPr>
        <p:txBody>
          <a:bodyPr wrap="square" rtlCol="0">
            <a:spAutoFit/>
          </a:bodyPr>
          <a:lstStyle/>
          <a:p>
            <a:r>
              <a:rPr lang="cs-CZ" sz="2400" dirty="0">
                <a:solidFill>
                  <a:srgbClr val="FF0000"/>
                </a:solidFill>
              </a:rPr>
              <a:t>k</a:t>
            </a:r>
            <a:r>
              <a:rPr lang="cs-CZ" sz="2400" dirty="0">
                <a:solidFill>
                  <a:srgbClr val="000000"/>
                </a:solidFill>
              </a:rPr>
              <a:t>……………9880 Kč</a:t>
            </a:r>
          </a:p>
          <a:p>
            <a:r>
              <a:rPr lang="cs-CZ" sz="2400" dirty="0">
                <a:solidFill>
                  <a:srgbClr val="FF0000"/>
                </a:solidFill>
              </a:rPr>
              <a:t>p</a:t>
            </a:r>
            <a:r>
              <a:rPr lang="cs-CZ" sz="2400" dirty="0">
                <a:solidFill>
                  <a:srgbClr val="000000"/>
                </a:solidFill>
              </a:rPr>
              <a:t>……………16,8%</a:t>
            </a:r>
          </a:p>
          <a:p>
            <a:r>
              <a:rPr lang="cs-CZ" sz="2400" dirty="0">
                <a:solidFill>
                  <a:srgbClr val="FF0000"/>
                </a:solidFill>
              </a:rPr>
              <a:t>u</a:t>
            </a:r>
            <a:r>
              <a:rPr lang="cs-CZ" sz="2400" dirty="0">
                <a:solidFill>
                  <a:srgbClr val="000000"/>
                </a:solidFill>
              </a:rPr>
              <a:t>…...……….16,8 ∙ 98,8 Kč = 1659,84 Kč </a:t>
            </a:r>
            <a:r>
              <a:rPr lang="cs-CZ" sz="2400" dirty="0">
                <a:solidFill>
                  <a:srgbClr val="000000"/>
                </a:solidFill>
                <a:sym typeface="Euclid Extra"/>
              </a:rPr>
              <a:t> </a:t>
            </a:r>
            <a:r>
              <a:rPr lang="cs-CZ" sz="2400" dirty="0">
                <a:solidFill>
                  <a:srgbClr val="FF0000"/>
                </a:solidFill>
                <a:sym typeface="Euclid Extra"/>
              </a:rPr>
              <a:t>1660 </a:t>
            </a:r>
            <a:r>
              <a:rPr lang="cs-CZ" sz="2400" dirty="0">
                <a:solidFill>
                  <a:srgbClr val="000000"/>
                </a:solidFill>
                <a:sym typeface="Euclid Extra"/>
              </a:rPr>
              <a:t>Kč</a:t>
            </a:r>
            <a:endParaRPr lang="cs-CZ" sz="2400" dirty="0">
              <a:solidFill>
                <a:srgbClr val="000000"/>
              </a:solidFill>
            </a:endParaRPr>
          </a:p>
          <a:p>
            <a:r>
              <a:rPr lang="cs-CZ" sz="2400" dirty="0">
                <a:solidFill>
                  <a:srgbClr val="FF0000"/>
                </a:solidFill>
              </a:rPr>
              <a:t>k + u </a:t>
            </a:r>
            <a:r>
              <a:rPr lang="cs-CZ" sz="2400" dirty="0">
                <a:solidFill>
                  <a:srgbClr val="000000"/>
                </a:solidFill>
              </a:rPr>
              <a:t>……….</a:t>
            </a:r>
            <a:r>
              <a:rPr lang="cs-CZ" sz="2400" dirty="0">
                <a:solidFill>
                  <a:srgbClr val="FF0000"/>
                </a:solidFill>
              </a:rPr>
              <a:t>(9880 + 1660)</a:t>
            </a:r>
            <a:r>
              <a:rPr lang="cs-CZ" sz="2400" dirty="0">
                <a:solidFill>
                  <a:srgbClr val="000000"/>
                </a:solidFill>
              </a:rPr>
              <a:t> Kč = </a:t>
            </a:r>
            <a:r>
              <a:rPr lang="cs-CZ" sz="2400" dirty="0">
                <a:solidFill>
                  <a:srgbClr val="FF0000"/>
                </a:solidFill>
              </a:rPr>
              <a:t>11540</a:t>
            </a:r>
            <a:r>
              <a:rPr lang="cs-CZ" sz="2400" dirty="0">
                <a:solidFill>
                  <a:srgbClr val="000000"/>
                </a:solidFill>
              </a:rPr>
              <a:t> Kč</a:t>
            </a:r>
          </a:p>
        </p:txBody>
      </p:sp>
      <p:sp>
        <p:nvSpPr>
          <p:cNvPr id="4" name="TextovéPole 3"/>
          <p:cNvSpPr txBox="1"/>
          <p:nvPr/>
        </p:nvSpPr>
        <p:spPr>
          <a:xfrm>
            <a:off x="650682" y="4803666"/>
            <a:ext cx="7488832" cy="830997"/>
          </a:xfrm>
          <a:prstGeom prst="rect">
            <a:avLst/>
          </a:prstGeom>
          <a:noFill/>
        </p:spPr>
        <p:txBody>
          <a:bodyPr wrap="square" rtlCol="0">
            <a:spAutoFit/>
          </a:bodyPr>
          <a:lstStyle/>
          <a:p>
            <a:r>
              <a:rPr lang="cs-CZ" sz="2400" dirty="0">
                <a:solidFill>
                  <a:srgbClr val="000000"/>
                </a:solidFill>
              </a:rPr>
              <a:t>Paní Nerozumná zaplatila za sedací soupravu celkem </a:t>
            </a:r>
          </a:p>
          <a:p>
            <a:r>
              <a:rPr lang="cs-CZ" sz="2400" dirty="0">
                <a:solidFill>
                  <a:srgbClr val="000000"/>
                </a:solidFill>
              </a:rPr>
              <a:t>11 540 Kč</a:t>
            </a:r>
          </a:p>
        </p:txBody>
      </p:sp>
      <p:sp>
        <p:nvSpPr>
          <p:cNvPr id="5" name="TextovéPole 4"/>
          <p:cNvSpPr txBox="1"/>
          <p:nvPr/>
        </p:nvSpPr>
        <p:spPr>
          <a:xfrm>
            <a:off x="691764" y="5544228"/>
            <a:ext cx="7745173" cy="707886"/>
          </a:xfrm>
          <a:prstGeom prst="rect">
            <a:avLst/>
          </a:prstGeom>
          <a:solidFill>
            <a:schemeClr val="accent6">
              <a:lumMod val="75000"/>
            </a:schemeClr>
          </a:solidFill>
        </p:spPr>
        <p:txBody>
          <a:bodyPr wrap="square" rtlCol="0">
            <a:spAutoFit/>
          </a:bodyPr>
          <a:lstStyle/>
          <a:p>
            <a:r>
              <a:rPr lang="cs-CZ" sz="2000" i="1" dirty="0" smtClean="0"/>
              <a:t>RPSN není totéž co úroková míra. Můžeme s tímto údajem počítat stejně, při </a:t>
            </a:r>
            <a:r>
              <a:rPr lang="cs-CZ" sz="2000" i="1" dirty="0"/>
              <a:t>ú</a:t>
            </a:r>
            <a:r>
              <a:rPr lang="cs-CZ" sz="2000" i="1" dirty="0" smtClean="0"/>
              <a:t>rokovacím období 1 rok </a:t>
            </a:r>
            <a:endParaRPr lang="cs-CZ" sz="2000" i="1" dirty="0"/>
          </a:p>
        </p:txBody>
      </p:sp>
    </p:spTree>
    <p:extLst>
      <p:ext uri="{BB962C8B-B14F-4D97-AF65-F5344CB8AC3E}">
        <p14:creationId xmlns:p14="http://schemas.microsoft.com/office/powerpoint/2010/main" val="25111376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692696"/>
            <a:ext cx="7560840" cy="2308324"/>
          </a:xfrm>
          <a:prstGeom prst="rect">
            <a:avLst/>
          </a:prstGeom>
          <a:noFill/>
        </p:spPr>
        <p:txBody>
          <a:bodyPr wrap="square" rtlCol="0">
            <a:spAutoFit/>
          </a:bodyPr>
          <a:lstStyle/>
          <a:p>
            <a:r>
              <a:rPr lang="cs-CZ" sz="2400" dirty="0" smtClean="0"/>
              <a:t>Pan Opatrný si potřeboval půjčit na jeden rok </a:t>
            </a:r>
          </a:p>
          <a:p>
            <a:r>
              <a:rPr lang="cs-CZ" sz="2400" dirty="0" smtClean="0"/>
              <a:t>30 000 Kč. Úroky, které si účtovaly banky se mu zdály vysoké a ještě vyžadovaly řadu dokladů a potvrzení. </a:t>
            </a:r>
          </a:p>
          <a:p>
            <a:r>
              <a:rPr lang="cs-CZ" sz="2400" dirty="0" smtClean="0"/>
              <a:t>V letáku našel nabídku na půjčku po telefonu. </a:t>
            </a:r>
          </a:p>
          <a:p>
            <a:r>
              <a:rPr lang="cs-CZ" sz="2400" dirty="0" smtClean="0"/>
              <a:t>Pro 30 000 Kč byly měsíční splátky 590 Kč. To se mu líbilo, ale nějak to bylo divné? Co tady nehraje?</a:t>
            </a:r>
            <a:endParaRPr lang="cs-CZ" sz="2400" dirty="0"/>
          </a:p>
        </p:txBody>
      </p:sp>
      <p:sp>
        <p:nvSpPr>
          <p:cNvPr id="3" name="TextovéPole 2"/>
          <p:cNvSpPr txBox="1"/>
          <p:nvPr/>
        </p:nvSpPr>
        <p:spPr>
          <a:xfrm>
            <a:off x="539552" y="3212976"/>
            <a:ext cx="7632848" cy="830997"/>
          </a:xfrm>
          <a:prstGeom prst="rect">
            <a:avLst/>
          </a:prstGeom>
          <a:noFill/>
        </p:spPr>
        <p:txBody>
          <a:bodyPr wrap="square" rtlCol="0">
            <a:spAutoFit/>
          </a:bodyPr>
          <a:lstStyle/>
          <a:p>
            <a:r>
              <a:rPr lang="cs-CZ" sz="2400" dirty="0" smtClean="0">
                <a:solidFill>
                  <a:srgbClr val="0070C0"/>
                </a:solidFill>
              </a:rPr>
              <a:t>Po 590 Kč by za rok = 12 měsíců splatil 12 ∙ 590 Kč</a:t>
            </a:r>
          </a:p>
          <a:p>
            <a:r>
              <a:rPr lang="cs-CZ" sz="2400" dirty="0" smtClean="0">
                <a:solidFill>
                  <a:srgbClr val="0070C0"/>
                </a:solidFill>
              </a:rPr>
              <a:t>To je 7 080 Kč.</a:t>
            </a:r>
            <a:r>
              <a:rPr lang="cs-CZ" sz="2400" dirty="0" smtClean="0"/>
              <a:t> </a:t>
            </a:r>
            <a:r>
              <a:rPr lang="cs-CZ" sz="2400" u="sng" dirty="0" smtClean="0">
                <a:solidFill>
                  <a:srgbClr val="FF0000"/>
                </a:solidFill>
              </a:rPr>
              <a:t>Chybí údaj o délce splácení !!!</a:t>
            </a:r>
            <a:endParaRPr lang="cs-CZ" sz="2400" u="sng" dirty="0">
              <a:solidFill>
                <a:srgbClr val="FF0000"/>
              </a:solidFill>
            </a:endParaRPr>
          </a:p>
        </p:txBody>
      </p:sp>
      <p:sp>
        <p:nvSpPr>
          <p:cNvPr id="4" name="TextovéPole 3"/>
          <p:cNvSpPr txBox="1"/>
          <p:nvPr/>
        </p:nvSpPr>
        <p:spPr>
          <a:xfrm>
            <a:off x="539552" y="4185698"/>
            <a:ext cx="7632848" cy="830997"/>
          </a:xfrm>
          <a:prstGeom prst="rect">
            <a:avLst/>
          </a:prstGeom>
          <a:noFill/>
        </p:spPr>
        <p:txBody>
          <a:bodyPr wrap="square" rtlCol="0">
            <a:spAutoFit/>
          </a:bodyPr>
          <a:lstStyle/>
          <a:p>
            <a:r>
              <a:rPr lang="cs-CZ" sz="2400" dirty="0" smtClean="0"/>
              <a:t>Po důkladném zkoumání nalezl, že by splácení mělo trvat 84 měsíců. Kolik by za tu dobu zaplatil?</a:t>
            </a:r>
            <a:endParaRPr lang="cs-CZ" sz="2400" dirty="0"/>
          </a:p>
        </p:txBody>
      </p:sp>
      <p:sp>
        <p:nvSpPr>
          <p:cNvPr id="6" name="TextovéPole 5"/>
          <p:cNvSpPr txBox="1"/>
          <p:nvPr/>
        </p:nvSpPr>
        <p:spPr>
          <a:xfrm>
            <a:off x="611560" y="5205099"/>
            <a:ext cx="7776864" cy="830997"/>
          </a:xfrm>
          <a:prstGeom prst="rect">
            <a:avLst/>
          </a:prstGeom>
          <a:noFill/>
        </p:spPr>
        <p:txBody>
          <a:bodyPr wrap="square" rtlCol="0">
            <a:spAutoFit/>
          </a:bodyPr>
          <a:lstStyle/>
          <a:p>
            <a:r>
              <a:rPr lang="cs-CZ" sz="2400" dirty="0" smtClean="0">
                <a:solidFill>
                  <a:srgbClr val="0070C0"/>
                </a:solidFill>
              </a:rPr>
              <a:t>Celkem by za 84 měsíců zaplatil 84 ∙ 590 Kč, to je</a:t>
            </a:r>
          </a:p>
          <a:p>
            <a:r>
              <a:rPr lang="cs-CZ" sz="2400" dirty="0" smtClean="0">
                <a:solidFill>
                  <a:srgbClr val="0070C0"/>
                </a:solidFill>
              </a:rPr>
              <a:t> </a:t>
            </a:r>
            <a:r>
              <a:rPr lang="cs-CZ" sz="2400" dirty="0" smtClean="0">
                <a:solidFill>
                  <a:srgbClr val="FF0000"/>
                </a:solidFill>
              </a:rPr>
              <a:t>49 560 Kč</a:t>
            </a:r>
            <a:endParaRPr lang="cs-CZ" sz="2400" dirty="0">
              <a:solidFill>
                <a:srgbClr val="FF0000"/>
              </a:solidFill>
            </a:endParaRPr>
          </a:p>
        </p:txBody>
      </p:sp>
      <p:sp>
        <p:nvSpPr>
          <p:cNvPr id="7" name="Obdélník 6"/>
          <p:cNvSpPr/>
          <p:nvPr/>
        </p:nvSpPr>
        <p:spPr>
          <a:xfrm>
            <a:off x="539552" y="3212976"/>
            <a:ext cx="7128792"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611560" y="3685798"/>
            <a:ext cx="2016224"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2627784" y="3628475"/>
            <a:ext cx="4176464" cy="41549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508395" y="4231011"/>
            <a:ext cx="7272808" cy="87566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719572" y="5126320"/>
            <a:ext cx="7272808" cy="4942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719572" y="5616855"/>
            <a:ext cx="3780420" cy="4942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296431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692696"/>
            <a:ext cx="7560840" cy="2308324"/>
          </a:xfrm>
          <a:prstGeom prst="rect">
            <a:avLst/>
          </a:prstGeom>
          <a:noFill/>
        </p:spPr>
        <p:txBody>
          <a:bodyPr wrap="square" rtlCol="0">
            <a:spAutoFit/>
          </a:bodyPr>
          <a:lstStyle/>
          <a:p>
            <a:r>
              <a:rPr lang="cs-CZ" sz="2400" dirty="0" smtClean="0"/>
              <a:t>Pan Opatrný si potřeboval půjčit na jeden rok </a:t>
            </a:r>
          </a:p>
          <a:p>
            <a:r>
              <a:rPr lang="cs-CZ" sz="2400" dirty="0" smtClean="0"/>
              <a:t>30 000 Kč. Úroky, které si účtovaly banky se mu zdály vysoké a ještě vyžadovaly řadu dokladů a potvrzení. </a:t>
            </a:r>
          </a:p>
          <a:p>
            <a:r>
              <a:rPr lang="cs-CZ" sz="2400" dirty="0" smtClean="0"/>
              <a:t>V letáku našel nabídku na půjčku po telefonu. </a:t>
            </a:r>
          </a:p>
          <a:p>
            <a:r>
              <a:rPr lang="cs-CZ" sz="2400" dirty="0" smtClean="0"/>
              <a:t>Pro 30 000 Kč byly měsíční splátky 590 Kč. To se mu líbilo, ale nějak to bylo divné? Co tady nehraje?</a:t>
            </a:r>
            <a:endParaRPr lang="cs-CZ" sz="2400" dirty="0"/>
          </a:p>
        </p:txBody>
      </p:sp>
      <p:sp>
        <p:nvSpPr>
          <p:cNvPr id="3" name="TextovéPole 2"/>
          <p:cNvSpPr txBox="1"/>
          <p:nvPr/>
        </p:nvSpPr>
        <p:spPr>
          <a:xfrm>
            <a:off x="539552" y="3212976"/>
            <a:ext cx="7632848" cy="830997"/>
          </a:xfrm>
          <a:prstGeom prst="rect">
            <a:avLst/>
          </a:prstGeom>
          <a:noFill/>
        </p:spPr>
        <p:txBody>
          <a:bodyPr wrap="square" rtlCol="0">
            <a:spAutoFit/>
          </a:bodyPr>
          <a:lstStyle/>
          <a:p>
            <a:r>
              <a:rPr lang="cs-CZ" sz="2400" dirty="0" smtClean="0">
                <a:solidFill>
                  <a:srgbClr val="0070C0"/>
                </a:solidFill>
              </a:rPr>
              <a:t>Po 590 Kč by za rok = 12 měsíců splatil 12 ∙ 590 Kč</a:t>
            </a:r>
          </a:p>
          <a:p>
            <a:r>
              <a:rPr lang="cs-CZ" sz="2400" dirty="0" smtClean="0">
                <a:solidFill>
                  <a:srgbClr val="0070C0"/>
                </a:solidFill>
              </a:rPr>
              <a:t>To je 7 080 Kč.</a:t>
            </a:r>
            <a:r>
              <a:rPr lang="cs-CZ" sz="2400" dirty="0" smtClean="0"/>
              <a:t> </a:t>
            </a:r>
            <a:r>
              <a:rPr lang="cs-CZ" sz="2400" u="sng" dirty="0" smtClean="0">
                <a:solidFill>
                  <a:srgbClr val="FF0000"/>
                </a:solidFill>
              </a:rPr>
              <a:t>Chybí údaj o délce splácení !!!</a:t>
            </a:r>
            <a:endParaRPr lang="cs-CZ" sz="2400" u="sng" dirty="0">
              <a:solidFill>
                <a:srgbClr val="FF0000"/>
              </a:solidFill>
            </a:endParaRPr>
          </a:p>
        </p:txBody>
      </p:sp>
      <p:sp>
        <p:nvSpPr>
          <p:cNvPr id="4" name="TextovéPole 3"/>
          <p:cNvSpPr txBox="1"/>
          <p:nvPr/>
        </p:nvSpPr>
        <p:spPr>
          <a:xfrm>
            <a:off x="539552" y="4185698"/>
            <a:ext cx="7632848" cy="830997"/>
          </a:xfrm>
          <a:prstGeom prst="rect">
            <a:avLst/>
          </a:prstGeom>
          <a:noFill/>
        </p:spPr>
        <p:txBody>
          <a:bodyPr wrap="square" rtlCol="0">
            <a:spAutoFit/>
          </a:bodyPr>
          <a:lstStyle/>
          <a:p>
            <a:r>
              <a:rPr lang="cs-CZ" sz="2400" dirty="0" smtClean="0"/>
              <a:t>Po důkladném zkoumání nalezl, že by splácení mělo trvat 84 měsíců. Kolik by za tu dobu zaplatil?</a:t>
            </a:r>
            <a:endParaRPr lang="cs-CZ" sz="2400" dirty="0"/>
          </a:p>
        </p:txBody>
      </p:sp>
      <p:sp>
        <p:nvSpPr>
          <p:cNvPr id="6" name="TextovéPole 5"/>
          <p:cNvSpPr txBox="1"/>
          <p:nvPr/>
        </p:nvSpPr>
        <p:spPr>
          <a:xfrm>
            <a:off x="611560" y="5205099"/>
            <a:ext cx="7776864" cy="830997"/>
          </a:xfrm>
          <a:prstGeom prst="rect">
            <a:avLst/>
          </a:prstGeom>
          <a:noFill/>
        </p:spPr>
        <p:txBody>
          <a:bodyPr wrap="square" rtlCol="0">
            <a:spAutoFit/>
          </a:bodyPr>
          <a:lstStyle/>
          <a:p>
            <a:r>
              <a:rPr lang="cs-CZ" sz="2400" dirty="0" smtClean="0">
                <a:solidFill>
                  <a:srgbClr val="0070C0"/>
                </a:solidFill>
              </a:rPr>
              <a:t>Celkem by za 84 měsíců zaplatil 84 ∙ 590 Kč, to je</a:t>
            </a:r>
          </a:p>
          <a:p>
            <a:r>
              <a:rPr lang="cs-CZ" sz="2400" dirty="0" smtClean="0">
                <a:solidFill>
                  <a:srgbClr val="0070C0"/>
                </a:solidFill>
              </a:rPr>
              <a:t> </a:t>
            </a:r>
            <a:r>
              <a:rPr lang="cs-CZ" sz="2400" dirty="0" smtClean="0">
                <a:solidFill>
                  <a:srgbClr val="FF0000"/>
                </a:solidFill>
              </a:rPr>
              <a:t>49 560 Kč</a:t>
            </a:r>
            <a:endParaRPr lang="cs-CZ" sz="2400" dirty="0">
              <a:solidFill>
                <a:srgbClr val="FF0000"/>
              </a:solidFill>
            </a:endParaRPr>
          </a:p>
        </p:txBody>
      </p:sp>
    </p:spTree>
    <p:extLst>
      <p:ext uri="{BB962C8B-B14F-4D97-AF65-F5344CB8AC3E}">
        <p14:creationId xmlns:p14="http://schemas.microsoft.com/office/powerpoint/2010/main" val="14654240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827584" y="908720"/>
            <a:ext cx="7056784" cy="1200329"/>
          </a:xfrm>
          <a:prstGeom prst="rect">
            <a:avLst/>
          </a:prstGeom>
          <a:noFill/>
        </p:spPr>
        <p:txBody>
          <a:bodyPr wrap="square" rtlCol="0">
            <a:spAutoFit/>
          </a:bodyPr>
          <a:lstStyle/>
          <a:p>
            <a:r>
              <a:rPr lang="cs-CZ" sz="2400" dirty="0" smtClean="0"/>
              <a:t>Pan Pečlivý </a:t>
            </a:r>
            <a:r>
              <a:rPr lang="cs-CZ" sz="2400" dirty="0"/>
              <a:t>s</a:t>
            </a:r>
            <a:r>
              <a:rPr lang="cs-CZ" sz="2400" dirty="0" smtClean="0"/>
              <a:t>i uložil 55 000 Kč na běžný účet s úrokem 1,2% na půl roku. Kolik vydělá? Nezapomeň na daň ve výši 15 % z úroku.</a:t>
            </a:r>
            <a:endParaRPr lang="cs-CZ" sz="2400" dirty="0"/>
          </a:p>
        </p:txBody>
      </p:sp>
      <p:sp>
        <p:nvSpPr>
          <p:cNvPr id="2" name="TextovéPole 1"/>
          <p:cNvSpPr txBox="1"/>
          <p:nvPr/>
        </p:nvSpPr>
        <p:spPr>
          <a:xfrm>
            <a:off x="912581" y="2720013"/>
            <a:ext cx="7272808" cy="1569660"/>
          </a:xfrm>
          <a:prstGeom prst="rect">
            <a:avLst/>
          </a:prstGeom>
          <a:solidFill>
            <a:srgbClr val="FFFF00"/>
          </a:solidFill>
        </p:spPr>
        <p:txBody>
          <a:bodyPr wrap="square" rtlCol="0">
            <a:spAutoFit/>
          </a:bodyPr>
          <a:lstStyle/>
          <a:p>
            <a:r>
              <a:rPr lang="cs-CZ" sz="2400" dirty="0" smtClean="0"/>
              <a:t>k…….55000 Kč</a:t>
            </a:r>
          </a:p>
          <a:p>
            <a:r>
              <a:rPr lang="cs-CZ" sz="2400" dirty="0" smtClean="0"/>
              <a:t>p…….1,2%</a:t>
            </a:r>
          </a:p>
          <a:p>
            <a:r>
              <a:rPr lang="cs-CZ" sz="2400" dirty="0" smtClean="0"/>
              <a:t>u……..1,2% z 55000Kč….1,2 ∙ 550 Kč = 660 Kč</a:t>
            </a:r>
          </a:p>
          <a:p>
            <a:r>
              <a:rPr lang="cs-CZ" sz="2400" dirty="0" err="1"/>
              <a:t>u</a:t>
            </a:r>
            <a:r>
              <a:rPr lang="cs-CZ" sz="2400" baseline="-25000" dirty="0" err="1" smtClean="0"/>
              <a:t>z</a:t>
            </a:r>
            <a:r>
              <a:rPr lang="cs-CZ" sz="2400" dirty="0" smtClean="0"/>
              <a:t>…….0,85 ∙ 660 Kč = 561 Kč</a:t>
            </a:r>
            <a:endParaRPr lang="cs-CZ" sz="2400" dirty="0"/>
          </a:p>
        </p:txBody>
      </p:sp>
      <p:sp>
        <p:nvSpPr>
          <p:cNvPr id="4" name="TextovéPole 3"/>
          <p:cNvSpPr txBox="1"/>
          <p:nvPr/>
        </p:nvSpPr>
        <p:spPr>
          <a:xfrm>
            <a:off x="912581" y="4442549"/>
            <a:ext cx="4883555" cy="461665"/>
          </a:xfrm>
          <a:prstGeom prst="rect">
            <a:avLst/>
          </a:prstGeom>
          <a:solidFill>
            <a:schemeClr val="accent2">
              <a:lumMod val="60000"/>
              <a:lumOff val="40000"/>
            </a:schemeClr>
          </a:solidFill>
        </p:spPr>
        <p:txBody>
          <a:bodyPr wrap="square" rtlCol="0">
            <a:spAutoFit/>
          </a:bodyPr>
          <a:lstStyle/>
          <a:p>
            <a:r>
              <a:rPr lang="cs-CZ" sz="2400" dirty="0" smtClean="0"/>
              <a:t>Pan Pečlivý získá na </a:t>
            </a:r>
            <a:r>
              <a:rPr lang="cs-CZ" sz="2400" dirty="0"/>
              <a:t>ú</a:t>
            </a:r>
            <a:r>
              <a:rPr lang="cs-CZ" sz="2400" dirty="0" smtClean="0"/>
              <a:t>roku 561 Kč</a:t>
            </a:r>
            <a:endParaRPr lang="cs-CZ" sz="2400" dirty="0"/>
          </a:p>
        </p:txBody>
      </p:sp>
      <p:sp>
        <p:nvSpPr>
          <p:cNvPr id="5" name="TextovéPole 4"/>
          <p:cNvSpPr txBox="1"/>
          <p:nvPr/>
        </p:nvSpPr>
        <p:spPr>
          <a:xfrm>
            <a:off x="816518" y="2258348"/>
            <a:ext cx="3179418" cy="461665"/>
          </a:xfrm>
          <a:prstGeom prst="rect">
            <a:avLst/>
          </a:prstGeom>
          <a:noFill/>
        </p:spPr>
        <p:txBody>
          <a:bodyPr wrap="square" rtlCol="0">
            <a:spAutoFit/>
          </a:bodyPr>
          <a:lstStyle/>
          <a:p>
            <a:r>
              <a:rPr lang="cs-CZ" sz="2400" dirty="0" smtClean="0">
                <a:ln>
                  <a:solidFill>
                    <a:srgbClr val="002060"/>
                  </a:solidFill>
                </a:ln>
              </a:rPr>
              <a:t>Je tvé řešení stejné? </a:t>
            </a:r>
            <a:endParaRPr lang="cs-CZ" sz="2400" dirty="0">
              <a:ln>
                <a:solidFill>
                  <a:srgbClr val="002060"/>
                </a:solidFill>
              </a:ln>
            </a:endParaRPr>
          </a:p>
        </p:txBody>
      </p:sp>
      <p:sp>
        <p:nvSpPr>
          <p:cNvPr id="6" name="TextovéPole 5"/>
          <p:cNvSpPr txBox="1"/>
          <p:nvPr/>
        </p:nvSpPr>
        <p:spPr>
          <a:xfrm>
            <a:off x="815618" y="5301208"/>
            <a:ext cx="7416824" cy="830997"/>
          </a:xfrm>
          <a:prstGeom prst="rect">
            <a:avLst/>
          </a:prstGeom>
          <a:noFill/>
        </p:spPr>
        <p:txBody>
          <a:bodyPr wrap="square" rtlCol="0">
            <a:spAutoFit/>
          </a:bodyPr>
          <a:lstStyle/>
          <a:p>
            <a:r>
              <a:rPr lang="cs-CZ" sz="2400" i="1" dirty="0" smtClean="0">
                <a:ln>
                  <a:solidFill>
                    <a:srgbClr val="00B0F0"/>
                  </a:solidFill>
                </a:ln>
                <a:solidFill>
                  <a:schemeClr val="accent3"/>
                </a:solidFill>
              </a:rPr>
              <a:t>OPRAVA</a:t>
            </a:r>
            <a:r>
              <a:rPr lang="cs-CZ" sz="2400" dirty="0" smtClean="0">
                <a:ln>
                  <a:solidFill>
                    <a:srgbClr val="002060"/>
                  </a:solidFill>
                </a:ln>
                <a:solidFill>
                  <a:schemeClr val="accent3"/>
                </a:solidFill>
              </a:rPr>
              <a:t>: 561 Kč by byl zisk za celý rok. Za půl roku získá pan Pečlivý (561 : 2 = 280,5 </a:t>
            </a:r>
            <a:r>
              <a:rPr lang="cs-CZ" sz="2400" dirty="0" smtClean="0">
                <a:ln>
                  <a:solidFill>
                    <a:srgbClr val="002060"/>
                  </a:solidFill>
                </a:ln>
                <a:solidFill>
                  <a:schemeClr val="accent3"/>
                </a:solidFill>
                <a:sym typeface="Euclid Extra"/>
              </a:rPr>
              <a:t> 281) 281 Kč</a:t>
            </a:r>
            <a:endParaRPr lang="cs-CZ" sz="2400" dirty="0">
              <a:ln>
                <a:solidFill>
                  <a:srgbClr val="002060"/>
                </a:solidFill>
              </a:ln>
              <a:solidFill>
                <a:schemeClr val="accent3"/>
              </a:solidFill>
            </a:endParaRPr>
          </a:p>
        </p:txBody>
      </p:sp>
      <p:sp>
        <p:nvSpPr>
          <p:cNvPr id="7" name="TextovéPole 6"/>
          <p:cNvSpPr txBox="1"/>
          <p:nvPr/>
        </p:nvSpPr>
        <p:spPr>
          <a:xfrm>
            <a:off x="5896788" y="4442549"/>
            <a:ext cx="2563644" cy="461665"/>
          </a:xfrm>
          <a:prstGeom prst="rect">
            <a:avLst/>
          </a:prstGeom>
          <a:noFill/>
          <a:ln w="38100">
            <a:solidFill>
              <a:srgbClr val="FF0000"/>
            </a:solidFill>
          </a:ln>
        </p:spPr>
        <p:txBody>
          <a:bodyPr wrap="square" rtlCol="0">
            <a:spAutoFit/>
          </a:bodyPr>
          <a:lstStyle/>
          <a:p>
            <a:r>
              <a:rPr lang="cs-CZ" sz="2400" dirty="0">
                <a:solidFill>
                  <a:srgbClr val="FF0000"/>
                </a:solidFill>
                <a:effectLst>
                  <a:outerShdw blurRad="38100" dist="38100" dir="2700000" algn="tl">
                    <a:srgbClr val="000000">
                      <a:alpha val="43137"/>
                    </a:srgbClr>
                  </a:outerShdw>
                </a:effectLst>
              </a:rPr>
              <a:t>Chybné řešení !!!</a:t>
            </a:r>
          </a:p>
        </p:txBody>
      </p:sp>
      <p:sp>
        <p:nvSpPr>
          <p:cNvPr id="8" name="Obdélník 7"/>
          <p:cNvSpPr/>
          <p:nvPr/>
        </p:nvSpPr>
        <p:spPr>
          <a:xfrm>
            <a:off x="815619" y="2253588"/>
            <a:ext cx="3180318" cy="461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827584" y="2720013"/>
            <a:ext cx="7404857" cy="15696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815618" y="4442549"/>
            <a:ext cx="4980518" cy="4616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5822156" y="4352063"/>
            <a:ext cx="2710284" cy="6426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849136" y="5347376"/>
            <a:ext cx="7404857" cy="7848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461818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827584" y="908720"/>
            <a:ext cx="7056784" cy="1200329"/>
          </a:xfrm>
          <a:prstGeom prst="rect">
            <a:avLst/>
          </a:prstGeom>
          <a:noFill/>
        </p:spPr>
        <p:txBody>
          <a:bodyPr wrap="square" rtlCol="0">
            <a:spAutoFit/>
          </a:bodyPr>
          <a:lstStyle/>
          <a:p>
            <a:r>
              <a:rPr lang="cs-CZ" sz="2400" dirty="0" smtClean="0"/>
              <a:t>Pan Pečlivý </a:t>
            </a:r>
            <a:r>
              <a:rPr lang="cs-CZ" sz="2400" dirty="0"/>
              <a:t>s</a:t>
            </a:r>
            <a:r>
              <a:rPr lang="cs-CZ" sz="2400" dirty="0" smtClean="0"/>
              <a:t>i uložil 55 000 Kč na běžný účet s úrokem 1,2% na půl roku. Kolik vydělá? Nezapomeň na daň ve výši 15 % z úroku.</a:t>
            </a:r>
            <a:endParaRPr lang="cs-CZ" sz="2400" dirty="0"/>
          </a:p>
        </p:txBody>
      </p:sp>
      <p:sp>
        <p:nvSpPr>
          <p:cNvPr id="2" name="TextovéPole 1"/>
          <p:cNvSpPr txBox="1"/>
          <p:nvPr/>
        </p:nvSpPr>
        <p:spPr>
          <a:xfrm>
            <a:off x="912581" y="2720013"/>
            <a:ext cx="7272808" cy="1569660"/>
          </a:xfrm>
          <a:prstGeom prst="rect">
            <a:avLst/>
          </a:prstGeom>
          <a:solidFill>
            <a:srgbClr val="FFFF00"/>
          </a:solidFill>
        </p:spPr>
        <p:txBody>
          <a:bodyPr wrap="square" rtlCol="0">
            <a:spAutoFit/>
          </a:bodyPr>
          <a:lstStyle/>
          <a:p>
            <a:r>
              <a:rPr lang="cs-CZ" sz="2400" dirty="0" smtClean="0"/>
              <a:t>k…….55000 Kč</a:t>
            </a:r>
          </a:p>
          <a:p>
            <a:r>
              <a:rPr lang="cs-CZ" sz="2400" dirty="0" smtClean="0"/>
              <a:t>p…….1,2%</a:t>
            </a:r>
          </a:p>
          <a:p>
            <a:r>
              <a:rPr lang="cs-CZ" sz="2400" dirty="0" smtClean="0"/>
              <a:t>u……..1,2% z 55000Kč….1,2 ∙ 550 Kč = 660 Kč</a:t>
            </a:r>
          </a:p>
          <a:p>
            <a:r>
              <a:rPr lang="cs-CZ" sz="2400" dirty="0" err="1"/>
              <a:t>u</a:t>
            </a:r>
            <a:r>
              <a:rPr lang="cs-CZ" sz="2400" baseline="-25000" dirty="0" err="1" smtClean="0"/>
              <a:t>z</a:t>
            </a:r>
            <a:r>
              <a:rPr lang="cs-CZ" sz="2400" dirty="0" smtClean="0"/>
              <a:t>…….0,85 ∙ 660 Kč = 561 Kč</a:t>
            </a:r>
            <a:endParaRPr lang="cs-CZ" sz="2400" dirty="0"/>
          </a:p>
        </p:txBody>
      </p:sp>
      <p:sp>
        <p:nvSpPr>
          <p:cNvPr id="4" name="TextovéPole 3"/>
          <p:cNvSpPr txBox="1"/>
          <p:nvPr/>
        </p:nvSpPr>
        <p:spPr>
          <a:xfrm>
            <a:off x="912581" y="4442549"/>
            <a:ext cx="4883555" cy="461665"/>
          </a:xfrm>
          <a:prstGeom prst="rect">
            <a:avLst/>
          </a:prstGeom>
          <a:solidFill>
            <a:schemeClr val="accent2">
              <a:lumMod val="60000"/>
              <a:lumOff val="40000"/>
            </a:schemeClr>
          </a:solidFill>
        </p:spPr>
        <p:txBody>
          <a:bodyPr wrap="square" rtlCol="0">
            <a:spAutoFit/>
          </a:bodyPr>
          <a:lstStyle/>
          <a:p>
            <a:r>
              <a:rPr lang="cs-CZ" sz="2400" dirty="0" smtClean="0"/>
              <a:t>Pan Pečlivý získá na </a:t>
            </a:r>
            <a:r>
              <a:rPr lang="cs-CZ" sz="2400" dirty="0"/>
              <a:t>ú</a:t>
            </a:r>
            <a:r>
              <a:rPr lang="cs-CZ" sz="2400" dirty="0" smtClean="0"/>
              <a:t>roku 561 Kč</a:t>
            </a:r>
            <a:endParaRPr lang="cs-CZ" sz="2400" dirty="0"/>
          </a:p>
        </p:txBody>
      </p:sp>
      <p:sp>
        <p:nvSpPr>
          <p:cNvPr id="5" name="TextovéPole 4"/>
          <p:cNvSpPr txBox="1"/>
          <p:nvPr/>
        </p:nvSpPr>
        <p:spPr>
          <a:xfrm>
            <a:off x="816518" y="2258348"/>
            <a:ext cx="4619578" cy="461665"/>
          </a:xfrm>
          <a:prstGeom prst="rect">
            <a:avLst/>
          </a:prstGeom>
          <a:noFill/>
        </p:spPr>
        <p:txBody>
          <a:bodyPr wrap="square" rtlCol="0">
            <a:spAutoFit/>
          </a:bodyPr>
          <a:lstStyle/>
          <a:p>
            <a:r>
              <a:rPr lang="cs-CZ" sz="2400" dirty="0" smtClean="0">
                <a:ln>
                  <a:solidFill>
                    <a:srgbClr val="002060"/>
                  </a:solidFill>
                </a:ln>
              </a:rPr>
              <a:t>Je tvé řešení stejné? </a:t>
            </a:r>
            <a:endParaRPr lang="cs-CZ" sz="2400" dirty="0">
              <a:ln>
                <a:solidFill>
                  <a:srgbClr val="002060"/>
                </a:solidFill>
              </a:ln>
            </a:endParaRPr>
          </a:p>
        </p:txBody>
      </p:sp>
      <p:sp>
        <p:nvSpPr>
          <p:cNvPr id="6" name="TextovéPole 5"/>
          <p:cNvSpPr txBox="1"/>
          <p:nvPr/>
        </p:nvSpPr>
        <p:spPr>
          <a:xfrm>
            <a:off x="815618" y="5301208"/>
            <a:ext cx="7416824" cy="830997"/>
          </a:xfrm>
          <a:prstGeom prst="rect">
            <a:avLst/>
          </a:prstGeom>
          <a:noFill/>
        </p:spPr>
        <p:txBody>
          <a:bodyPr wrap="square" rtlCol="0">
            <a:spAutoFit/>
          </a:bodyPr>
          <a:lstStyle/>
          <a:p>
            <a:r>
              <a:rPr lang="cs-CZ" sz="2400" i="1" dirty="0" smtClean="0">
                <a:ln>
                  <a:solidFill>
                    <a:srgbClr val="00B0F0"/>
                  </a:solidFill>
                </a:ln>
                <a:solidFill>
                  <a:schemeClr val="accent3"/>
                </a:solidFill>
              </a:rPr>
              <a:t>OPRAVA</a:t>
            </a:r>
            <a:r>
              <a:rPr lang="cs-CZ" sz="2400" dirty="0" smtClean="0">
                <a:ln>
                  <a:solidFill>
                    <a:srgbClr val="002060"/>
                  </a:solidFill>
                </a:ln>
                <a:solidFill>
                  <a:schemeClr val="accent3"/>
                </a:solidFill>
              </a:rPr>
              <a:t>: 561 Kč by byl zisk za celý rok. Za půl roku získá pan Pečlivý (561 : 2 = 280,5 </a:t>
            </a:r>
            <a:r>
              <a:rPr lang="cs-CZ" sz="2400" dirty="0" smtClean="0">
                <a:ln>
                  <a:solidFill>
                    <a:srgbClr val="002060"/>
                  </a:solidFill>
                </a:ln>
                <a:solidFill>
                  <a:schemeClr val="accent3"/>
                </a:solidFill>
                <a:sym typeface="Euclid Extra"/>
              </a:rPr>
              <a:t> 281) 281 Kč</a:t>
            </a:r>
            <a:endParaRPr lang="cs-CZ" sz="2400" dirty="0">
              <a:ln>
                <a:solidFill>
                  <a:srgbClr val="002060"/>
                </a:solidFill>
              </a:ln>
              <a:solidFill>
                <a:schemeClr val="accent3"/>
              </a:solidFill>
            </a:endParaRPr>
          </a:p>
        </p:txBody>
      </p:sp>
      <p:sp>
        <p:nvSpPr>
          <p:cNvPr id="7" name="TextovéPole 6"/>
          <p:cNvSpPr txBox="1"/>
          <p:nvPr/>
        </p:nvSpPr>
        <p:spPr>
          <a:xfrm>
            <a:off x="5896788" y="4442549"/>
            <a:ext cx="2563644" cy="461665"/>
          </a:xfrm>
          <a:prstGeom prst="rect">
            <a:avLst/>
          </a:prstGeom>
          <a:noFill/>
          <a:ln w="38100">
            <a:solidFill>
              <a:srgbClr val="FF0000"/>
            </a:solidFill>
          </a:ln>
        </p:spPr>
        <p:txBody>
          <a:bodyPr wrap="square" rtlCol="0">
            <a:spAutoFit/>
          </a:bodyPr>
          <a:lstStyle/>
          <a:p>
            <a:r>
              <a:rPr lang="cs-CZ" sz="2400" dirty="0">
                <a:solidFill>
                  <a:srgbClr val="FF0000"/>
                </a:solidFill>
                <a:effectLst>
                  <a:outerShdw blurRad="38100" dist="38100" dir="2700000" algn="tl">
                    <a:srgbClr val="000000">
                      <a:alpha val="43137"/>
                    </a:srgbClr>
                  </a:outerShdw>
                </a:effectLst>
              </a:rPr>
              <a:t>Chybné řešení !!!</a:t>
            </a:r>
          </a:p>
        </p:txBody>
      </p:sp>
    </p:spTree>
    <p:extLst>
      <p:ext uri="{BB962C8B-B14F-4D97-AF65-F5344CB8AC3E}">
        <p14:creationId xmlns:p14="http://schemas.microsoft.com/office/powerpoint/2010/main" val="6689890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908720"/>
            <a:ext cx="7560840" cy="3046988"/>
          </a:xfrm>
          <a:prstGeom prst="rect">
            <a:avLst/>
          </a:prstGeom>
          <a:noFill/>
        </p:spPr>
        <p:txBody>
          <a:bodyPr wrap="square" rtlCol="0">
            <a:spAutoFit/>
          </a:bodyPr>
          <a:lstStyle/>
          <a:p>
            <a:r>
              <a:rPr lang="cs-CZ" sz="2400" dirty="0" smtClean="0"/>
              <a:t>Pan Moudrý mu radil, aby si raději peníze na půl roku uložil na termínovaný účet s úrokovou mírou 2,1%. Pan Přechytralý radil dát je dvakrát na termínovaný vklad na čtvrt roku s úrokovou mírou 1,8%.</a:t>
            </a:r>
          </a:p>
          <a:p>
            <a:r>
              <a:rPr lang="cs-CZ" sz="2400" dirty="0" smtClean="0"/>
              <a:t>Paní Praktická navrhovala nákup cenných papírů, které mají </a:t>
            </a:r>
            <a:r>
              <a:rPr lang="cs-CZ" sz="2400" dirty="0"/>
              <a:t>ú</a:t>
            </a:r>
            <a:r>
              <a:rPr lang="cs-CZ" sz="2400" dirty="0" smtClean="0"/>
              <a:t>rokovou míru 3,4%.Daň u těchto cenných papírů je ale 25%. Na kterém způsobu po půl roce nejvíc vydělá?</a:t>
            </a:r>
            <a:endParaRPr lang="cs-CZ" sz="2400" dirty="0"/>
          </a:p>
        </p:txBody>
      </p:sp>
    </p:spTree>
    <p:extLst>
      <p:ext uri="{BB962C8B-B14F-4D97-AF65-F5344CB8AC3E}">
        <p14:creationId xmlns:p14="http://schemas.microsoft.com/office/powerpoint/2010/main" val="19813545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908720"/>
            <a:ext cx="7560840" cy="830997"/>
          </a:xfrm>
          <a:prstGeom prst="rect">
            <a:avLst/>
          </a:prstGeom>
          <a:noFill/>
        </p:spPr>
        <p:txBody>
          <a:bodyPr wrap="square" rtlCol="0">
            <a:spAutoFit/>
          </a:bodyPr>
          <a:lstStyle/>
          <a:p>
            <a:r>
              <a:rPr lang="cs-CZ" sz="2400" dirty="0" smtClean="0"/>
              <a:t>Pan Moudrý mu radil, aby si raději peníze na půl roku uložil na termínovaný účet s úrokovou mírou 2,1%. </a:t>
            </a:r>
            <a:endParaRPr lang="cs-CZ" sz="2400" dirty="0"/>
          </a:p>
        </p:txBody>
      </p:sp>
      <mc:AlternateContent xmlns:mc="http://schemas.openxmlformats.org/markup-compatibility/2006" xmlns:a14="http://schemas.microsoft.com/office/drawing/2010/main">
        <mc:Choice Requires="a14">
          <p:sp>
            <p:nvSpPr>
              <p:cNvPr id="3" name="TextovéPole 2"/>
              <p:cNvSpPr txBox="1"/>
              <p:nvPr/>
            </p:nvSpPr>
            <p:spPr>
              <a:xfrm>
                <a:off x="899592" y="1916832"/>
                <a:ext cx="7200800" cy="1755352"/>
              </a:xfrm>
              <a:prstGeom prst="rect">
                <a:avLst/>
              </a:prstGeom>
              <a:noFill/>
            </p:spPr>
            <p:txBody>
              <a:bodyPr wrap="square" rtlCol="0">
                <a:spAutoFit/>
              </a:bodyPr>
              <a:lstStyle/>
              <a:p>
                <a:r>
                  <a:rPr lang="cs-CZ" sz="2400" dirty="0" smtClean="0"/>
                  <a:t>k……55000 Kč</a:t>
                </a:r>
              </a:p>
              <a:p>
                <a:r>
                  <a:rPr lang="cs-CZ" sz="2400" dirty="0" smtClean="0">
                    <a:solidFill>
                      <a:srgbClr val="FF0000"/>
                    </a:solidFill>
                    <a:effectLst>
                      <a:outerShdw blurRad="38100" dist="38100" dir="2700000" algn="tl">
                        <a:srgbClr val="000000">
                          <a:alpha val="43137"/>
                        </a:srgbClr>
                      </a:outerShdw>
                    </a:effectLst>
                  </a:rPr>
                  <a:t>p…….2,1 %</a:t>
                </a:r>
              </a:p>
              <a:p>
                <a:r>
                  <a:rPr lang="cs-CZ" sz="2400" dirty="0" smtClean="0"/>
                  <a:t>u…....2,1∙ 550Kč = 1155 Kč</a:t>
                </a:r>
              </a:p>
              <a:p>
                <a:r>
                  <a:rPr lang="cs-CZ" sz="2400" dirty="0" err="1" smtClean="0"/>
                  <a:t>u</a:t>
                </a:r>
                <a:r>
                  <a:rPr lang="cs-CZ" sz="2400" baseline="-25000" dirty="0" err="1" smtClean="0"/>
                  <a:t>z</a:t>
                </a:r>
                <a:r>
                  <a:rPr lang="cs-CZ" sz="2400" dirty="0" smtClean="0"/>
                  <a:t> za půl roku….</a:t>
                </a:r>
                <a14:m>
                  <m:oMath xmlns:m="http://schemas.openxmlformats.org/officeDocument/2006/math">
                    <m:f>
                      <m:fPr>
                        <m:ctrlPr>
                          <a:rPr lang="cs-CZ" sz="2400" i="1" smtClean="0">
                            <a:latin typeface="Cambria Math"/>
                          </a:rPr>
                        </m:ctrlPr>
                      </m:fPr>
                      <m:num>
                        <m:r>
                          <a:rPr lang="cs-CZ" sz="2400" b="0" i="1" smtClean="0">
                            <a:latin typeface="Cambria Math"/>
                          </a:rPr>
                          <m:t>1</m:t>
                        </m:r>
                      </m:num>
                      <m:den>
                        <m:r>
                          <a:rPr lang="cs-CZ" sz="2400" b="0" i="1" smtClean="0">
                            <a:latin typeface="Cambria Math"/>
                          </a:rPr>
                          <m:t>2</m:t>
                        </m:r>
                      </m:den>
                    </m:f>
                  </m:oMath>
                </a14:m>
                <a:r>
                  <a:rPr lang="cs-CZ" sz="2400" dirty="0" smtClean="0"/>
                  <a:t> ∙ 0,85 ∙ 1155 Kč </a:t>
                </a:r>
                <a:r>
                  <a:rPr lang="cs-CZ" sz="2400" dirty="0" smtClean="0">
                    <a:sym typeface="Euclid Extra"/>
                  </a:rPr>
                  <a:t></a:t>
                </a:r>
                <a:r>
                  <a:rPr lang="cs-CZ" sz="2400" dirty="0" smtClean="0"/>
                  <a:t> </a:t>
                </a:r>
                <a:r>
                  <a:rPr lang="cs-CZ" sz="2400" b="1" u="sng" dirty="0" smtClean="0"/>
                  <a:t>491 Kč</a:t>
                </a:r>
                <a:endParaRPr lang="cs-CZ" sz="2400" b="1" u="sng" dirty="0"/>
              </a:p>
            </p:txBody>
          </p:sp>
        </mc:Choice>
        <mc:Fallback xmlns="">
          <p:sp>
            <p:nvSpPr>
              <p:cNvPr id="3" name="TextovéPole 2"/>
              <p:cNvSpPr txBox="1">
                <a:spLocks noRot="1" noChangeAspect="1" noMove="1" noResize="1" noEditPoints="1" noAdjustHandles="1" noChangeArrowheads="1" noChangeShapeType="1" noTextEdit="1"/>
              </p:cNvSpPr>
              <p:nvPr/>
            </p:nvSpPr>
            <p:spPr>
              <a:xfrm>
                <a:off x="899592" y="1916832"/>
                <a:ext cx="7200800" cy="1755352"/>
              </a:xfrm>
              <a:prstGeom prst="rect">
                <a:avLst/>
              </a:prstGeom>
              <a:blipFill rotWithShape="1">
                <a:blip r:embed="rId2"/>
                <a:stretch>
                  <a:fillRect l="-1439" t="-2431" b="-3125"/>
                </a:stretch>
              </a:blipFill>
            </p:spPr>
            <p:txBody>
              <a:bodyPr/>
              <a:lstStyle/>
              <a:p>
                <a:r>
                  <a:rPr lang="cs-CZ">
                    <a:noFill/>
                  </a:rPr>
                  <a:t> </a:t>
                </a:r>
              </a:p>
            </p:txBody>
          </p:sp>
        </mc:Fallback>
      </mc:AlternateContent>
      <p:sp>
        <p:nvSpPr>
          <p:cNvPr id="4" name="TextovéPole 3"/>
          <p:cNvSpPr txBox="1"/>
          <p:nvPr/>
        </p:nvSpPr>
        <p:spPr>
          <a:xfrm>
            <a:off x="899592" y="4077072"/>
            <a:ext cx="5976664" cy="830997"/>
          </a:xfrm>
          <a:prstGeom prst="rect">
            <a:avLst/>
          </a:prstGeom>
          <a:noFill/>
        </p:spPr>
        <p:txBody>
          <a:bodyPr wrap="square" rtlCol="0">
            <a:spAutoFit/>
          </a:bodyPr>
          <a:lstStyle/>
          <a:p>
            <a:r>
              <a:rPr lang="cs-CZ" sz="2400" b="1" u="sng" dirty="0" smtClean="0"/>
              <a:t>Dle rady pana Moudrého by pan Pečlivý vydělal 491 Kč</a:t>
            </a:r>
            <a:endParaRPr lang="cs-CZ" sz="2400" b="1" u="sng" dirty="0"/>
          </a:p>
        </p:txBody>
      </p:sp>
    </p:spTree>
    <p:extLst>
      <p:ext uri="{BB962C8B-B14F-4D97-AF65-F5344CB8AC3E}">
        <p14:creationId xmlns:p14="http://schemas.microsoft.com/office/powerpoint/2010/main" val="10111222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908720"/>
            <a:ext cx="7560840" cy="830997"/>
          </a:xfrm>
          <a:prstGeom prst="rect">
            <a:avLst/>
          </a:prstGeom>
          <a:noFill/>
        </p:spPr>
        <p:txBody>
          <a:bodyPr wrap="square" rtlCol="0">
            <a:spAutoFit/>
          </a:bodyPr>
          <a:lstStyle/>
          <a:p>
            <a:r>
              <a:rPr lang="cs-CZ" sz="2400" dirty="0" smtClean="0"/>
              <a:t>Pan Moudrý mu radil, aby si raději peníze na půl roku uložil na termínovaný účet s úrokovou mírou 2,1%. </a:t>
            </a:r>
            <a:endParaRPr lang="cs-CZ" sz="2400" dirty="0"/>
          </a:p>
        </p:txBody>
      </p:sp>
      <mc:AlternateContent xmlns:mc="http://schemas.openxmlformats.org/markup-compatibility/2006" xmlns:a14="http://schemas.microsoft.com/office/drawing/2010/main">
        <mc:Choice Requires="a14">
          <p:sp>
            <p:nvSpPr>
              <p:cNvPr id="3" name="TextovéPole 2"/>
              <p:cNvSpPr txBox="1"/>
              <p:nvPr/>
            </p:nvSpPr>
            <p:spPr>
              <a:xfrm>
                <a:off x="899592" y="1916832"/>
                <a:ext cx="7200800" cy="1755352"/>
              </a:xfrm>
              <a:prstGeom prst="rect">
                <a:avLst/>
              </a:prstGeom>
              <a:noFill/>
            </p:spPr>
            <p:txBody>
              <a:bodyPr wrap="square" rtlCol="0">
                <a:spAutoFit/>
              </a:bodyPr>
              <a:lstStyle/>
              <a:p>
                <a:r>
                  <a:rPr lang="cs-CZ" sz="2400" dirty="0" smtClean="0"/>
                  <a:t>k……55000 Kč</a:t>
                </a:r>
              </a:p>
              <a:p>
                <a:r>
                  <a:rPr lang="cs-CZ" sz="2400" dirty="0" smtClean="0">
                    <a:solidFill>
                      <a:srgbClr val="FF0000"/>
                    </a:solidFill>
                    <a:effectLst>
                      <a:outerShdw blurRad="38100" dist="38100" dir="2700000" algn="tl">
                        <a:srgbClr val="000000">
                          <a:alpha val="43137"/>
                        </a:srgbClr>
                      </a:outerShdw>
                    </a:effectLst>
                  </a:rPr>
                  <a:t>p…….2,1 %</a:t>
                </a:r>
              </a:p>
              <a:p>
                <a:r>
                  <a:rPr lang="cs-CZ" sz="2400" dirty="0" smtClean="0"/>
                  <a:t>u…....2,1∙ 550Kč = 1155 Kč</a:t>
                </a:r>
              </a:p>
              <a:p>
                <a:r>
                  <a:rPr lang="cs-CZ" sz="2400" dirty="0" err="1" smtClean="0"/>
                  <a:t>u</a:t>
                </a:r>
                <a:r>
                  <a:rPr lang="cs-CZ" sz="2400" baseline="-25000" dirty="0" err="1" smtClean="0"/>
                  <a:t>z</a:t>
                </a:r>
                <a:r>
                  <a:rPr lang="cs-CZ" sz="2400" dirty="0" smtClean="0"/>
                  <a:t> za půl roku….</a:t>
                </a:r>
                <a14:m>
                  <m:oMath xmlns:m="http://schemas.openxmlformats.org/officeDocument/2006/math">
                    <m:f>
                      <m:fPr>
                        <m:ctrlPr>
                          <a:rPr lang="cs-CZ" sz="2400" i="1" smtClean="0">
                            <a:latin typeface="Cambria Math"/>
                          </a:rPr>
                        </m:ctrlPr>
                      </m:fPr>
                      <m:num>
                        <m:r>
                          <a:rPr lang="cs-CZ" sz="2400" b="0" i="1" smtClean="0">
                            <a:latin typeface="Cambria Math"/>
                          </a:rPr>
                          <m:t>1</m:t>
                        </m:r>
                      </m:num>
                      <m:den>
                        <m:r>
                          <a:rPr lang="cs-CZ" sz="2400" b="0" i="1" smtClean="0">
                            <a:latin typeface="Cambria Math"/>
                          </a:rPr>
                          <m:t>2</m:t>
                        </m:r>
                      </m:den>
                    </m:f>
                  </m:oMath>
                </a14:m>
                <a:r>
                  <a:rPr lang="cs-CZ" sz="2400" dirty="0" smtClean="0"/>
                  <a:t> ∙ 0,85 ∙ 1155 Kč </a:t>
                </a:r>
                <a:r>
                  <a:rPr lang="cs-CZ" sz="2400" dirty="0" smtClean="0">
                    <a:sym typeface="Euclid Extra"/>
                  </a:rPr>
                  <a:t></a:t>
                </a:r>
                <a:r>
                  <a:rPr lang="cs-CZ" sz="2400" dirty="0" smtClean="0"/>
                  <a:t> </a:t>
                </a:r>
                <a:r>
                  <a:rPr lang="cs-CZ" sz="2400" b="1" u="sng" dirty="0" smtClean="0"/>
                  <a:t>491 Kč</a:t>
                </a:r>
                <a:endParaRPr lang="cs-CZ" sz="2400" b="1" u="sng" dirty="0"/>
              </a:p>
            </p:txBody>
          </p:sp>
        </mc:Choice>
        <mc:Fallback xmlns="">
          <p:sp>
            <p:nvSpPr>
              <p:cNvPr id="3" name="TextovéPole 2"/>
              <p:cNvSpPr txBox="1">
                <a:spLocks noRot="1" noChangeAspect="1" noMove="1" noResize="1" noEditPoints="1" noAdjustHandles="1" noChangeArrowheads="1" noChangeShapeType="1" noTextEdit="1"/>
              </p:cNvSpPr>
              <p:nvPr/>
            </p:nvSpPr>
            <p:spPr>
              <a:xfrm>
                <a:off x="899592" y="1916832"/>
                <a:ext cx="7200800" cy="1755352"/>
              </a:xfrm>
              <a:prstGeom prst="rect">
                <a:avLst/>
              </a:prstGeom>
              <a:blipFill rotWithShape="1">
                <a:blip r:embed="rId2"/>
                <a:stretch>
                  <a:fillRect l="-1439" t="-2431" b="-3125"/>
                </a:stretch>
              </a:blipFill>
            </p:spPr>
            <p:txBody>
              <a:bodyPr/>
              <a:lstStyle/>
              <a:p>
                <a:r>
                  <a:rPr lang="cs-CZ">
                    <a:noFill/>
                  </a:rPr>
                  <a:t> </a:t>
                </a:r>
              </a:p>
            </p:txBody>
          </p:sp>
        </mc:Fallback>
      </mc:AlternateContent>
      <p:sp>
        <p:nvSpPr>
          <p:cNvPr id="4" name="TextovéPole 3"/>
          <p:cNvSpPr txBox="1"/>
          <p:nvPr/>
        </p:nvSpPr>
        <p:spPr>
          <a:xfrm>
            <a:off x="899592" y="4077072"/>
            <a:ext cx="5976664" cy="830997"/>
          </a:xfrm>
          <a:prstGeom prst="rect">
            <a:avLst/>
          </a:prstGeom>
          <a:noFill/>
        </p:spPr>
        <p:txBody>
          <a:bodyPr wrap="square" rtlCol="0">
            <a:spAutoFit/>
          </a:bodyPr>
          <a:lstStyle/>
          <a:p>
            <a:r>
              <a:rPr lang="cs-CZ" sz="2400" b="1" u="sng" dirty="0" smtClean="0"/>
              <a:t>Dle rady pana Moudrého by pan Pečlivý vydělal 491 Kč</a:t>
            </a:r>
            <a:endParaRPr lang="cs-CZ" sz="2400" b="1" u="sng" dirty="0"/>
          </a:p>
        </p:txBody>
      </p:sp>
    </p:spTree>
    <p:extLst>
      <p:ext uri="{BB962C8B-B14F-4D97-AF65-F5344CB8AC3E}">
        <p14:creationId xmlns:p14="http://schemas.microsoft.com/office/powerpoint/2010/main" val="23559579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908720"/>
            <a:ext cx="7560840" cy="830997"/>
          </a:xfrm>
          <a:prstGeom prst="rect">
            <a:avLst/>
          </a:prstGeom>
          <a:noFill/>
        </p:spPr>
        <p:txBody>
          <a:bodyPr wrap="square" rtlCol="0">
            <a:spAutoFit/>
          </a:bodyPr>
          <a:lstStyle/>
          <a:p>
            <a:r>
              <a:rPr lang="cs-CZ" sz="2400" dirty="0" smtClean="0"/>
              <a:t>Pan Přechytralý radil dát je dvakrát na termínovaný vklad na čtvrt roku s úrokovou mírou 1,8%.</a:t>
            </a:r>
          </a:p>
        </p:txBody>
      </p:sp>
      <mc:AlternateContent xmlns:mc="http://schemas.openxmlformats.org/markup-compatibility/2006" xmlns:a14="http://schemas.microsoft.com/office/drawing/2010/main">
        <mc:Choice Requires="a14">
          <p:sp>
            <p:nvSpPr>
              <p:cNvPr id="3" name="TextovéPole 2"/>
              <p:cNvSpPr txBox="1"/>
              <p:nvPr/>
            </p:nvSpPr>
            <p:spPr>
              <a:xfrm>
                <a:off x="880917" y="2060848"/>
                <a:ext cx="7200800" cy="2460545"/>
              </a:xfrm>
              <a:prstGeom prst="rect">
                <a:avLst/>
              </a:prstGeom>
              <a:noFill/>
            </p:spPr>
            <p:txBody>
              <a:bodyPr wrap="square" rtlCol="0">
                <a:spAutoFit/>
              </a:bodyPr>
              <a:lstStyle/>
              <a:p>
                <a:r>
                  <a:rPr lang="cs-CZ" sz="2400" dirty="0" smtClean="0"/>
                  <a:t>k……55000 Kč	</a:t>
                </a:r>
              </a:p>
              <a:p>
                <a:r>
                  <a:rPr lang="cs-CZ" sz="2400" dirty="0" smtClean="0"/>
                  <a:t>p…...1,8 %</a:t>
                </a:r>
              </a:p>
              <a:p>
                <a:r>
                  <a:rPr lang="cs-CZ" sz="2400" dirty="0" smtClean="0"/>
                  <a:t>u…....1,8 ∙ 550Kč = 990 Kč</a:t>
                </a:r>
              </a:p>
              <a:p>
                <a:r>
                  <a:rPr lang="cs-CZ" sz="2400" dirty="0" err="1" smtClean="0"/>
                  <a:t>u</a:t>
                </a:r>
                <a:r>
                  <a:rPr lang="cs-CZ" sz="2400" baseline="-25000" dirty="0" err="1" smtClean="0"/>
                  <a:t>z</a:t>
                </a:r>
                <a:r>
                  <a:rPr lang="cs-CZ" sz="2400" dirty="0" smtClean="0"/>
                  <a:t> za čtvrt roku….</a:t>
                </a:r>
                <a14:m>
                  <m:oMath xmlns:m="http://schemas.openxmlformats.org/officeDocument/2006/math">
                    <m:f>
                      <m:fPr>
                        <m:ctrlPr>
                          <a:rPr lang="cs-CZ" sz="2400" i="1" smtClean="0">
                            <a:latin typeface="Cambria Math"/>
                          </a:rPr>
                        </m:ctrlPr>
                      </m:fPr>
                      <m:num>
                        <m:r>
                          <a:rPr lang="cs-CZ" sz="2400" b="0" i="1" smtClean="0">
                            <a:latin typeface="Cambria Math"/>
                          </a:rPr>
                          <m:t>1</m:t>
                        </m:r>
                      </m:num>
                      <m:den>
                        <m:r>
                          <a:rPr lang="cs-CZ" sz="2400" b="0" i="1" smtClean="0">
                            <a:latin typeface="Cambria Math"/>
                          </a:rPr>
                          <m:t>4</m:t>
                        </m:r>
                      </m:den>
                    </m:f>
                  </m:oMath>
                </a14:m>
                <a:r>
                  <a:rPr lang="cs-CZ" sz="2400" dirty="0" smtClean="0"/>
                  <a:t> ∙ 0,85 ∙ 990 Kč </a:t>
                </a:r>
                <a:r>
                  <a:rPr lang="cs-CZ" sz="2400" dirty="0" smtClean="0">
                    <a:sym typeface="Euclid Extra"/>
                  </a:rPr>
                  <a:t></a:t>
                </a:r>
                <a:r>
                  <a:rPr lang="cs-CZ" sz="2400" dirty="0" smtClean="0"/>
                  <a:t> 210 Kč</a:t>
                </a:r>
              </a:p>
              <a:p>
                <a:r>
                  <a:rPr lang="cs-CZ" sz="2400" dirty="0" err="1"/>
                  <a:t>u</a:t>
                </a:r>
                <a:r>
                  <a:rPr lang="cs-CZ" sz="2400" baseline="-25000" dirty="0" err="1"/>
                  <a:t>z</a:t>
                </a:r>
                <a:r>
                  <a:rPr lang="cs-CZ" sz="2400" dirty="0"/>
                  <a:t> za </a:t>
                </a:r>
                <a:r>
                  <a:rPr lang="cs-CZ" sz="2400" dirty="0" smtClean="0"/>
                  <a:t>dalšího čtvrt roku ….210 Kč</a:t>
                </a:r>
              </a:p>
              <a:p>
                <a:r>
                  <a:rPr lang="cs-CZ" sz="2400" dirty="0" err="1"/>
                  <a:t>u</a:t>
                </a:r>
                <a:r>
                  <a:rPr lang="cs-CZ" sz="2400" baseline="-25000" dirty="0" err="1"/>
                  <a:t>z</a:t>
                </a:r>
                <a:r>
                  <a:rPr lang="cs-CZ" sz="2400" dirty="0"/>
                  <a:t> </a:t>
                </a:r>
                <a:r>
                  <a:rPr lang="cs-CZ" sz="2400" dirty="0" smtClean="0"/>
                  <a:t>celkem za půl </a:t>
                </a:r>
                <a:r>
                  <a:rPr lang="cs-CZ" sz="2400" dirty="0"/>
                  <a:t>roku </a:t>
                </a:r>
                <a:r>
                  <a:rPr lang="cs-CZ" sz="2400" dirty="0" smtClean="0"/>
                  <a:t>….420 Kč</a:t>
                </a:r>
                <a:endParaRPr lang="cs-CZ" sz="2400" dirty="0"/>
              </a:p>
            </p:txBody>
          </p:sp>
        </mc:Choice>
        <mc:Fallback xmlns="">
          <p:sp>
            <p:nvSpPr>
              <p:cNvPr id="3" name="TextovéPole 2"/>
              <p:cNvSpPr txBox="1">
                <a:spLocks noRot="1" noChangeAspect="1" noMove="1" noResize="1" noEditPoints="1" noAdjustHandles="1" noChangeArrowheads="1" noChangeShapeType="1" noTextEdit="1"/>
              </p:cNvSpPr>
              <p:nvPr/>
            </p:nvSpPr>
            <p:spPr>
              <a:xfrm>
                <a:off x="880917" y="2060848"/>
                <a:ext cx="7200800" cy="2460545"/>
              </a:xfrm>
              <a:prstGeom prst="rect">
                <a:avLst/>
              </a:prstGeom>
              <a:blipFill rotWithShape="1">
                <a:blip r:embed="rId2"/>
                <a:stretch>
                  <a:fillRect l="-1355" t="-1733" b="-4703"/>
                </a:stretch>
              </a:blipFill>
            </p:spPr>
            <p:txBody>
              <a:bodyPr/>
              <a:lstStyle/>
              <a:p>
                <a:r>
                  <a:rPr lang="cs-CZ">
                    <a:noFill/>
                  </a:rPr>
                  <a:t> </a:t>
                </a:r>
              </a:p>
            </p:txBody>
          </p:sp>
        </mc:Fallback>
      </mc:AlternateContent>
      <p:sp>
        <p:nvSpPr>
          <p:cNvPr id="4" name="TextovéPole 3"/>
          <p:cNvSpPr txBox="1"/>
          <p:nvPr/>
        </p:nvSpPr>
        <p:spPr>
          <a:xfrm>
            <a:off x="880916" y="4797152"/>
            <a:ext cx="6787427" cy="461665"/>
          </a:xfrm>
          <a:prstGeom prst="rect">
            <a:avLst/>
          </a:prstGeom>
          <a:noFill/>
        </p:spPr>
        <p:txBody>
          <a:bodyPr wrap="square" rtlCol="0">
            <a:spAutoFit/>
          </a:bodyPr>
          <a:lstStyle/>
          <a:p>
            <a:r>
              <a:rPr lang="cs-CZ" sz="2400" dirty="0" smtClean="0"/>
              <a:t>Dle rady pana Přechytralého by vydělal 420 Kč</a:t>
            </a:r>
            <a:endParaRPr lang="cs-CZ" sz="2400" dirty="0"/>
          </a:p>
        </p:txBody>
      </p:sp>
    </p:spTree>
    <p:extLst>
      <p:ext uri="{BB962C8B-B14F-4D97-AF65-F5344CB8AC3E}">
        <p14:creationId xmlns:p14="http://schemas.microsoft.com/office/powerpoint/2010/main" val="14299919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908720"/>
            <a:ext cx="7560840" cy="1569660"/>
          </a:xfrm>
          <a:prstGeom prst="rect">
            <a:avLst/>
          </a:prstGeom>
          <a:noFill/>
        </p:spPr>
        <p:txBody>
          <a:bodyPr wrap="square" rtlCol="0">
            <a:spAutoFit/>
          </a:bodyPr>
          <a:lstStyle/>
          <a:p>
            <a:r>
              <a:rPr lang="cs-CZ" sz="2400" dirty="0" smtClean="0"/>
              <a:t>Paní Praktická navrhovala nákup cenných papírů, které mají </a:t>
            </a:r>
            <a:r>
              <a:rPr lang="cs-CZ" sz="2400" dirty="0"/>
              <a:t>ú</a:t>
            </a:r>
            <a:r>
              <a:rPr lang="cs-CZ" sz="2400" dirty="0" smtClean="0"/>
              <a:t>rokovou míru 3,4%.Daň u těchto cenných papírů je ale 25%. Na kterém způsobu po půl roce nejvíc vydělá?</a:t>
            </a:r>
            <a:endParaRPr lang="cs-CZ" sz="2400" dirty="0"/>
          </a:p>
        </p:txBody>
      </p:sp>
      <mc:AlternateContent xmlns:mc="http://schemas.openxmlformats.org/markup-compatibility/2006" xmlns:a14="http://schemas.microsoft.com/office/drawing/2010/main">
        <mc:Choice Requires="a14">
          <p:sp>
            <p:nvSpPr>
              <p:cNvPr id="3" name="TextovéPole 2"/>
              <p:cNvSpPr txBox="1"/>
              <p:nvPr/>
            </p:nvSpPr>
            <p:spPr>
              <a:xfrm>
                <a:off x="899592" y="2564904"/>
                <a:ext cx="7200800" cy="2091214"/>
              </a:xfrm>
              <a:prstGeom prst="rect">
                <a:avLst/>
              </a:prstGeom>
              <a:noFill/>
            </p:spPr>
            <p:txBody>
              <a:bodyPr wrap="square" rtlCol="0">
                <a:spAutoFit/>
              </a:bodyPr>
              <a:lstStyle/>
              <a:p>
                <a:r>
                  <a:rPr lang="cs-CZ" sz="2400" dirty="0" smtClean="0"/>
                  <a:t>k……55000 Kč	</a:t>
                </a:r>
              </a:p>
              <a:p>
                <a:r>
                  <a:rPr lang="cs-CZ" sz="2400" dirty="0" smtClean="0"/>
                  <a:t>p…...3,4 %</a:t>
                </a:r>
              </a:p>
              <a:p>
                <a:r>
                  <a:rPr lang="cs-CZ" sz="2400" dirty="0"/>
                  <a:t>u</a:t>
                </a:r>
                <a:r>
                  <a:rPr lang="cs-CZ" sz="2400" dirty="0" smtClean="0"/>
                  <a:t> za půl roku…....</a:t>
                </a:r>
                <a14:m>
                  <m:oMath xmlns:m="http://schemas.openxmlformats.org/officeDocument/2006/math">
                    <m:f>
                      <m:fPr>
                        <m:ctrlPr>
                          <a:rPr lang="cs-CZ" sz="2400" i="1" smtClean="0">
                            <a:latin typeface="Cambria Math"/>
                          </a:rPr>
                        </m:ctrlPr>
                      </m:fPr>
                      <m:num>
                        <m:r>
                          <a:rPr lang="cs-CZ" sz="2400" b="0" i="1" smtClean="0">
                            <a:latin typeface="Cambria Math"/>
                          </a:rPr>
                          <m:t>1</m:t>
                        </m:r>
                      </m:num>
                      <m:den>
                        <m:r>
                          <a:rPr lang="cs-CZ" sz="2400" b="0" i="1" smtClean="0">
                            <a:latin typeface="Cambria Math"/>
                          </a:rPr>
                          <m:t>2</m:t>
                        </m:r>
                      </m:den>
                    </m:f>
                  </m:oMath>
                </a14:m>
                <a:r>
                  <a:rPr lang="cs-CZ" sz="2400" dirty="0" smtClean="0"/>
                  <a:t> ∙ 3,4 ∙ 550Kč = 935 Kč</a:t>
                </a:r>
              </a:p>
              <a:p>
                <a:r>
                  <a:rPr lang="cs-CZ" sz="2400" dirty="0" err="1" smtClean="0"/>
                  <a:t>u</a:t>
                </a:r>
                <a:r>
                  <a:rPr lang="cs-CZ" sz="2400" baseline="-25000" dirty="0" err="1" smtClean="0"/>
                  <a:t>z</a:t>
                </a:r>
                <a:r>
                  <a:rPr lang="cs-CZ" sz="2400" dirty="0" smtClean="0"/>
                  <a:t> …. 0,75 ∙ 935 Kč </a:t>
                </a:r>
                <a:r>
                  <a:rPr lang="cs-CZ" sz="2400" dirty="0" smtClean="0">
                    <a:sym typeface="Euclid Extra"/>
                  </a:rPr>
                  <a:t></a:t>
                </a:r>
                <a:r>
                  <a:rPr lang="cs-CZ" sz="2400" dirty="0" smtClean="0"/>
                  <a:t> 701 Kč</a:t>
                </a:r>
              </a:p>
              <a:p>
                <a:endParaRPr lang="cs-CZ" sz="2400" dirty="0"/>
              </a:p>
            </p:txBody>
          </p:sp>
        </mc:Choice>
        <mc:Fallback xmlns="">
          <p:sp>
            <p:nvSpPr>
              <p:cNvPr id="3" name="TextovéPole 2"/>
              <p:cNvSpPr txBox="1">
                <a:spLocks noRot="1" noChangeAspect="1" noMove="1" noResize="1" noEditPoints="1" noAdjustHandles="1" noChangeArrowheads="1" noChangeShapeType="1" noTextEdit="1"/>
              </p:cNvSpPr>
              <p:nvPr/>
            </p:nvSpPr>
            <p:spPr>
              <a:xfrm>
                <a:off x="899592" y="2564904"/>
                <a:ext cx="7200800" cy="2091214"/>
              </a:xfrm>
              <a:prstGeom prst="rect">
                <a:avLst/>
              </a:prstGeom>
              <a:blipFill rotWithShape="1">
                <a:blip r:embed="rId2"/>
                <a:stretch>
                  <a:fillRect l="-1355" t="-2041"/>
                </a:stretch>
              </a:blipFill>
            </p:spPr>
            <p:txBody>
              <a:bodyPr/>
              <a:lstStyle/>
              <a:p>
                <a:r>
                  <a:rPr lang="cs-CZ">
                    <a:noFill/>
                  </a:rPr>
                  <a:t> </a:t>
                </a:r>
              </a:p>
            </p:txBody>
          </p:sp>
        </mc:Fallback>
      </mc:AlternateContent>
      <p:sp>
        <p:nvSpPr>
          <p:cNvPr id="4" name="TextovéPole 3"/>
          <p:cNvSpPr txBox="1"/>
          <p:nvPr/>
        </p:nvSpPr>
        <p:spPr>
          <a:xfrm>
            <a:off x="899592" y="4442619"/>
            <a:ext cx="6431904" cy="461665"/>
          </a:xfrm>
          <a:prstGeom prst="rect">
            <a:avLst/>
          </a:prstGeom>
          <a:noFill/>
        </p:spPr>
        <p:txBody>
          <a:bodyPr wrap="square" rtlCol="0">
            <a:spAutoFit/>
          </a:bodyPr>
          <a:lstStyle/>
          <a:p>
            <a:r>
              <a:rPr lang="cs-CZ" sz="2400" dirty="0" smtClean="0"/>
              <a:t>Dle rady paní Praktické by vydělal 701 Kč</a:t>
            </a:r>
            <a:endParaRPr lang="cs-CZ" sz="2400" dirty="0"/>
          </a:p>
        </p:txBody>
      </p:sp>
      <p:sp>
        <p:nvSpPr>
          <p:cNvPr id="5" name="TextovéPole 4"/>
          <p:cNvSpPr txBox="1"/>
          <p:nvPr/>
        </p:nvSpPr>
        <p:spPr>
          <a:xfrm>
            <a:off x="887519" y="5085184"/>
            <a:ext cx="6768752" cy="1200329"/>
          </a:xfrm>
          <a:prstGeom prst="rect">
            <a:avLst/>
          </a:prstGeom>
          <a:noFill/>
        </p:spPr>
        <p:txBody>
          <a:bodyPr wrap="square" rtlCol="0">
            <a:spAutoFit/>
          </a:bodyPr>
          <a:lstStyle/>
          <a:p>
            <a:r>
              <a:rPr lang="cs-CZ" sz="2400" dirty="0" smtClean="0"/>
              <a:t>Zisk za cenné papíry je ale závislý na tom, zda se v požadovaném termínu podaří akcie prodat a za jakou cenu.</a:t>
            </a:r>
            <a:endParaRPr lang="cs-CZ" sz="2400" dirty="0"/>
          </a:p>
        </p:txBody>
      </p:sp>
    </p:spTree>
    <p:extLst>
      <p:ext uri="{BB962C8B-B14F-4D97-AF65-F5344CB8AC3E}">
        <p14:creationId xmlns:p14="http://schemas.microsoft.com/office/powerpoint/2010/main" val="385844900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Základní">
  <a:themeElements>
    <a:clrScheme name="Základní">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Základní">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Základní">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Essential</Template>
  <TotalTime>303</TotalTime>
  <Words>1311</Words>
  <Application>Microsoft Office PowerPoint</Application>
  <PresentationFormat>Předvádění na obrazovce (4:3)</PresentationFormat>
  <Paragraphs>127</Paragraphs>
  <Slides>16</Slides>
  <Notes>1</Notes>
  <HiddenSlides>0</HiddenSlides>
  <MMClips>0</MMClips>
  <ScaleCrop>false</ScaleCrop>
  <HeadingPairs>
    <vt:vector size="4" baseType="variant">
      <vt:variant>
        <vt:lpstr>Motiv</vt:lpstr>
      </vt:variant>
      <vt:variant>
        <vt:i4>2</vt:i4>
      </vt:variant>
      <vt:variant>
        <vt:lpstr>Nadpisy snímků</vt:lpstr>
      </vt:variant>
      <vt:variant>
        <vt:i4>16</vt:i4>
      </vt:variant>
    </vt:vector>
  </HeadingPairs>
  <TitlesOfParts>
    <vt:vector size="18" baseType="lpstr">
      <vt:lpstr>Základní</vt:lpstr>
      <vt:lpstr>Motiv systému Office</vt:lpstr>
      <vt:lpstr>  </vt:lpstr>
      <vt:lpstr>Prezentace aplikace PowerPoint</vt:lpstr>
      <vt:lpstr>Finanční matematika 2</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Finanční matematika 2</dc:title>
  <dc:creator>mrkackovav</dc:creator>
  <cp:lastModifiedBy>Vlasta Mrkáčková</cp:lastModifiedBy>
  <cp:revision>30</cp:revision>
  <dcterms:created xsi:type="dcterms:W3CDTF">2013-05-26T19:49:56Z</dcterms:created>
  <dcterms:modified xsi:type="dcterms:W3CDTF">2013-06-26T22:05:59Z</dcterms:modified>
</cp:coreProperties>
</file>