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1"/>
  </p:notesMasterIdLst>
  <p:sldIdLst>
    <p:sldId id="279" r:id="rId3"/>
    <p:sldId id="280" r:id="rId4"/>
    <p:sldId id="284" r:id="rId5"/>
    <p:sldId id="257" r:id="rId6"/>
    <p:sldId id="258" r:id="rId7"/>
    <p:sldId id="283" r:id="rId8"/>
    <p:sldId id="259" r:id="rId9"/>
    <p:sldId id="271" r:id="rId10"/>
    <p:sldId id="273" r:id="rId11"/>
    <p:sldId id="272" r:id="rId12"/>
    <p:sldId id="274" r:id="rId13"/>
    <p:sldId id="261" r:id="rId14"/>
    <p:sldId id="281" r:id="rId15"/>
    <p:sldId id="262" r:id="rId16"/>
    <p:sldId id="276" r:id="rId17"/>
    <p:sldId id="277" r:id="rId18"/>
    <p:sldId id="278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9999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F23FC2-6CFA-4616-857E-EA131D93C41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71E21A-F0E7-4A2F-B8CA-95340F0AF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836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5D1AE-C297-4040-B3A0-B3AB45C5EC12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44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66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369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217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166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735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61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648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897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400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914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80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E97B7B2B-1C51-4574-8C4C-9D110777297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864F300-7007-4F12-9E5A-9B40D23635A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26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4509120"/>
            <a:ext cx="761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VY_32_INOVACE_XIII_1_19_Finanční matematika 4 – úrokovací období delší než 1 rok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XIII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           Sada číslo:    1            Pořadové číslo DUM:  19 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Autor:  </a:t>
            </a:r>
            <a:r>
              <a:rPr lang="cs-CZ" dirty="0" smtClean="0">
                <a:solidFill>
                  <a:prstClr val="black"/>
                </a:solidFill>
              </a:rPr>
              <a:t>Mgr. Vlasta </a:t>
            </a:r>
            <a:r>
              <a:rPr lang="cs-CZ" dirty="0" err="1" smtClean="0">
                <a:solidFill>
                  <a:prstClr val="black"/>
                </a:solidFill>
              </a:rPr>
              <a:t>Mrkáčková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72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213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Výpočet úroku a zdaněného úroku při úložce trvající více let při použití složeného úrokování. Použití vzorce pro podobné úlohy. Ukázka úlohy složeného úrokování při splácení hypotečního úvěru.</a:t>
            </a:r>
            <a:endParaRPr lang="cs-CZ" sz="1600" dirty="0" smtClean="0"/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použije složené úrokování a za pomoci učitele zvládne výpočet úroku a zdaněného úroku při úložce trvající tři roky. Dosadí do vzorce a řeší s jeho pomocí zadanou úlohu. Použije složené úrokování při výpočtu zůstatku v jednotlivých letech při splácení hypotečního úvěru</a:t>
            </a:r>
            <a:endParaRPr lang="cs-CZ" sz="1600" dirty="0" smtClean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/>
              <a:t>Ú</a:t>
            </a:r>
            <a:r>
              <a:rPr lang="cs-CZ" sz="1600" dirty="0" smtClean="0"/>
              <a:t>rokovací období delší než 1 rok. Složené úrokování</a:t>
            </a:r>
            <a:endParaRPr lang="cs-CZ" sz="1600" dirty="0" smtClean="0"/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kalkulačka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  <a:r>
              <a:rPr lang="cs-CZ" sz="1600" dirty="0" smtClean="0"/>
              <a:t> </a:t>
            </a:r>
            <a:r>
              <a:rPr lang="cs-CZ" sz="1600" dirty="0" smtClean="0"/>
              <a:t>Rozcvičku tvoří 2 úlohy, ve kterých žáci prokáží dovednost výpočtu úroku, případně zdaněného úroku při úrokovacím období zadaném v měsících , ve druhém případě ve dnech. Rozcvička má 2 varianty, je určená k samostatné práci  žáků. Pomocí interaktivní tabule je možné obě oddělení rychle zkontrolovat, případně vysvětlit znovu nejasnosti.  Následuje úloha, ve kter</a:t>
            </a:r>
            <a:r>
              <a:rPr lang="cs-CZ" sz="1600" dirty="0" smtClean="0"/>
              <a:t>é se žáci seznámí se složeným úrokováním a nejprve po krocích a s pomocí počítají hodnoty úroku a  zdaněného úroku po 1 roce, po dvou letech, po třech letech. Postupně žáci počítají samostatně a dle interaktivní tabule se jen kontrolují výsledky. Následně si vyzkoušejí stejnou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9823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ú</a:t>
            </a:r>
            <a:r>
              <a:rPr lang="cs-CZ" sz="1600" dirty="0" smtClean="0"/>
              <a:t>lohu řešit podle uvedeného vzorce. Žáci pracují na této úloze s chutí a mají radost ze správných výsledků.</a:t>
            </a:r>
          </a:p>
          <a:p>
            <a:r>
              <a:rPr lang="cs-CZ" sz="1600" dirty="0" smtClean="0"/>
              <a:t>Jako skupinová práce se hodí pak řešení další úlohy, kde se použije princip složeného úrokování. Tentokrát jde o půjčku, konkrétně o hypoteční úvěr. Stále je v záloze řešení  ukázané na interaktivní tabuli. Úlohy vedou k aktivní práci žáků.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745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28601"/>
            <a:ext cx="7772400" cy="3488432"/>
          </a:xfrm>
        </p:spPr>
        <p:txBody>
          <a:bodyPr/>
          <a:lstStyle/>
          <a:p>
            <a:r>
              <a:rPr lang="cs-CZ" dirty="0" smtClean="0"/>
              <a:t>Finanční </a:t>
            </a:r>
            <a:r>
              <a:rPr lang="cs-CZ" sz="3600" dirty="0" smtClean="0"/>
              <a:t>matematika 4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400" dirty="0" smtClean="0"/>
              <a:t>Úrokovací období </a:t>
            </a:r>
            <a:r>
              <a:rPr lang="cs-CZ" sz="4400" dirty="0" err="1" smtClean="0"/>
              <a:t>DELší</a:t>
            </a:r>
            <a:r>
              <a:rPr lang="cs-CZ" sz="4400" dirty="0" smtClean="0"/>
              <a:t> než rok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697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658352"/>
            <a:ext cx="7560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Rozcvička:   </a:t>
            </a:r>
            <a:r>
              <a:rPr lang="cs-CZ" sz="2400" i="1" dirty="0" smtClean="0">
                <a:solidFill>
                  <a:srgbClr val="7030A0"/>
                </a:solidFill>
              </a:rPr>
              <a:t>A</a:t>
            </a:r>
            <a:r>
              <a:rPr lang="cs-CZ" sz="2400" i="1" dirty="0" smtClean="0"/>
              <a:t>				</a:t>
            </a:r>
            <a:r>
              <a:rPr lang="cs-CZ" sz="2400" i="1" dirty="0" smtClean="0">
                <a:solidFill>
                  <a:srgbClr val="FF0000"/>
                </a:solidFill>
              </a:rPr>
              <a:t>B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24729"/>
            <a:ext cx="100811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Banka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3740628"/>
            <a:ext cx="122413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Internet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4371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83568" y="3678708"/>
            <a:ext cx="1152128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45328" y="3617590"/>
            <a:ext cx="1410847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52780" y="561784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Vhodnější je úvěr z banky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546580" y="5619898"/>
            <a:ext cx="3553811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102861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1) Pan </a:t>
            </a:r>
            <a:r>
              <a:rPr lang="cs-CZ" sz="2000" dirty="0"/>
              <a:t>Veselý si půjčil na vybavení </a:t>
            </a:r>
            <a:r>
              <a:rPr lang="cs-CZ" sz="2000" dirty="0" smtClean="0"/>
              <a:t> </a:t>
            </a:r>
            <a:r>
              <a:rPr lang="cs-CZ" sz="2000" dirty="0"/>
              <a:t>firmy 1 400 000 Kč na dobu 8 měsíců. S bankou sjednal úrokovou míru 8,4%. O kolik Kč zvedl úrok náklady na vybavení firmy?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546580" y="1120017"/>
            <a:ext cx="4082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1) Paní </a:t>
            </a:r>
            <a:r>
              <a:rPr lang="cs-CZ" sz="2000" dirty="0"/>
              <a:t>Podnikavá si půjčila na pořízení zmrzlinového stroje 84 000 Kč při úrokové míře 9,2%. Věří, že úvěr zvládne splatit za 9 měsíců. O kolik bude muset díky úroku zaplatit navíc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429000"/>
            <a:ext cx="37692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/>
              <a:t>2) Paní Zámožná uložila 10.6. na spořící účet úročený úrokovou mírou 3,1% 75 000 Kč. Peníze z účtu si vybírala 16.11. téhož roku. Kolik jí z účtu vyplatili? Nezapomeň na daň!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46580" y="3429000"/>
            <a:ext cx="39138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/>
              <a:t>2) Pan Šťastný si uložil do banky svoji výhru ve výši 330 000 Kč  24.3. na účet úročený úrokovou mírou 3,4%. Kolik si z banky odnášel 9.11. téhož roku? Nezapomeň na daň</a:t>
            </a:r>
            <a:r>
              <a:rPr lang="cs-CZ" sz="2000" dirty="0" smtClean="0"/>
              <a:t>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7815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658352"/>
            <a:ext cx="7560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Rozcvička:   </a:t>
            </a:r>
            <a:r>
              <a:rPr lang="cs-CZ" sz="2400" i="1" dirty="0" smtClean="0">
                <a:solidFill>
                  <a:srgbClr val="7030A0"/>
                </a:solidFill>
              </a:rPr>
              <a:t>A</a:t>
            </a:r>
            <a:r>
              <a:rPr lang="cs-CZ" sz="2400" i="1" dirty="0" smtClean="0"/>
              <a:t>				</a:t>
            </a:r>
            <a:r>
              <a:rPr lang="cs-CZ" sz="2400" i="1" dirty="0" smtClean="0">
                <a:solidFill>
                  <a:srgbClr val="FF0000"/>
                </a:solidFill>
              </a:rPr>
              <a:t>B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24729"/>
            <a:ext cx="100811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Banka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3740628"/>
            <a:ext cx="122413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Internet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4371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83568" y="3678708"/>
            <a:ext cx="1152128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45328" y="3617590"/>
            <a:ext cx="1410847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52780" y="561784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Vhodnější je úvěr z banky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546580" y="5619898"/>
            <a:ext cx="3553811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102861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1) Pan </a:t>
            </a:r>
            <a:r>
              <a:rPr lang="cs-CZ" sz="2000" dirty="0"/>
              <a:t>Veselý si půjčil na vybavení </a:t>
            </a:r>
            <a:r>
              <a:rPr lang="cs-CZ" sz="2000" dirty="0" smtClean="0"/>
              <a:t> </a:t>
            </a:r>
            <a:r>
              <a:rPr lang="cs-CZ" sz="2000" dirty="0"/>
              <a:t>firmy 1 400 000 Kč na dobu 8 měsíců. S bankou sjednal úrokovou míru 8,4%. O kolik Kč zvedl úrok náklady na vybavení firmy?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546580" y="1120017"/>
            <a:ext cx="4082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1) Paní </a:t>
            </a:r>
            <a:r>
              <a:rPr lang="cs-CZ" sz="2000" dirty="0"/>
              <a:t>Podnikavá si půjčila na pořízení zmrzlinového stroje 84 000 Kč při úrokové míře 9,2%. Věří, že úvěr zvládne splatit za 9 měsíců. O kolik bude muset díky úroku zaplatit navíc</a:t>
            </a:r>
            <a:r>
              <a:rPr lang="cs-CZ" sz="2000" dirty="0" smtClean="0"/>
              <a:t>?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3193923"/>
                <a:ext cx="3528392" cy="2993576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k…..1 400 000 Kč</a:t>
                </a:r>
              </a:p>
              <a:p>
                <a:r>
                  <a:rPr lang="cs-CZ" sz="2400" dirty="0" smtClean="0"/>
                  <a:t>p…..8,4%</a:t>
                </a:r>
              </a:p>
              <a:p>
                <a:r>
                  <a:rPr lang="cs-CZ" sz="2400" dirty="0" smtClean="0"/>
                  <a:t>m…..8 měsíců</a:t>
                </a:r>
              </a:p>
              <a:p>
                <a:r>
                  <a:rPr lang="cs-CZ" sz="2400" dirty="0" smtClean="0"/>
                  <a:t>u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u = </a:t>
                </a:r>
                <a:r>
                  <a:rPr lang="cs-CZ" sz="2400" dirty="0" smtClean="0"/>
                  <a:t>8,4 ∙14 000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b="1" u="sng" dirty="0"/>
                  <a:t>u</a:t>
                </a:r>
                <a:r>
                  <a:rPr lang="cs-CZ" sz="2400" b="1" u="sng" dirty="0" smtClean="0"/>
                  <a:t> = 78 400 Kč</a:t>
                </a:r>
              </a:p>
              <a:p>
                <a:r>
                  <a:rPr lang="cs-CZ" sz="2400" dirty="0" smtClean="0"/>
                  <a:t>Úrok činil 78 400 Kč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193923"/>
                <a:ext cx="3528392" cy="2993576"/>
              </a:xfrm>
              <a:prstGeom prst="rect">
                <a:avLst/>
              </a:prstGeom>
              <a:blipFill rotWithShape="1">
                <a:blip r:embed="rId2"/>
                <a:stretch>
                  <a:fillRect l="-2591" t="-1426" b="-3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683568" y="4338316"/>
            <a:ext cx="28083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83460" y="3193923"/>
                <a:ext cx="3560948" cy="2993576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k……84 000 Kč</a:t>
                </a:r>
              </a:p>
              <a:p>
                <a:r>
                  <a:rPr lang="cs-CZ" sz="2400" dirty="0" smtClean="0"/>
                  <a:t>p……9,2%</a:t>
                </a:r>
              </a:p>
              <a:p>
                <a:r>
                  <a:rPr lang="cs-CZ" sz="2400" dirty="0" smtClean="0"/>
                  <a:t>m……9 měsíců</a:t>
                </a:r>
              </a:p>
              <a:p>
                <a:r>
                  <a:rPr lang="cs-CZ" sz="2400" dirty="0"/>
                  <a:t>u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u = </a:t>
                </a:r>
                <a:r>
                  <a:rPr lang="cs-CZ" sz="2400" dirty="0" smtClean="0"/>
                  <a:t>9,2 </a:t>
                </a:r>
                <a:r>
                  <a:rPr lang="cs-CZ" sz="2400" dirty="0"/>
                  <a:t>∙ </a:t>
                </a:r>
                <a:r>
                  <a:rPr lang="cs-CZ" sz="2400" dirty="0" smtClean="0"/>
                  <a:t>840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b="1" u="sng" dirty="0"/>
                  <a:t>u</a:t>
                </a:r>
                <a:r>
                  <a:rPr lang="cs-CZ" sz="2400" b="1" u="sng" dirty="0" smtClean="0"/>
                  <a:t> = 5 796 Kč</a:t>
                </a:r>
              </a:p>
              <a:p>
                <a:r>
                  <a:rPr lang="cs-CZ" sz="2400" dirty="0" smtClean="0"/>
                  <a:t>Úrok činil 5 796 Kč</a:t>
                </a:r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3460" y="3193923"/>
                <a:ext cx="3560948" cy="2993576"/>
              </a:xfrm>
              <a:prstGeom prst="rect">
                <a:avLst/>
              </a:prstGeom>
              <a:blipFill rotWithShape="1">
                <a:blip r:embed="rId3"/>
                <a:stretch>
                  <a:fillRect l="-2568" t="-1426" b="-3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4745328" y="4338316"/>
            <a:ext cx="26349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62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705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Rozcvička:   </a:t>
            </a:r>
            <a:r>
              <a:rPr lang="cs-CZ" sz="2400" i="1" dirty="0" smtClean="0">
                <a:solidFill>
                  <a:srgbClr val="7030A0"/>
                </a:solidFill>
              </a:rPr>
              <a:t>A</a:t>
            </a:r>
            <a:r>
              <a:rPr lang="cs-CZ" sz="2400" i="1" dirty="0" smtClean="0">
                <a:solidFill>
                  <a:srgbClr val="FF0000"/>
                </a:solidFill>
              </a:rPr>
              <a:t>				B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18112" y="44371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7" y="951526"/>
            <a:ext cx="38884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2) Paní </a:t>
            </a:r>
            <a:r>
              <a:rPr lang="cs-CZ" sz="2000" dirty="0" smtClean="0"/>
              <a:t>Zámožná uložila 10.6. </a:t>
            </a:r>
            <a:r>
              <a:rPr lang="cs-CZ" sz="2000" dirty="0"/>
              <a:t>na spořící účet úročený úrokovou mírou 3,1% 75 000 Kč. Peníze z účtu si vybírala </a:t>
            </a:r>
            <a:r>
              <a:rPr lang="cs-CZ" sz="2000" dirty="0" smtClean="0"/>
              <a:t>16.11. </a:t>
            </a:r>
            <a:r>
              <a:rPr lang="cs-CZ" sz="2000" dirty="0"/>
              <a:t>téhož roku. Kolik jí z účtu vyplatili? Nezapomeň na </a:t>
            </a:r>
            <a:r>
              <a:rPr lang="cs-CZ" sz="2000" dirty="0" smtClean="0"/>
              <a:t>daň!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951526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2) Pan </a:t>
            </a:r>
            <a:r>
              <a:rPr lang="cs-CZ" sz="2000" dirty="0"/>
              <a:t>Šťastný si </a:t>
            </a:r>
            <a:r>
              <a:rPr lang="cs-CZ" sz="2000" dirty="0" smtClean="0"/>
              <a:t>uložil </a:t>
            </a:r>
            <a:r>
              <a:rPr lang="cs-CZ" sz="2000" dirty="0"/>
              <a:t>do banky svoji výhru ve výši </a:t>
            </a:r>
            <a:r>
              <a:rPr lang="cs-CZ" sz="2000" dirty="0" smtClean="0"/>
              <a:t>330</a:t>
            </a:r>
            <a:r>
              <a:rPr lang="cs-CZ" sz="2000" dirty="0"/>
              <a:t> 000 Kč </a:t>
            </a:r>
            <a:r>
              <a:rPr lang="cs-CZ" sz="2000" dirty="0" smtClean="0"/>
              <a:t> 24.3. </a:t>
            </a:r>
            <a:r>
              <a:rPr lang="cs-CZ" sz="2000" dirty="0"/>
              <a:t>na účet úročený úrokovou mírou </a:t>
            </a:r>
            <a:r>
              <a:rPr lang="cs-CZ" sz="2000" dirty="0" smtClean="0"/>
              <a:t>3,4%. </a:t>
            </a:r>
            <a:r>
              <a:rPr lang="cs-CZ" sz="2000" dirty="0"/>
              <a:t>Kolik si z banky odnášel 9</a:t>
            </a:r>
            <a:r>
              <a:rPr lang="cs-CZ" sz="2000" dirty="0" smtClean="0"/>
              <a:t>.11. </a:t>
            </a:r>
            <a:r>
              <a:rPr lang="cs-CZ" sz="2000" dirty="0"/>
              <a:t>téhož </a:t>
            </a:r>
            <a:r>
              <a:rPr lang="cs-CZ" sz="2000" dirty="0" smtClean="0"/>
              <a:t>roku? Nezapomeň na daň!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6" y="2982707"/>
                <a:ext cx="3528393" cy="3131948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k………75 000 Kč</a:t>
                </a:r>
              </a:p>
              <a:p>
                <a:r>
                  <a:rPr lang="cs-CZ" sz="2000" dirty="0" smtClean="0"/>
                  <a:t>p………3,1%</a:t>
                </a:r>
              </a:p>
              <a:p>
                <a:r>
                  <a:rPr lang="cs-CZ" sz="2000" dirty="0" smtClean="0"/>
                  <a:t>d…..…(20 +4∙30 + 16) dnů</a:t>
                </a:r>
              </a:p>
              <a:p>
                <a:r>
                  <a:rPr lang="cs-CZ" sz="2000" dirty="0"/>
                  <a:t>u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dirty="0"/>
                  <a:t>u = </a:t>
                </a:r>
                <a:r>
                  <a:rPr lang="cs-CZ" sz="2000" dirty="0" smtClean="0"/>
                  <a:t>3,1∙750∙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156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000" dirty="0" smtClean="0"/>
                  <a:t> =1007,5</a:t>
                </a:r>
              </a:p>
              <a:p>
                <a:r>
                  <a:rPr lang="cs-CZ" sz="2000" dirty="0" err="1"/>
                  <a:t>u</a:t>
                </a:r>
                <a:r>
                  <a:rPr lang="cs-CZ" sz="2000" baseline="-25000" dirty="0" err="1" smtClean="0"/>
                  <a:t>z</a:t>
                </a:r>
                <a:r>
                  <a:rPr lang="cs-CZ" sz="2000" dirty="0" smtClean="0"/>
                  <a:t> = 0,85∙1007,5 = </a:t>
                </a:r>
                <a:r>
                  <a:rPr lang="cs-CZ" sz="2000" dirty="0"/>
                  <a:t>856,375</a:t>
                </a:r>
                <a:endParaRPr lang="cs-CZ" sz="2000" dirty="0" smtClean="0"/>
              </a:p>
              <a:p>
                <a:r>
                  <a:rPr lang="cs-CZ" sz="2000" b="1" u="sng" dirty="0" err="1"/>
                  <a:t>u</a:t>
                </a:r>
                <a:r>
                  <a:rPr lang="cs-CZ" sz="2000" b="1" u="sng" baseline="-25000" dirty="0" err="1" smtClean="0"/>
                  <a:t>z</a:t>
                </a:r>
                <a:r>
                  <a:rPr lang="cs-CZ" sz="2000" b="1" u="sng" dirty="0" smtClean="0"/>
                  <a:t> </a:t>
                </a:r>
                <a:r>
                  <a:rPr lang="cs-CZ" sz="2000" b="1" u="sng" dirty="0" smtClean="0">
                    <a:sym typeface="Euclid Extra"/>
                  </a:rPr>
                  <a:t> 856 Kč</a:t>
                </a:r>
                <a:endParaRPr lang="cs-CZ" sz="2000" b="1" u="sng" dirty="0">
                  <a:sym typeface="Euclid Extra"/>
                </a:endParaRPr>
              </a:p>
              <a:p>
                <a:r>
                  <a:rPr lang="cs-CZ" sz="2000" b="1" dirty="0" smtClean="0">
                    <a:sym typeface="Euclid Extra"/>
                  </a:rPr>
                  <a:t>Paní Zámožná si 16.11. odnášela 75 856 Kč</a:t>
                </a:r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6" y="2982707"/>
                <a:ext cx="3528393" cy="3131948"/>
              </a:xfrm>
              <a:prstGeom prst="rect">
                <a:avLst/>
              </a:prstGeom>
              <a:blipFill rotWithShape="1">
                <a:blip r:embed="rId2"/>
                <a:stretch>
                  <a:fillRect l="-1727" t="-778" b="-2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16" y="2986687"/>
                <a:ext cx="3600400" cy="3131948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k………330 </a:t>
                </a:r>
                <a:r>
                  <a:rPr lang="cs-CZ" sz="2000" dirty="0"/>
                  <a:t>000 Kč</a:t>
                </a:r>
              </a:p>
              <a:p>
                <a:r>
                  <a:rPr lang="cs-CZ" sz="2000" dirty="0"/>
                  <a:t>p………</a:t>
                </a:r>
                <a:r>
                  <a:rPr lang="cs-CZ" sz="2000" dirty="0" smtClean="0"/>
                  <a:t>3,4%</a:t>
                </a:r>
                <a:endParaRPr lang="cs-CZ" sz="2000" dirty="0"/>
              </a:p>
              <a:p>
                <a:r>
                  <a:rPr lang="cs-CZ" sz="2000" dirty="0"/>
                  <a:t>d</a:t>
                </a:r>
                <a:r>
                  <a:rPr lang="cs-CZ" sz="2000" dirty="0" smtClean="0"/>
                  <a:t>…..…(6 +7∙</a:t>
                </a:r>
                <a:r>
                  <a:rPr lang="cs-CZ" sz="2000" dirty="0"/>
                  <a:t>30 + 9</a:t>
                </a:r>
                <a:r>
                  <a:rPr lang="cs-CZ" sz="2000" dirty="0" smtClean="0"/>
                  <a:t>) </a:t>
                </a:r>
                <a:r>
                  <a:rPr lang="cs-CZ" sz="2000" dirty="0"/>
                  <a:t>dnů</a:t>
                </a:r>
              </a:p>
              <a:p>
                <a:r>
                  <a:rPr lang="cs-CZ" sz="2000" dirty="0"/>
                  <a:t>u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dirty="0"/>
                  <a:t>u = </a:t>
                </a:r>
                <a:r>
                  <a:rPr lang="cs-CZ" sz="2000" dirty="0" smtClean="0"/>
                  <a:t>3,4∙3300</a:t>
                </a:r>
                <a:r>
                  <a:rPr lang="cs-CZ" sz="2000" dirty="0"/>
                  <a:t>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=7012,5</a:t>
                </a:r>
                <a:endParaRPr lang="cs-CZ" sz="2000" dirty="0"/>
              </a:p>
              <a:p>
                <a:r>
                  <a:rPr lang="cs-CZ" sz="2000" dirty="0" err="1"/>
                  <a:t>u</a:t>
                </a:r>
                <a:r>
                  <a:rPr lang="cs-CZ" sz="2000" baseline="-25000" dirty="0" err="1"/>
                  <a:t>z</a:t>
                </a:r>
                <a:r>
                  <a:rPr lang="cs-CZ" sz="2000" dirty="0"/>
                  <a:t> = 0,85</a:t>
                </a:r>
                <a:r>
                  <a:rPr lang="cs-CZ" sz="2000" dirty="0" smtClean="0"/>
                  <a:t>∙7012,5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5960,625</a:t>
                </a:r>
                <a:endParaRPr lang="cs-CZ" sz="2000" dirty="0"/>
              </a:p>
              <a:p>
                <a:r>
                  <a:rPr lang="cs-CZ" sz="2000" b="1" u="sng" dirty="0" err="1"/>
                  <a:t>u</a:t>
                </a:r>
                <a:r>
                  <a:rPr lang="cs-CZ" sz="2000" b="1" u="sng" baseline="-25000" dirty="0" err="1"/>
                  <a:t>z</a:t>
                </a:r>
                <a:r>
                  <a:rPr lang="cs-CZ" sz="2000" b="1" u="sng" dirty="0"/>
                  <a:t> </a:t>
                </a:r>
                <a:r>
                  <a:rPr lang="cs-CZ" sz="2000" b="1" u="sng" dirty="0">
                    <a:sym typeface="Euclid Extra"/>
                  </a:rPr>
                  <a:t> </a:t>
                </a:r>
                <a:r>
                  <a:rPr lang="cs-CZ" sz="2000" b="1" u="sng" dirty="0" smtClean="0">
                    <a:sym typeface="Euclid Extra"/>
                  </a:rPr>
                  <a:t>5 961 Kč</a:t>
                </a:r>
              </a:p>
              <a:p>
                <a:r>
                  <a:rPr lang="cs-CZ" sz="2000" b="1" dirty="0" smtClean="0">
                    <a:sym typeface="Euclid Extra"/>
                  </a:rPr>
                  <a:t>Panu Šťastnému 9.11. vyplatili 335 961 Kč</a:t>
                </a:r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986687"/>
                <a:ext cx="3600400" cy="3131948"/>
              </a:xfrm>
              <a:prstGeom prst="rect">
                <a:avLst/>
              </a:prstGeom>
              <a:blipFill rotWithShape="1">
                <a:blip r:embed="rId3"/>
                <a:stretch>
                  <a:fillRect l="-1864" t="-778" b="-2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479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824" y="69269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Moudrý si nechal z běžného účtu úročeného 0,96% převést 80 000 Kč na spořící účet s úrokovou mírou 3,8%. Kolik peněz měl na tomto účtu po roce? </a:t>
            </a:r>
          </a:p>
          <a:p>
            <a:r>
              <a:rPr lang="cs-CZ" sz="2400" dirty="0" smtClean="0"/>
              <a:t>Po dvou letech? Po třech letech?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63006" y="2899318"/>
                <a:ext cx="3232930" cy="284058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k……80 000Kč, </a:t>
                </a:r>
              </a:p>
              <a:p>
                <a:r>
                  <a:rPr lang="cs-CZ" sz="2400" dirty="0" smtClean="0"/>
                  <a:t>p…..3,8%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 smtClean="0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0,85 ∙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err="1"/>
                  <a:t>u</a:t>
                </a:r>
                <a:r>
                  <a:rPr lang="cs-CZ" sz="2400" baseline="-25000" dirty="0" err="1"/>
                  <a:t>z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0,85∙3,8∙800</a:t>
                </a:r>
              </a:p>
              <a:p>
                <a:r>
                  <a:rPr lang="cs-CZ" sz="2400" b="1" u="sng" dirty="0" err="1"/>
                  <a:t>u</a:t>
                </a:r>
                <a:r>
                  <a:rPr lang="cs-CZ" sz="2400" b="1" u="sng" baseline="-25000" dirty="0" err="1"/>
                  <a:t>z</a:t>
                </a:r>
                <a:r>
                  <a:rPr lang="cs-CZ" sz="2400" b="1" u="sng" dirty="0"/>
                  <a:t>= </a:t>
                </a:r>
                <a:r>
                  <a:rPr lang="cs-CZ" sz="2400" b="1" u="sng" dirty="0" smtClean="0"/>
                  <a:t>2 584 Kč</a:t>
                </a:r>
              </a:p>
              <a:p>
                <a:endParaRPr lang="cs-CZ" sz="2400" b="1" dirty="0"/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1</a:t>
                </a:r>
                <a:r>
                  <a:rPr lang="cs-CZ" sz="2400" b="1" dirty="0" smtClean="0"/>
                  <a:t>= 82 584 Kč</a:t>
                </a:r>
                <a:r>
                  <a:rPr lang="cs-CZ" sz="2400" b="1" baseline="-25000" dirty="0" smtClean="0"/>
                  <a:t> 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06" y="2899318"/>
                <a:ext cx="3232930" cy="2840586"/>
              </a:xfrm>
              <a:prstGeom prst="rect">
                <a:avLst/>
              </a:prstGeom>
              <a:blipFill rotWithShape="1">
                <a:blip r:embed="rId2"/>
                <a:stretch>
                  <a:fillRect l="-2825" t="-1502" b="-4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770673" y="2262356"/>
            <a:ext cx="12175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rok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4312" y="2141098"/>
            <a:ext cx="10801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rok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04048" y="2724021"/>
                <a:ext cx="3420648" cy="3579250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k…..82 584 Kč</a:t>
                </a:r>
              </a:p>
              <a:p>
                <a:r>
                  <a:rPr lang="cs-CZ" sz="2400" dirty="0" smtClean="0"/>
                  <a:t>p…..3,8%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>
                    <a:solidFill>
                      <a:srgbClr val="FF0000"/>
                    </a:solidFill>
                  </a:rPr>
                  <a:t>= 0,85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∙p </a:t>
                </a:r>
                <a:r>
                  <a:rPr lang="cs-CZ" sz="2400" dirty="0">
                    <a:solidFill>
                      <a:srgbClr val="FF0000"/>
                    </a:solidFill>
                  </a:rPr>
                  <a:t>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 smtClean="0">
                  <a:solidFill>
                    <a:srgbClr val="FF0000"/>
                  </a:solidFill>
                </a:endParaRP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=0,85∙3,8∙825,84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=2 667,46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>
                    <a:sym typeface="Euclid Extra"/>
                  </a:rPr>
                  <a:t> </a:t>
                </a:r>
                <a:r>
                  <a:rPr lang="cs-CZ" sz="2400" b="1" u="sng" dirty="0" smtClean="0">
                    <a:sym typeface="Euclid Extra"/>
                  </a:rPr>
                  <a:t>2 667 Kč </a:t>
                </a:r>
                <a:endParaRPr lang="cs-CZ" sz="2400" b="1" u="sng" dirty="0">
                  <a:sym typeface="Euclid Extra"/>
                </a:endParaRPr>
              </a:p>
              <a:p>
                <a:r>
                  <a:rPr lang="cs-CZ" sz="2400" b="1" u="sng" dirty="0" smtClean="0">
                    <a:sym typeface="Euclid Extra"/>
                  </a:rPr>
                  <a:t> </a:t>
                </a:r>
              </a:p>
              <a:p>
                <a:r>
                  <a:rPr lang="cs-CZ" sz="2400" dirty="0" smtClean="0"/>
                  <a:t>K</a:t>
                </a:r>
                <a:r>
                  <a:rPr lang="cs-CZ" sz="2400" baseline="-25000" dirty="0" smtClean="0"/>
                  <a:t>2</a:t>
                </a:r>
                <a:r>
                  <a:rPr lang="cs-CZ" sz="2400" dirty="0" smtClean="0"/>
                  <a:t>= </a:t>
                </a:r>
                <a:r>
                  <a:rPr lang="cs-CZ" sz="2400" dirty="0"/>
                  <a:t>82 584 </a:t>
                </a:r>
                <a:r>
                  <a:rPr lang="cs-CZ" sz="2400" dirty="0" smtClean="0"/>
                  <a:t>+ 2 667</a:t>
                </a:r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= 85 </a:t>
                </a:r>
                <a:r>
                  <a:rPr lang="cs-CZ" sz="2400" b="1" dirty="0"/>
                  <a:t>2</a:t>
                </a:r>
                <a:r>
                  <a:rPr lang="cs-CZ" sz="2400" b="1" dirty="0" smtClean="0"/>
                  <a:t>51 Kč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724021"/>
                <a:ext cx="3420648" cy="3579250"/>
              </a:xfrm>
              <a:prstGeom prst="rect">
                <a:avLst/>
              </a:prstGeom>
              <a:blipFill rotWithShape="1">
                <a:blip r:embed="rId3"/>
                <a:stretch>
                  <a:fillRect l="-2852" t="-1193" b="-3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1547664" y="2141098"/>
            <a:ext cx="1584176" cy="5829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3910" y="2870330"/>
            <a:ext cx="3242026" cy="13359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22284" y="2080355"/>
            <a:ext cx="1584176" cy="5829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4048" y="2607856"/>
            <a:ext cx="3420648" cy="5829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048" y="3098539"/>
            <a:ext cx="3420648" cy="4024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75092" y="3501008"/>
            <a:ext cx="344960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46136" y="4005063"/>
            <a:ext cx="3478560" cy="4024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75092" y="4407532"/>
            <a:ext cx="3478560" cy="304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43432" y="4712248"/>
            <a:ext cx="3478560" cy="415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960614" y="5127611"/>
            <a:ext cx="3478560" cy="6688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943432" y="5796425"/>
            <a:ext cx="3478560" cy="5068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8738" y="4206297"/>
            <a:ext cx="3277197" cy="15336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245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824" y="69269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Moudrý si nechal z běžného účtu úročeného 0,96% převést 80 000 Kč na spořící účet s úrokovou mírou 3,8%. Kolik peněz měl na tomto účtu po roce? </a:t>
            </a:r>
          </a:p>
          <a:p>
            <a:r>
              <a:rPr lang="cs-CZ" sz="2400" dirty="0" smtClean="0"/>
              <a:t>Po dvou letech? Po třech letech?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63006" y="2899318"/>
                <a:ext cx="3232930" cy="284058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k……80 000Kč, </a:t>
                </a:r>
              </a:p>
              <a:p>
                <a:r>
                  <a:rPr lang="cs-CZ" sz="2400" dirty="0" smtClean="0"/>
                  <a:t>p…..3,8%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 smtClean="0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0,85 ∙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err="1"/>
                  <a:t>u</a:t>
                </a:r>
                <a:r>
                  <a:rPr lang="cs-CZ" sz="2400" baseline="-25000" dirty="0" err="1"/>
                  <a:t>z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0,85∙3,8∙800</a:t>
                </a:r>
              </a:p>
              <a:p>
                <a:r>
                  <a:rPr lang="cs-CZ" sz="2400" b="1" u="sng" dirty="0" err="1"/>
                  <a:t>u</a:t>
                </a:r>
                <a:r>
                  <a:rPr lang="cs-CZ" sz="2400" b="1" u="sng" baseline="-25000" dirty="0" err="1"/>
                  <a:t>z</a:t>
                </a:r>
                <a:r>
                  <a:rPr lang="cs-CZ" sz="2400" b="1" u="sng" dirty="0"/>
                  <a:t>= </a:t>
                </a:r>
                <a:r>
                  <a:rPr lang="cs-CZ" sz="2400" b="1" u="sng" dirty="0" smtClean="0"/>
                  <a:t>2 584 Kč</a:t>
                </a:r>
              </a:p>
              <a:p>
                <a:endParaRPr lang="cs-CZ" sz="2400" b="1" dirty="0"/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1</a:t>
                </a:r>
                <a:r>
                  <a:rPr lang="cs-CZ" sz="2400" b="1" dirty="0" smtClean="0"/>
                  <a:t>= 82 584 Kč</a:t>
                </a:r>
                <a:r>
                  <a:rPr lang="cs-CZ" sz="2400" b="1" baseline="-25000" dirty="0" smtClean="0"/>
                  <a:t> 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06" y="2899318"/>
                <a:ext cx="3232930" cy="2840586"/>
              </a:xfrm>
              <a:prstGeom prst="rect">
                <a:avLst/>
              </a:prstGeom>
              <a:blipFill rotWithShape="1">
                <a:blip r:embed="rId2"/>
                <a:stretch>
                  <a:fillRect l="-2825" t="-1502" b="-4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770673" y="2262356"/>
            <a:ext cx="12175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rok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4312" y="2141098"/>
            <a:ext cx="10801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rok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04048" y="2724021"/>
                <a:ext cx="3420648" cy="3579250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k…..82 584 Kč</a:t>
                </a:r>
              </a:p>
              <a:p>
                <a:r>
                  <a:rPr lang="cs-CZ" sz="2400" dirty="0" smtClean="0"/>
                  <a:t>p…..3,8%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>
                    <a:solidFill>
                      <a:srgbClr val="FF0000"/>
                    </a:solidFill>
                  </a:rPr>
                  <a:t>= 0,85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∙p </a:t>
                </a:r>
                <a:r>
                  <a:rPr lang="cs-CZ" sz="2400" dirty="0">
                    <a:solidFill>
                      <a:srgbClr val="FF0000"/>
                    </a:solidFill>
                  </a:rPr>
                  <a:t>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 smtClean="0">
                  <a:solidFill>
                    <a:srgbClr val="FF0000"/>
                  </a:solidFill>
                </a:endParaRP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=0,85∙3,8∙825,84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=2 667,46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>
                    <a:sym typeface="Euclid Extra"/>
                  </a:rPr>
                  <a:t> </a:t>
                </a:r>
                <a:r>
                  <a:rPr lang="cs-CZ" sz="2400" b="1" u="sng" dirty="0" smtClean="0">
                    <a:sym typeface="Euclid Extra"/>
                  </a:rPr>
                  <a:t>2 667 Kč </a:t>
                </a:r>
                <a:endParaRPr lang="cs-CZ" sz="2400" b="1" u="sng" dirty="0">
                  <a:sym typeface="Euclid Extra"/>
                </a:endParaRPr>
              </a:p>
              <a:p>
                <a:r>
                  <a:rPr lang="cs-CZ" sz="2400" b="1" u="sng" dirty="0" smtClean="0">
                    <a:sym typeface="Euclid Extra"/>
                  </a:rPr>
                  <a:t> </a:t>
                </a:r>
              </a:p>
              <a:p>
                <a:r>
                  <a:rPr lang="cs-CZ" sz="2400" dirty="0" smtClean="0"/>
                  <a:t>K</a:t>
                </a:r>
                <a:r>
                  <a:rPr lang="cs-CZ" sz="2400" baseline="-25000" dirty="0" smtClean="0"/>
                  <a:t>2</a:t>
                </a:r>
                <a:r>
                  <a:rPr lang="cs-CZ" sz="2400" dirty="0" smtClean="0"/>
                  <a:t>= </a:t>
                </a:r>
                <a:r>
                  <a:rPr lang="cs-CZ" sz="2400" dirty="0"/>
                  <a:t>82 584 </a:t>
                </a:r>
                <a:r>
                  <a:rPr lang="cs-CZ" sz="2400" dirty="0" smtClean="0"/>
                  <a:t>+ 2 667</a:t>
                </a:r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= 85 </a:t>
                </a:r>
                <a:r>
                  <a:rPr lang="cs-CZ" sz="2400" b="1" dirty="0"/>
                  <a:t>2</a:t>
                </a:r>
                <a:r>
                  <a:rPr lang="cs-CZ" sz="2400" b="1" dirty="0" smtClean="0"/>
                  <a:t>51 Kč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724021"/>
                <a:ext cx="3420648" cy="3579250"/>
              </a:xfrm>
              <a:prstGeom prst="rect">
                <a:avLst/>
              </a:prstGeom>
              <a:blipFill rotWithShape="1">
                <a:blip r:embed="rId3"/>
                <a:stretch>
                  <a:fillRect l="-2852" t="-1193" b="-3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0691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735297" y="1772816"/>
                <a:ext cx="3384376" cy="3948581"/>
              </a:xfrm>
              <a:prstGeom prst="rect">
                <a:avLst/>
              </a:prstGeom>
              <a:solidFill>
                <a:srgbClr val="FF9999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k…..</a:t>
                </a:r>
                <a:r>
                  <a:rPr lang="cs-CZ" sz="2400" dirty="0" smtClean="0"/>
                  <a:t>85 251 </a:t>
                </a:r>
                <a:r>
                  <a:rPr lang="cs-CZ" sz="2400" dirty="0"/>
                  <a:t>Kč</a:t>
                </a:r>
              </a:p>
              <a:p>
                <a:r>
                  <a:rPr lang="cs-CZ" sz="2400" dirty="0"/>
                  <a:t>p…..3,8%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>
                    <a:solidFill>
                      <a:srgbClr val="FF0000"/>
                    </a:solidFill>
                  </a:rPr>
                  <a:t>= 0,85 ∙p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=0,85 ∙ 3,8 ∙ 852,51</a:t>
                </a:r>
                <a:endParaRPr lang="cs-CZ" sz="2400" dirty="0"/>
              </a:p>
              <a:p>
                <a:r>
                  <a:rPr lang="cs-CZ" sz="2400" dirty="0" err="1"/>
                  <a:t>u</a:t>
                </a:r>
                <a:r>
                  <a:rPr lang="cs-CZ" sz="2400" baseline="-25000" dirty="0" err="1"/>
                  <a:t>z</a:t>
                </a:r>
                <a:r>
                  <a:rPr lang="cs-CZ" sz="2400" dirty="0"/>
                  <a:t>=2 </a:t>
                </a:r>
                <a:r>
                  <a:rPr lang="cs-CZ" sz="2400" dirty="0" smtClean="0"/>
                  <a:t>753,607</a:t>
                </a:r>
                <a:endParaRPr lang="cs-CZ" sz="2400" dirty="0" smtClean="0">
                  <a:sym typeface="Euclid Extra"/>
                </a:endParaRPr>
              </a:p>
              <a:p>
                <a:r>
                  <a:rPr lang="cs-CZ" sz="2400" b="1" u="sng" dirty="0" err="1" smtClean="0"/>
                  <a:t>u</a:t>
                </a:r>
                <a:r>
                  <a:rPr lang="cs-CZ" sz="2400" b="1" u="sng" baseline="-25000" dirty="0" err="1" smtClean="0"/>
                  <a:t>z</a:t>
                </a:r>
                <a:r>
                  <a:rPr lang="cs-CZ" sz="2400" b="1" u="sng" dirty="0" smtClean="0">
                    <a:sym typeface="Euclid Extra"/>
                  </a:rPr>
                  <a:t> </a:t>
                </a:r>
                <a:r>
                  <a:rPr lang="cs-CZ" sz="2400" b="1" u="sng" dirty="0">
                    <a:sym typeface="Euclid Extra"/>
                  </a:rPr>
                  <a:t>2 </a:t>
                </a:r>
                <a:r>
                  <a:rPr lang="cs-CZ" sz="2400" b="1" u="sng" dirty="0" smtClean="0">
                    <a:sym typeface="Euclid Extra"/>
                  </a:rPr>
                  <a:t>754 Kč </a:t>
                </a:r>
                <a:endParaRPr lang="cs-CZ" sz="2400" b="1" u="sng" dirty="0">
                  <a:sym typeface="Euclid Extra"/>
                </a:endParaRPr>
              </a:p>
              <a:p>
                <a:r>
                  <a:rPr lang="cs-CZ" sz="2400" dirty="0" smtClean="0">
                    <a:sym typeface="Euclid Extra"/>
                  </a:rPr>
                  <a:t> </a:t>
                </a:r>
                <a:endParaRPr lang="cs-CZ" sz="2400" dirty="0">
                  <a:sym typeface="Euclid Extra"/>
                </a:endParaRPr>
              </a:p>
              <a:p>
                <a:r>
                  <a:rPr lang="cs-CZ" sz="2400" dirty="0" smtClean="0"/>
                  <a:t>K</a:t>
                </a:r>
                <a:r>
                  <a:rPr lang="cs-CZ" sz="2400" baseline="-25000" dirty="0" smtClean="0"/>
                  <a:t>3</a:t>
                </a:r>
                <a:r>
                  <a:rPr lang="cs-CZ" sz="2400" dirty="0" smtClean="0"/>
                  <a:t>= 85 251 </a:t>
                </a:r>
                <a:r>
                  <a:rPr lang="cs-CZ" sz="2400" dirty="0"/>
                  <a:t>+ 2 </a:t>
                </a:r>
                <a:r>
                  <a:rPr lang="cs-CZ" sz="2400" dirty="0" smtClean="0"/>
                  <a:t>754</a:t>
                </a:r>
                <a:endParaRPr lang="cs-CZ" sz="2400" dirty="0"/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3</a:t>
                </a:r>
                <a:r>
                  <a:rPr lang="cs-CZ" sz="2400" b="1" dirty="0" smtClean="0"/>
                  <a:t>= 88 </a:t>
                </a:r>
                <a:r>
                  <a:rPr lang="cs-CZ" sz="2400" b="1" dirty="0"/>
                  <a:t>0</a:t>
                </a:r>
                <a:r>
                  <a:rPr lang="cs-CZ" sz="2400" b="1" dirty="0" smtClean="0"/>
                  <a:t>05 </a:t>
                </a:r>
                <a:r>
                  <a:rPr lang="cs-CZ" sz="2400" b="1" dirty="0"/>
                  <a:t>Kč</a:t>
                </a:r>
                <a:endParaRPr lang="cs-CZ" sz="2400" dirty="0"/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97" y="1772816"/>
                <a:ext cx="3384376" cy="3948581"/>
              </a:xfrm>
              <a:prstGeom prst="rect">
                <a:avLst/>
              </a:prstGeom>
              <a:blipFill rotWithShape="1">
                <a:blip r:embed="rId2"/>
                <a:stretch>
                  <a:fillRect l="-2883" t="-10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331640" y="939908"/>
            <a:ext cx="1095845" cy="461665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rok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764704"/>
            <a:ext cx="1224136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2079" y="1772816"/>
            <a:ext cx="343759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5298" y="2204864"/>
            <a:ext cx="3437593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2080" y="3075814"/>
            <a:ext cx="3437593" cy="678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5298" y="3747106"/>
            <a:ext cx="3437593" cy="678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8688" y="4361912"/>
            <a:ext cx="3437593" cy="5072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5297" y="4869158"/>
            <a:ext cx="3437593" cy="852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57119" y="1772816"/>
            <a:ext cx="31683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prvním roce je na účtu 82 584 Kč,</a:t>
            </a:r>
          </a:p>
          <a:p>
            <a:endParaRPr lang="cs-CZ" sz="2400" dirty="0"/>
          </a:p>
          <a:p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druhém roce je stav účtu 85 251 Kč,</a:t>
            </a:r>
          </a:p>
          <a:p>
            <a:endParaRPr lang="cs-CZ" sz="2400" dirty="0"/>
          </a:p>
          <a:p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konci třetího roku má účet hodnotu </a:t>
            </a:r>
          </a:p>
          <a:p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88 005 Kč</a:t>
            </a:r>
          </a:p>
          <a:p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857119" y="1784675"/>
            <a:ext cx="3437593" cy="38045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06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735297" y="1772816"/>
                <a:ext cx="3384376" cy="3948581"/>
              </a:xfrm>
              <a:prstGeom prst="rect">
                <a:avLst/>
              </a:prstGeom>
              <a:solidFill>
                <a:srgbClr val="FF9999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k…..</a:t>
                </a:r>
                <a:r>
                  <a:rPr lang="cs-CZ" sz="2400" dirty="0" smtClean="0"/>
                  <a:t>85 251 </a:t>
                </a:r>
                <a:r>
                  <a:rPr lang="cs-CZ" sz="2400" dirty="0"/>
                  <a:t>Kč</a:t>
                </a:r>
              </a:p>
              <a:p>
                <a:r>
                  <a:rPr lang="cs-CZ" sz="2400" dirty="0"/>
                  <a:t>p…..3,8%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u</a:t>
                </a:r>
                <a:r>
                  <a:rPr lang="cs-CZ" sz="2400" baseline="-25000" dirty="0" err="1">
                    <a:solidFill>
                      <a:srgbClr val="FF0000"/>
                    </a:solidFill>
                  </a:rPr>
                  <a:t>z</a:t>
                </a:r>
                <a:r>
                  <a:rPr lang="cs-CZ" sz="2400" dirty="0">
                    <a:solidFill>
                      <a:srgbClr val="FF0000"/>
                    </a:solidFill>
                  </a:rPr>
                  <a:t>= 0,85 ∙p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=0,85 ∙ 3,8 ∙ 852,51</a:t>
                </a:r>
                <a:endParaRPr lang="cs-CZ" sz="2400" dirty="0"/>
              </a:p>
              <a:p>
                <a:r>
                  <a:rPr lang="cs-CZ" sz="2400" dirty="0" err="1"/>
                  <a:t>u</a:t>
                </a:r>
                <a:r>
                  <a:rPr lang="cs-CZ" sz="2400" baseline="-25000" dirty="0" err="1"/>
                  <a:t>z</a:t>
                </a:r>
                <a:r>
                  <a:rPr lang="cs-CZ" sz="2400" dirty="0"/>
                  <a:t>=2 </a:t>
                </a:r>
                <a:r>
                  <a:rPr lang="cs-CZ" sz="2400" dirty="0" smtClean="0"/>
                  <a:t>753,607</a:t>
                </a:r>
                <a:endParaRPr lang="cs-CZ" sz="2400" dirty="0" smtClean="0">
                  <a:sym typeface="Euclid Extra"/>
                </a:endParaRPr>
              </a:p>
              <a:p>
                <a:r>
                  <a:rPr lang="cs-CZ" sz="2400" b="1" u="sng" dirty="0" err="1" smtClean="0"/>
                  <a:t>u</a:t>
                </a:r>
                <a:r>
                  <a:rPr lang="cs-CZ" sz="2400" b="1" u="sng" baseline="-25000" dirty="0" err="1" smtClean="0"/>
                  <a:t>z</a:t>
                </a:r>
                <a:r>
                  <a:rPr lang="cs-CZ" sz="2400" b="1" u="sng" dirty="0" smtClean="0">
                    <a:sym typeface="Euclid Extra"/>
                  </a:rPr>
                  <a:t> </a:t>
                </a:r>
                <a:r>
                  <a:rPr lang="cs-CZ" sz="2400" b="1" u="sng" dirty="0">
                    <a:sym typeface="Euclid Extra"/>
                  </a:rPr>
                  <a:t>2 </a:t>
                </a:r>
                <a:r>
                  <a:rPr lang="cs-CZ" sz="2400" b="1" u="sng" dirty="0" smtClean="0">
                    <a:sym typeface="Euclid Extra"/>
                  </a:rPr>
                  <a:t>754 Kč </a:t>
                </a:r>
                <a:endParaRPr lang="cs-CZ" sz="2400" b="1" u="sng" dirty="0">
                  <a:sym typeface="Euclid Extra"/>
                </a:endParaRPr>
              </a:p>
              <a:p>
                <a:r>
                  <a:rPr lang="cs-CZ" sz="2400" dirty="0" smtClean="0">
                    <a:sym typeface="Euclid Extra"/>
                  </a:rPr>
                  <a:t> </a:t>
                </a:r>
                <a:endParaRPr lang="cs-CZ" sz="2400" dirty="0">
                  <a:sym typeface="Euclid Extra"/>
                </a:endParaRPr>
              </a:p>
              <a:p>
                <a:r>
                  <a:rPr lang="cs-CZ" sz="2400" dirty="0" smtClean="0"/>
                  <a:t>K</a:t>
                </a:r>
                <a:r>
                  <a:rPr lang="cs-CZ" sz="2400" baseline="-25000" dirty="0" smtClean="0"/>
                  <a:t>3</a:t>
                </a:r>
                <a:r>
                  <a:rPr lang="cs-CZ" sz="2400" dirty="0" smtClean="0"/>
                  <a:t>= 85 251 </a:t>
                </a:r>
                <a:r>
                  <a:rPr lang="cs-CZ" sz="2400" dirty="0"/>
                  <a:t>+ 2 </a:t>
                </a:r>
                <a:r>
                  <a:rPr lang="cs-CZ" sz="2400" dirty="0" smtClean="0"/>
                  <a:t>754</a:t>
                </a:r>
                <a:endParaRPr lang="cs-CZ" sz="2400" dirty="0"/>
              </a:p>
              <a:p>
                <a:r>
                  <a:rPr lang="cs-CZ" sz="2400" b="1" dirty="0" smtClean="0"/>
                  <a:t>K</a:t>
                </a:r>
                <a:r>
                  <a:rPr lang="cs-CZ" sz="2400" b="1" baseline="-25000" dirty="0" smtClean="0"/>
                  <a:t>3</a:t>
                </a:r>
                <a:r>
                  <a:rPr lang="cs-CZ" sz="2400" b="1" dirty="0" smtClean="0"/>
                  <a:t>= 88 </a:t>
                </a:r>
                <a:r>
                  <a:rPr lang="cs-CZ" sz="2400" b="1" dirty="0"/>
                  <a:t>0</a:t>
                </a:r>
                <a:r>
                  <a:rPr lang="cs-CZ" sz="2400" b="1" dirty="0" smtClean="0"/>
                  <a:t>05 </a:t>
                </a:r>
                <a:r>
                  <a:rPr lang="cs-CZ" sz="2400" b="1" dirty="0"/>
                  <a:t>Kč</a:t>
                </a:r>
                <a:endParaRPr lang="cs-CZ" sz="2400" dirty="0"/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97" y="1772816"/>
                <a:ext cx="3384376" cy="3948581"/>
              </a:xfrm>
              <a:prstGeom prst="rect">
                <a:avLst/>
              </a:prstGeom>
              <a:blipFill rotWithShape="1">
                <a:blip r:embed="rId2"/>
                <a:stretch>
                  <a:fillRect l="-2883" t="-10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331640" y="939908"/>
            <a:ext cx="1095845" cy="461665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rok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772816"/>
            <a:ext cx="34563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prvním roce je na účtu 82 584 Kč,</a:t>
            </a:r>
          </a:p>
          <a:p>
            <a:endParaRPr lang="cs-CZ" sz="2400" dirty="0" smtClean="0"/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druhém roce je stav účtu 85 251 Kč,</a:t>
            </a:r>
          </a:p>
          <a:p>
            <a:endParaRPr lang="cs-CZ" sz="2400" dirty="0" smtClean="0"/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konci třetího roku má účet hodnotu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88 005 Kč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093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05467"/>
            <a:ext cx="7920880" cy="5232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Výpočet úroku v delších úrokovacích obdobích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540705" y="2013351"/>
                <a:ext cx="5400599" cy="834139"/>
              </a:xfrm>
              <a:prstGeom prst="rect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 smtClean="0"/>
                  <a:t>K</a:t>
                </a:r>
                <a:r>
                  <a:rPr lang="cs-CZ" sz="3600" baseline="-25000" dirty="0" err="1" smtClean="0"/>
                  <a:t>n</a:t>
                </a:r>
                <a:r>
                  <a:rPr lang="cs-CZ" sz="3600" dirty="0" smtClean="0"/>
                  <a:t> = K ∙ (1 + 0,85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)</a:t>
                </a:r>
                <a:r>
                  <a:rPr lang="cs-CZ" sz="3600" baseline="30000" dirty="0" smtClean="0"/>
                  <a:t>n</a:t>
                </a:r>
                <a:endParaRPr lang="cs-CZ" sz="36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705" y="2013351"/>
                <a:ext cx="5400599" cy="834139"/>
              </a:xfrm>
              <a:prstGeom prst="rect">
                <a:avLst/>
              </a:prstGeom>
              <a:blipFill rotWithShape="1">
                <a:blip r:embed="rId2"/>
                <a:stretch>
                  <a:fillRect t="-4380" b="-10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95213" y="3284984"/>
            <a:ext cx="6573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K…počáteční kapitál</a:t>
            </a:r>
          </a:p>
          <a:p>
            <a:r>
              <a:rPr lang="cs-CZ" sz="2400" dirty="0" smtClean="0"/>
              <a:t>p…úroková míra</a:t>
            </a:r>
          </a:p>
          <a:p>
            <a:r>
              <a:rPr lang="cs-CZ" sz="2400" dirty="0" smtClean="0"/>
              <a:t>n….počet let, po které je vklad úročen</a:t>
            </a:r>
          </a:p>
          <a:p>
            <a:r>
              <a:rPr lang="cs-CZ" sz="2400" dirty="0" err="1" smtClean="0"/>
              <a:t>K</a:t>
            </a:r>
            <a:r>
              <a:rPr lang="cs-CZ" sz="2400" baseline="-25000" dirty="0" err="1" smtClean="0"/>
              <a:t>n</a:t>
            </a:r>
            <a:r>
              <a:rPr lang="cs-CZ" sz="2400" dirty="0" smtClean="0"/>
              <a:t>…částka vyplacená po n letech, při 15% zdanění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445224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Vyzkoušej uvedený vztah pro předchozí příklad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250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0705" y="705467"/>
            <a:ext cx="5400598" cy="5232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Dosazení do nového vzorce</a:t>
            </a:r>
            <a:endParaRPr lang="cs-CZ" sz="2800" dirty="0" smtClean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540705" y="1596281"/>
                <a:ext cx="5400599" cy="834139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 smtClean="0"/>
                  <a:t>K</a:t>
                </a:r>
                <a:r>
                  <a:rPr lang="cs-CZ" sz="3600" baseline="-25000" dirty="0" err="1" smtClean="0"/>
                  <a:t>n</a:t>
                </a:r>
                <a:r>
                  <a:rPr lang="cs-CZ" sz="3600" dirty="0" smtClean="0"/>
                  <a:t> = K ∙ (1 + 0,85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)</a:t>
                </a:r>
                <a:r>
                  <a:rPr lang="cs-CZ" sz="3600" baseline="30000" dirty="0" smtClean="0"/>
                  <a:t>n</a:t>
                </a:r>
                <a:endParaRPr lang="cs-CZ" sz="36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705" y="1596281"/>
                <a:ext cx="5400599" cy="834139"/>
              </a:xfrm>
              <a:prstGeom prst="rect">
                <a:avLst/>
              </a:prstGeom>
              <a:blipFill rotWithShape="1">
                <a:blip r:embed="rId2"/>
                <a:stretch>
                  <a:fillRect t="-4380" b="-10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540705" y="2684819"/>
            <a:ext cx="5400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</a:t>
            </a:r>
            <a:r>
              <a:rPr lang="cs-CZ" sz="2400" dirty="0" smtClean="0"/>
              <a:t>= 80 000 Kč,  p = 3,8,  </a:t>
            </a:r>
            <a:r>
              <a:rPr lang="cs-CZ" sz="2400" dirty="0" smtClean="0"/>
              <a:t>n</a:t>
            </a:r>
            <a:r>
              <a:rPr lang="cs-CZ" sz="2400" dirty="0" smtClean="0"/>
              <a:t> = 3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540705" y="3429000"/>
                <a:ext cx="5976664" cy="15660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/>
                  <a:t>K</a:t>
                </a:r>
                <a:r>
                  <a:rPr lang="cs-CZ" sz="2800" baseline="-25000" dirty="0"/>
                  <a:t>3</a:t>
                </a:r>
                <a:r>
                  <a:rPr lang="cs-CZ" sz="2800" dirty="0"/>
                  <a:t> </a:t>
                </a:r>
                <a:r>
                  <a:rPr lang="cs-CZ" sz="2800" dirty="0"/>
                  <a:t>= </a:t>
                </a:r>
                <a:r>
                  <a:rPr lang="cs-CZ" sz="2800" dirty="0"/>
                  <a:t>80 000 </a:t>
                </a:r>
                <a:r>
                  <a:rPr lang="cs-CZ" sz="2800" dirty="0"/>
                  <a:t>∙ (1 + 0,85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3,8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/>
                  <a:t>)</a:t>
                </a:r>
                <a:r>
                  <a:rPr lang="cs-CZ" sz="2800" baseline="30000" dirty="0"/>
                  <a:t>3</a:t>
                </a:r>
              </a:p>
              <a:p>
                <a:endParaRPr lang="cs-CZ" sz="2800" dirty="0" smtClean="0"/>
              </a:p>
              <a:p>
                <a:r>
                  <a:rPr lang="cs-CZ" sz="2800" dirty="0" smtClean="0"/>
                  <a:t>K</a:t>
                </a:r>
                <a:r>
                  <a:rPr lang="cs-CZ" sz="2800" baseline="-25000" dirty="0" smtClean="0"/>
                  <a:t>3</a:t>
                </a:r>
                <a:r>
                  <a:rPr lang="cs-CZ" sz="2800" dirty="0" smtClean="0"/>
                  <a:t> </a:t>
                </a:r>
                <a:r>
                  <a:rPr lang="cs-CZ" sz="2800" dirty="0"/>
                  <a:t>= 88 004,8 </a:t>
                </a:r>
                <a:r>
                  <a:rPr lang="cs-CZ" sz="2800" dirty="0">
                    <a:sym typeface="Euclid Extra"/>
                  </a:rPr>
                  <a:t> 88 </a:t>
                </a:r>
                <a:r>
                  <a:rPr lang="cs-CZ" sz="2800" dirty="0" smtClean="0">
                    <a:sym typeface="Euclid Extra"/>
                  </a:rPr>
                  <a:t>005</a:t>
                </a:r>
                <a:endParaRPr lang="cs-CZ" sz="28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705" y="3429000"/>
                <a:ext cx="5976664" cy="1566070"/>
              </a:xfrm>
              <a:prstGeom prst="rect">
                <a:avLst/>
              </a:prstGeom>
              <a:blipFill rotWithShape="1">
                <a:blip r:embed="rId3"/>
                <a:stretch>
                  <a:fillRect l="-2143" b="-10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99592" y="5301208"/>
            <a:ext cx="7272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n w="18000">
                  <a:noFill/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konci třetího roku má účet </a:t>
            </a:r>
            <a:r>
              <a:rPr lang="cs-CZ" sz="2400" b="1" dirty="0" smtClean="0">
                <a:ln w="18000">
                  <a:noFill/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hodnotu 88 </a:t>
            </a:r>
            <a:r>
              <a:rPr lang="cs-CZ" sz="2400" b="1" dirty="0">
                <a:ln w="18000">
                  <a:noFill/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005 Kč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581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Mladý má hypotéční úvěr ve výši 1 000 000 Kč při úrokové míře 6,2%. Banka mu stanovila měsíční splátky 6 800 Kč. Kolik z peněz, které během prvního roku zaplatil posloužilo ke splacení úvěru, kolik peněz se spotřebovalo na zaplacení úroku? Kolik činí po roce výše půjčky?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193" y="3068960"/>
            <a:ext cx="3168352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k…..1 000 000 Kč</a:t>
            </a:r>
          </a:p>
          <a:p>
            <a:r>
              <a:rPr lang="cs-CZ" sz="2000" dirty="0" smtClean="0"/>
              <a:t>p…..6,2%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 = 6,2∙10000=62000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54089" y="3143027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splacení úroku za 1. rok se spotřebovalo</a:t>
            </a:r>
          </a:p>
          <a:p>
            <a:r>
              <a:rPr lang="cs-CZ" sz="2400" dirty="0" smtClean="0"/>
              <a:t>62 000 Kč</a:t>
            </a:r>
          </a:p>
          <a:p>
            <a:r>
              <a:rPr lang="cs-CZ" sz="2400" dirty="0" smtClean="0"/>
              <a:t>Na splacení dluhu zbývá</a:t>
            </a:r>
          </a:p>
          <a:p>
            <a:r>
              <a:rPr lang="cs-CZ" sz="2400" dirty="0" smtClean="0"/>
              <a:t>19 600 Kč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0" y="4731477"/>
            <a:ext cx="318963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Zaplaceno:</a:t>
            </a:r>
          </a:p>
          <a:p>
            <a:r>
              <a:rPr lang="cs-CZ" sz="2000" dirty="0"/>
              <a:t>6 800 </a:t>
            </a:r>
            <a:r>
              <a:rPr lang="cs-CZ" sz="2000" dirty="0" smtClean="0"/>
              <a:t>∙12= </a:t>
            </a:r>
            <a:r>
              <a:rPr lang="cs-CZ" sz="2000" dirty="0"/>
              <a:t>81 </a:t>
            </a:r>
            <a:r>
              <a:rPr lang="cs-CZ" sz="2000" dirty="0" smtClean="0"/>
              <a:t>600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765" y="5085420"/>
            <a:ext cx="4068452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Po 1. roce splácení je výše hypotéky 980 400 Kč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193" y="4204856"/>
            <a:ext cx="316835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62 </a:t>
            </a:r>
            <a:r>
              <a:rPr lang="cs-CZ" sz="2400" b="1" u="sng" dirty="0" smtClean="0"/>
              <a:t>000Kč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36614"/>
            <a:ext cx="3178993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1. 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5981749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Jaká bude situace po dalším roce ?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0193" y="3068960"/>
            <a:ext cx="3178994" cy="1015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3553" y="4204855"/>
            <a:ext cx="3205634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3553" y="4731477"/>
            <a:ext cx="3205634" cy="7051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7405" y="5436614"/>
            <a:ext cx="3291139" cy="830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54089" y="3076073"/>
            <a:ext cx="3874756" cy="8282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28914" y="3901331"/>
            <a:ext cx="3985280" cy="3665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67765" y="4332038"/>
            <a:ext cx="3874756" cy="3665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54089" y="4666520"/>
            <a:ext cx="3874756" cy="3665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98826" y="5039139"/>
            <a:ext cx="4244145" cy="9426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50485" y="6076381"/>
            <a:ext cx="4392487" cy="2692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07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Mladý má hypotéční úvěr ve výši 1 000 000 Kč při úrokové míře 6,2%. Banka mu stanovila měsíční splátky 6 800 Kč. Kolik z peněz, které během prvního roku zaplatil posloužilo ke splacení úvěru, kolik peněz se spotřebovalo na zaplacení úroku? Kolik činí po roce výše půjčky?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193" y="3068960"/>
            <a:ext cx="3168352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k…..1 000 000 Kč</a:t>
            </a:r>
          </a:p>
          <a:p>
            <a:r>
              <a:rPr lang="cs-CZ" sz="2000" dirty="0" smtClean="0"/>
              <a:t>p…..6,2%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 = 6,2∙10000=62000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54089" y="3143027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splacení úroku za 1. rok se spotřebovalo</a:t>
            </a:r>
          </a:p>
          <a:p>
            <a:r>
              <a:rPr lang="cs-CZ" sz="2400" dirty="0" smtClean="0"/>
              <a:t>62 000 Kč</a:t>
            </a:r>
          </a:p>
          <a:p>
            <a:r>
              <a:rPr lang="cs-CZ" sz="2400" dirty="0" smtClean="0"/>
              <a:t>Na splacení dluhu zbývá</a:t>
            </a:r>
          </a:p>
          <a:p>
            <a:r>
              <a:rPr lang="cs-CZ" sz="2400" dirty="0" smtClean="0"/>
              <a:t>19 600 Kč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0" y="4731477"/>
            <a:ext cx="318963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Zaplaceno:</a:t>
            </a:r>
          </a:p>
          <a:p>
            <a:r>
              <a:rPr lang="cs-CZ" sz="2000" dirty="0"/>
              <a:t>6 800 </a:t>
            </a:r>
            <a:r>
              <a:rPr lang="cs-CZ" sz="2000" dirty="0" smtClean="0"/>
              <a:t>∙12= </a:t>
            </a:r>
            <a:r>
              <a:rPr lang="cs-CZ" sz="2000" dirty="0"/>
              <a:t>81 </a:t>
            </a:r>
            <a:r>
              <a:rPr lang="cs-CZ" sz="2000" dirty="0" smtClean="0"/>
              <a:t>600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765" y="5085420"/>
            <a:ext cx="4068452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Po 1. roce splácení je výše hypotéky 980 400 Kč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193" y="4204856"/>
            <a:ext cx="316835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62 </a:t>
            </a:r>
            <a:r>
              <a:rPr lang="cs-CZ" sz="2400" b="1" u="sng" dirty="0" smtClean="0"/>
              <a:t>000Kč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36614"/>
            <a:ext cx="3178993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1. 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5981749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Jaká bude situace po dalším roce ?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7789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prvním roce splácení zbývá dluh 980 400 Kč, úroková míra 6,2%. </a:t>
            </a:r>
            <a:r>
              <a:rPr lang="cs-CZ" sz="2400" dirty="0"/>
              <a:t>M</a:t>
            </a:r>
            <a:r>
              <a:rPr lang="cs-CZ" sz="2400" dirty="0" smtClean="0"/>
              <a:t>ěsíční splátky 6 800 Kč. Kolik z peněz, které během druhého roku zaplatil posloužilo ke splacení úvěru, kolik peněz se spotřebovalo na zaplacení úroku? Kolik činí po 2. roce výše půjčky?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193" y="3068960"/>
            <a:ext cx="3168352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k…..980 400 Kč</a:t>
            </a:r>
          </a:p>
          <a:p>
            <a:r>
              <a:rPr lang="cs-CZ" sz="2000" dirty="0" smtClean="0"/>
              <a:t>p…..6,2%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 = 6,2∙9804=60 784,8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54089" y="3143027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splacení úroku za 2. rok se spotřebovalo</a:t>
            </a:r>
          </a:p>
          <a:p>
            <a:r>
              <a:rPr lang="cs-CZ" sz="2400" dirty="0" smtClean="0"/>
              <a:t>60 785 Kč</a:t>
            </a:r>
          </a:p>
          <a:p>
            <a:r>
              <a:rPr lang="cs-CZ" sz="2400" dirty="0" smtClean="0"/>
              <a:t>Na splacení dluhu zbývá</a:t>
            </a:r>
          </a:p>
          <a:p>
            <a:r>
              <a:rPr lang="cs-CZ" sz="2400" dirty="0"/>
              <a:t>2</a:t>
            </a:r>
            <a:r>
              <a:rPr lang="cs-CZ" sz="2400" dirty="0" smtClean="0"/>
              <a:t>0 815 Kč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0" y="4731477"/>
            <a:ext cx="318963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Zaplaceno:</a:t>
            </a:r>
          </a:p>
          <a:p>
            <a:r>
              <a:rPr lang="cs-CZ" sz="2000" dirty="0"/>
              <a:t>6 800 </a:t>
            </a:r>
            <a:r>
              <a:rPr lang="cs-CZ" sz="2000" dirty="0" smtClean="0"/>
              <a:t>∙12= </a:t>
            </a:r>
            <a:r>
              <a:rPr lang="cs-CZ" sz="2000" dirty="0"/>
              <a:t>81 </a:t>
            </a:r>
            <a:r>
              <a:rPr lang="cs-CZ" sz="2000" dirty="0" smtClean="0"/>
              <a:t>600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765" y="5085420"/>
            <a:ext cx="4068452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Po 2. roce splácení je výše hypotéky 959 585 Kč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193" y="4204856"/>
            <a:ext cx="316835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</a:t>
            </a:r>
            <a:r>
              <a:rPr lang="cs-CZ" sz="2400" b="1" u="sng" dirty="0" smtClean="0"/>
              <a:t>60 785 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36614"/>
            <a:ext cx="3178993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</a:t>
            </a:r>
            <a:r>
              <a:rPr lang="cs-CZ" sz="2400" b="1" u="sng" dirty="0" smtClean="0"/>
              <a:t>2. </a:t>
            </a:r>
            <a:r>
              <a:rPr lang="cs-CZ" sz="2400" b="1" u="sng" dirty="0"/>
              <a:t>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5981749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Jaká bude situace po dalším roce ?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0" y="3068960"/>
            <a:ext cx="3384378" cy="10435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6859" y="4144739"/>
            <a:ext cx="3384378" cy="5217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6064" y="4698737"/>
            <a:ext cx="3384378" cy="15688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80310" y="2924944"/>
            <a:ext cx="3732050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15785" y="3861047"/>
            <a:ext cx="3732050" cy="3650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09424" y="4301481"/>
            <a:ext cx="3732050" cy="3650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27603" y="4698737"/>
            <a:ext cx="3732050" cy="340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47727" y="5012297"/>
            <a:ext cx="4268689" cy="4708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6795" y="5500918"/>
            <a:ext cx="4359621" cy="4708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02260" y="5981749"/>
            <a:ext cx="4359621" cy="3412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prvním roce splácení zbývá dluh 980 400 Kč, úroková míra 6,2%. </a:t>
            </a:r>
            <a:r>
              <a:rPr lang="cs-CZ" sz="2400" dirty="0"/>
              <a:t>M</a:t>
            </a:r>
            <a:r>
              <a:rPr lang="cs-CZ" sz="2400" dirty="0" smtClean="0"/>
              <a:t>ěsíční splátky 6 500 Kč. Kolik z peněz, které během druhého roku zaplatil posloužilo ke splacení úvěru, kolik peněz se spotřebovalo na zaplacení úroku? Kolik činí po 2. roce výše půjčky?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193" y="3068960"/>
            <a:ext cx="3168352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k…..980 400 Kč</a:t>
            </a:r>
          </a:p>
          <a:p>
            <a:r>
              <a:rPr lang="cs-CZ" sz="2000" dirty="0" smtClean="0"/>
              <a:t>p…..6,2%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 = 6,2∙9804=60 784,8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54089" y="3143027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splacení úroku za 2. rok se spotřebovalo</a:t>
            </a:r>
          </a:p>
          <a:p>
            <a:r>
              <a:rPr lang="cs-CZ" sz="2400" dirty="0" smtClean="0"/>
              <a:t>60 785 Kč</a:t>
            </a:r>
          </a:p>
          <a:p>
            <a:r>
              <a:rPr lang="cs-CZ" sz="2400" dirty="0" smtClean="0"/>
              <a:t>Na splacení dluhu zbývá</a:t>
            </a:r>
          </a:p>
          <a:p>
            <a:r>
              <a:rPr lang="cs-CZ" sz="2400" dirty="0"/>
              <a:t>2</a:t>
            </a:r>
            <a:r>
              <a:rPr lang="cs-CZ" sz="2400" dirty="0" smtClean="0"/>
              <a:t>0 815 Kč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0" y="4731477"/>
            <a:ext cx="318963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Zaplaceno:</a:t>
            </a:r>
          </a:p>
          <a:p>
            <a:r>
              <a:rPr lang="cs-CZ" sz="2000" dirty="0"/>
              <a:t>6 800 </a:t>
            </a:r>
            <a:r>
              <a:rPr lang="cs-CZ" sz="2000" dirty="0" smtClean="0"/>
              <a:t>∙12= </a:t>
            </a:r>
            <a:r>
              <a:rPr lang="cs-CZ" sz="2000" dirty="0"/>
              <a:t>81 </a:t>
            </a:r>
            <a:r>
              <a:rPr lang="cs-CZ" sz="2000" dirty="0" smtClean="0"/>
              <a:t>600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765" y="5085420"/>
            <a:ext cx="4068452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Po 2. roce splácení je výše hypotéky 959 585 Kč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193" y="4204856"/>
            <a:ext cx="316835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</a:t>
            </a:r>
            <a:r>
              <a:rPr lang="cs-CZ" sz="2400" b="1" u="sng" dirty="0" smtClean="0"/>
              <a:t>60 785 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36614"/>
            <a:ext cx="3178993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</a:t>
            </a:r>
            <a:r>
              <a:rPr lang="cs-CZ" sz="2400" b="1" u="sng" dirty="0" smtClean="0"/>
              <a:t>2. </a:t>
            </a:r>
            <a:r>
              <a:rPr lang="cs-CZ" sz="2400" b="1" u="sng" dirty="0"/>
              <a:t>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5981749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Jaká bude situace po dalším roce ?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8546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60835" y="980728"/>
            <a:ext cx="3651125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k…..</a:t>
            </a:r>
            <a:r>
              <a:rPr lang="cs-CZ" sz="2000" dirty="0" smtClean="0">
                <a:solidFill>
                  <a:srgbClr val="002060"/>
                </a:solidFill>
              </a:rPr>
              <a:t>959 585 </a:t>
            </a:r>
            <a:r>
              <a:rPr lang="cs-CZ" sz="2000" dirty="0" smtClean="0">
                <a:solidFill>
                  <a:srgbClr val="002060"/>
                </a:solidFill>
              </a:rPr>
              <a:t>Kč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p…..6,2%</a:t>
            </a:r>
          </a:p>
          <a:p>
            <a:r>
              <a:rPr lang="cs-CZ" sz="2000" dirty="0">
                <a:solidFill>
                  <a:srgbClr val="002060"/>
                </a:solidFill>
              </a:rPr>
              <a:t>u</a:t>
            </a:r>
            <a:r>
              <a:rPr lang="cs-CZ" sz="2000" dirty="0" smtClean="0">
                <a:solidFill>
                  <a:srgbClr val="002060"/>
                </a:solidFill>
              </a:rPr>
              <a:t> = 6,2∙</a:t>
            </a:r>
            <a:r>
              <a:rPr lang="cs-CZ" sz="2000" dirty="0" smtClean="0">
                <a:solidFill>
                  <a:srgbClr val="002060"/>
                </a:solidFill>
              </a:rPr>
              <a:t>9595,85 = 59 494,27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526" y="4127346"/>
            <a:ext cx="37234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 splacení úroku za </a:t>
            </a:r>
            <a:r>
              <a:rPr lang="cs-CZ" sz="2000" dirty="0" smtClean="0"/>
              <a:t>3. </a:t>
            </a:r>
            <a:r>
              <a:rPr lang="cs-CZ" sz="2000" dirty="0" smtClean="0"/>
              <a:t>rok se </a:t>
            </a:r>
            <a:r>
              <a:rPr lang="cs-CZ" sz="2000" dirty="0" smtClean="0"/>
              <a:t>spotřebovalo 59 494 </a:t>
            </a:r>
            <a:r>
              <a:rPr lang="cs-CZ" sz="2000" dirty="0" smtClean="0"/>
              <a:t>Kč</a:t>
            </a:r>
          </a:p>
          <a:p>
            <a:r>
              <a:rPr lang="cs-CZ" sz="2000" dirty="0" smtClean="0"/>
              <a:t>Na splacení dluhu zbývá</a:t>
            </a:r>
          </a:p>
          <a:p>
            <a:r>
              <a:rPr lang="cs-CZ" sz="2000" dirty="0" smtClean="0"/>
              <a:t>2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dirty="0"/>
              <a:t>1</a:t>
            </a:r>
            <a:r>
              <a:rPr lang="cs-CZ" sz="2000" dirty="0" smtClean="0"/>
              <a:t>06 </a:t>
            </a:r>
            <a:r>
              <a:rPr lang="cs-CZ" sz="2000" dirty="0" smtClean="0"/>
              <a:t>Kč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442" y="2581714"/>
            <a:ext cx="371951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Zaplaceno:</a:t>
            </a:r>
          </a:p>
          <a:p>
            <a:r>
              <a:rPr lang="cs-CZ" sz="2000" dirty="0"/>
              <a:t>6 800 </a:t>
            </a:r>
            <a:r>
              <a:rPr lang="cs-CZ" sz="2000" dirty="0" smtClean="0"/>
              <a:t>∙12= </a:t>
            </a:r>
            <a:r>
              <a:rPr lang="cs-CZ" sz="2000" dirty="0"/>
              <a:t>81 </a:t>
            </a:r>
            <a:r>
              <a:rPr lang="cs-CZ" sz="2000" dirty="0" smtClean="0"/>
              <a:t>600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0835" y="5450785"/>
            <a:ext cx="3291085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Po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3.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roce splácení je výše hypotéky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937 479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Kč</a:t>
            </a:r>
            <a:endParaRPr lang="cs-CZ" sz="20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560" y="2025022"/>
            <a:ext cx="367640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</a:t>
            </a:r>
            <a:r>
              <a:rPr lang="cs-CZ" sz="2400" b="1" u="sng" dirty="0" smtClean="0"/>
              <a:t>59 494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087" y="3296349"/>
            <a:ext cx="3708872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</a:t>
            </a:r>
            <a:r>
              <a:rPr lang="cs-CZ" sz="2400" b="1" u="sng" dirty="0"/>
              <a:t>3</a:t>
            </a:r>
            <a:r>
              <a:rPr lang="cs-CZ" sz="2400" b="1" u="sng" dirty="0" smtClean="0"/>
              <a:t>. </a:t>
            </a:r>
            <a:r>
              <a:rPr lang="cs-CZ" sz="2400" b="1" u="sng" dirty="0"/>
              <a:t>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0835" y="476672"/>
            <a:ext cx="82277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002060"/>
                </a:solidFill>
              </a:rPr>
              <a:t>3.rok</a:t>
            </a:r>
            <a:endParaRPr lang="cs-CZ" sz="2000" b="1" i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476672"/>
            <a:ext cx="86409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002060"/>
                </a:solidFill>
              </a:rPr>
              <a:t>4. rok</a:t>
            </a:r>
            <a:endParaRPr lang="cs-CZ" sz="2000" b="1" i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5" y="938323"/>
            <a:ext cx="3723433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2060"/>
                </a:solidFill>
              </a:rPr>
              <a:t>k…..</a:t>
            </a:r>
            <a:r>
              <a:rPr lang="cs-CZ" sz="2000" dirty="0" smtClean="0">
                <a:solidFill>
                  <a:srgbClr val="002060"/>
                </a:solidFill>
              </a:rPr>
              <a:t>937 479 </a:t>
            </a:r>
            <a:r>
              <a:rPr lang="cs-CZ" sz="2000" dirty="0">
                <a:solidFill>
                  <a:srgbClr val="002060"/>
                </a:solidFill>
              </a:rPr>
              <a:t>Kč</a:t>
            </a:r>
          </a:p>
          <a:p>
            <a:r>
              <a:rPr lang="cs-CZ" sz="2000" dirty="0">
                <a:solidFill>
                  <a:srgbClr val="002060"/>
                </a:solidFill>
              </a:rPr>
              <a:t>p…..6,2%</a:t>
            </a:r>
          </a:p>
          <a:p>
            <a:r>
              <a:rPr lang="cs-CZ" sz="2000" dirty="0">
                <a:solidFill>
                  <a:srgbClr val="002060"/>
                </a:solidFill>
              </a:rPr>
              <a:t>u = 6,2∙</a:t>
            </a:r>
            <a:r>
              <a:rPr lang="cs-CZ" sz="2000" dirty="0" smtClean="0">
                <a:solidFill>
                  <a:srgbClr val="002060"/>
                </a:solidFill>
              </a:rPr>
              <a:t>9374,79=58 123,698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21486" y="1996391"/>
            <a:ext cx="3717961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Úrok činí </a:t>
            </a:r>
            <a:r>
              <a:rPr lang="cs-CZ" sz="2400" b="1" u="sng" dirty="0" smtClean="0"/>
              <a:t>58 124 Kč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720" y="2581714"/>
            <a:ext cx="3734728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807961" y="3296349"/>
            <a:ext cx="3631486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Splátkami za </a:t>
            </a:r>
            <a:r>
              <a:rPr lang="cs-CZ" sz="2400" b="1" u="sng" dirty="0" smtClean="0"/>
              <a:t>4. </a:t>
            </a:r>
            <a:r>
              <a:rPr lang="cs-CZ" sz="2400" b="1" u="sng" dirty="0"/>
              <a:t>rok zaplaceno 81 600 </a:t>
            </a:r>
            <a:r>
              <a:rPr lang="cs-CZ" sz="2400" b="1" u="sng" dirty="0" smtClean="0"/>
              <a:t>Kč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4127346"/>
            <a:ext cx="37234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 splacení úroku za </a:t>
            </a:r>
            <a:r>
              <a:rPr lang="cs-CZ" sz="2000" dirty="0" smtClean="0"/>
              <a:t>4. </a:t>
            </a:r>
            <a:r>
              <a:rPr lang="cs-CZ" sz="2000" dirty="0" smtClean="0"/>
              <a:t>rok se </a:t>
            </a:r>
            <a:r>
              <a:rPr lang="cs-CZ" sz="2000" dirty="0" smtClean="0"/>
              <a:t>spotřebovalo 58 124 </a:t>
            </a:r>
            <a:r>
              <a:rPr lang="cs-CZ" sz="2000" dirty="0" smtClean="0"/>
              <a:t>Kč</a:t>
            </a:r>
          </a:p>
          <a:p>
            <a:r>
              <a:rPr lang="cs-CZ" sz="2000" dirty="0" smtClean="0"/>
              <a:t>Na splacení dluhu zbývá</a:t>
            </a:r>
          </a:p>
          <a:p>
            <a:r>
              <a:rPr lang="cs-CZ" sz="2000" dirty="0" smtClean="0"/>
              <a:t>2</a:t>
            </a:r>
            <a:r>
              <a:rPr lang="cs-CZ" sz="2000" dirty="0" smtClean="0"/>
              <a:t>3</a:t>
            </a:r>
            <a:r>
              <a:rPr lang="cs-CZ" sz="2000" dirty="0" smtClean="0"/>
              <a:t> </a:t>
            </a:r>
            <a:r>
              <a:rPr lang="cs-CZ" sz="2000" dirty="0"/>
              <a:t>4</a:t>
            </a:r>
            <a:r>
              <a:rPr lang="cs-CZ" sz="2000" dirty="0" smtClean="0"/>
              <a:t>7</a:t>
            </a:r>
            <a:r>
              <a:rPr lang="cs-CZ" sz="2000" dirty="0" smtClean="0"/>
              <a:t>6 </a:t>
            </a:r>
            <a:r>
              <a:rPr lang="cs-CZ" sz="2000" dirty="0" smtClean="0"/>
              <a:t>Kč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05047" y="5492022"/>
            <a:ext cx="3291085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Po </a:t>
            </a:r>
            <a:r>
              <a:rPr lang="cs-CZ" sz="2000" dirty="0">
                <a:ln>
                  <a:solidFill>
                    <a:srgbClr val="FF0000"/>
                  </a:solidFill>
                </a:ln>
              </a:rPr>
              <a:t>4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.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roce splácení je výše hypotéky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914 003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Kč</a:t>
            </a:r>
            <a:endParaRPr lang="cs-CZ" sz="2000" dirty="0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73865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</TotalTime>
  <Words>1748</Words>
  <Application>Microsoft Office PowerPoint</Application>
  <PresentationFormat>Předvádění na obrazovce (4:3)</PresentationFormat>
  <Paragraphs>231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Základní</vt:lpstr>
      <vt:lpstr>Motiv systému Office</vt:lpstr>
      <vt:lpstr>  </vt:lpstr>
      <vt:lpstr>Prezentace aplikace PowerPoint</vt:lpstr>
      <vt:lpstr>Prezentace aplikace PowerPoint</vt:lpstr>
      <vt:lpstr>Finanční matematika 4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3</dc:title>
  <dc:creator>mrkackovav</dc:creator>
  <cp:lastModifiedBy>mrkackovav</cp:lastModifiedBy>
  <cp:revision>57</cp:revision>
  <dcterms:created xsi:type="dcterms:W3CDTF">2013-06-10T19:26:13Z</dcterms:created>
  <dcterms:modified xsi:type="dcterms:W3CDTF">2013-06-27T22:10:41Z</dcterms:modified>
</cp:coreProperties>
</file>