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9"/>
  </p:notesMasterIdLst>
  <p:sldIdLst>
    <p:sldId id="281" r:id="rId3"/>
    <p:sldId id="282" r:id="rId4"/>
    <p:sldId id="283" r:id="rId5"/>
    <p:sldId id="257" r:id="rId6"/>
    <p:sldId id="259" r:id="rId7"/>
    <p:sldId id="260" r:id="rId8"/>
    <p:sldId id="261" r:id="rId9"/>
    <p:sldId id="262" r:id="rId10"/>
    <p:sldId id="278" r:id="rId11"/>
    <p:sldId id="277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9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4A17"/>
    <a:srgbClr val="FF9999"/>
    <a:srgbClr val="FF99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47F93-2EF7-4349-8A82-CF48C30983C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E6BC53-3450-4E8F-BAAA-D8E02CB7C1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003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5D1AE-C297-4040-B3A0-B3AB45C5EC12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744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Sazbu uvádět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E6BC53-3450-4E8F-BAAA-D8E02CB7C107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500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Sazbu uvádět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E6BC53-3450-4E8F-BAAA-D8E02CB7C107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50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3B1063-5780-476A-A08B-384B7482C2DB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279DE-AF01-4E35-86D4-04A200F3CCA8}" type="datetimeFigureOut">
              <a:rPr lang="cs-CZ" smtClean="0">
                <a:solidFill>
                  <a:srgbClr val="000000"/>
                </a:solidFill>
              </a:rPr>
              <a:pPr/>
              <a:t>28.6.2013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1063-5780-476A-A08B-384B7482C2DB}" type="slidenum">
              <a:rPr lang="cs-CZ" smtClean="0">
                <a:solidFill>
                  <a:srgbClr val="D1282E"/>
                </a:solidFill>
              </a:rPr>
              <a:pPr/>
              <a:t>‹#›</a:t>
            </a:fld>
            <a:endParaRPr lang="cs-CZ">
              <a:solidFill>
                <a:srgbClr val="D1282E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966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369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217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166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735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61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648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897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400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914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80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E97B7B2B-1C51-4574-8C4C-9D110777297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864F300-7007-4F12-9E5A-9B40D23635A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26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951" y="1772816"/>
            <a:ext cx="8229600" cy="4525963"/>
          </a:xfrm>
        </p:spPr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509120"/>
            <a:ext cx="761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VY_32_INOVACE_XIII_1_20_Finanční matematika 5 – půjčky v úlohách z praxe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XIII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           Sada číslo:    1            Pořadové číslo DUM:  20 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Autor:  </a:t>
            </a:r>
            <a:r>
              <a:rPr lang="cs-CZ" dirty="0" smtClean="0">
                <a:solidFill>
                  <a:prstClr val="black"/>
                </a:solidFill>
              </a:rPr>
              <a:t>Mgr. Vlasta </a:t>
            </a:r>
            <a:r>
              <a:rPr lang="cs-CZ" dirty="0" err="1" smtClean="0">
                <a:solidFill>
                  <a:prstClr val="black"/>
                </a:solidFill>
              </a:rPr>
              <a:t>Mrkáčková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4972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Práce s letákem nabízejícím  půjčku. Postupné řešení možných úloh, kontrola údajů  z letáku a odhalování  nepřesností. Zkoumání záludností  v informacích podávaných potenciálním zákazníkům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využije dosavadní zkušenosti v řešení úlohy z praxe, odhalí  nesrovnalosti v údajích na letáku a uvědomí si, jak pečlivě je třeba podobné nabídky zkoumat.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půjčka, úroková míra, měsíční splátka, zůstatek dlužné částky, RPSN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</a:t>
            </a:r>
            <a:r>
              <a:rPr lang="cs-CZ" sz="1600" dirty="0" smtClean="0"/>
              <a:t>kalkulačka, leták finanční půjčky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</a:p>
          <a:p>
            <a:r>
              <a:rPr lang="cs-CZ" sz="1600" dirty="0" smtClean="0"/>
              <a:t>Na úvod ukážeme jen pření stranu letáku, který velkým písmem nabízí půjčku a vyzveme žáky, aby spočítali, co spočítat mohou a odhadli, co zatím nevědí. Většina žáků nesprávně odhadne dobu splácení, protože nemají zkušenost s tím, že dlouhodobější úvěry vedou k značnému nárůstu zaplacené částky. Ve druhém kroku přečteme další údaje, které jsou na letáku malým písmem a vyzveme žáky, aby spočítali průběh půjčky po jednotlivých letech. Zde je vhodné 1. rok spočítat společně a sjednotit způsob zápisu, aby se pak všem lépe kontrolovaly výpočty v dalších letech. Při těchto dalších výpočtech je vhodné kombinovat samostatnou práci žáků s kontrolou u tabule, či zápisem jednotlivými žáky na tabuli. Dojdeme k zajímavému výsledku, který je třeba řádně prodiskutovat a vést žáky k správnému posouzení, co znamená. Potom</a:t>
            </a:r>
          </a:p>
        </p:txBody>
      </p:sp>
    </p:spTree>
    <p:extLst>
      <p:ext uri="{BB962C8B-B14F-4D97-AF65-F5344CB8AC3E}">
        <p14:creationId xmlns:p14="http://schemas.microsoft.com/office/powerpoint/2010/main" val="29823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pečlivě přečteme celý zápis malým </a:t>
            </a:r>
            <a:r>
              <a:rPr lang="cs-CZ" sz="1600" dirty="0"/>
              <a:t>p</a:t>
            </a:r>
            <a:r>
              <a:rPr lang="cs-CZ" sz="1600" dirty="0" smtClean="0"/>
              <a:t>ísmem na letáku a necháme žáky formulovat vysvětlení významu přeplacené částky a pojmu RPSN, který je používán i na letáku. Znovu prodiskutujeme další nabídky z daného letáku, zhodnotíme měsíční splátky, dobu splácení a velikost výsledné zaplacené částky  a její poměr k velikosti půjčky.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5259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28601"/>
            <a:ext cx="7772400" cy="3488432"/>
          </a:xfrm>
        </p:spPr>
        <p:txBody>
          <a:bodyPr/>
          <a:lstStyle/>
          <a:p>
            <a:r>
              <a:rPr lang="cs-CZ" dirty="0" smtClean="0"/>
              <a:t>Finanční </a:t>
            </a:r>
            <a:r>
              <a:rPr lang="cs-CZ" sz="3600" dirty="0" smtClean="0"/>
              <a:t>matematika 5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Půjčky v úlohách z praxe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697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letáku se píše velkým písmem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5972" y="1226369"/>
            <a:ext cx="6160284" cy="52322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půjčíme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50 000 Kč </a:t>
            </a:r>
            <a:r>
              <a:rPr lang="cs-CZ" sz="2400" dirty="0">
                <a:solidFill>
                  <a:srgbClr val="FF0000"/>
                </a:solidFill>
              </a:rPr>
              <a:t>za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949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Kč </a:t>
            </a:r>
            <a:r>
              <a:rPr lang="cs-CZ" sz="2400" dirty="0" smtClean="0">
                <a:solidFill>
                  <a:srgbClr val="FF0000"/>
                </a:solidFill>
              </a:rPr>
              <a:t>měsíčně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5972" y="2276872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Odhadni (vypočti) délku splácení uvedené půjčky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1580" y="3068960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rok bude zaplaceno: 949 Kč ∙ 12 = 11 388 Kč</a:t>
            </a:r>
          </a:p>
          <a:p>
            <a:r>
              <a:rPr lang="cs-CZ" sz="2400" dirty="0" smtClean="0"/>
              <a:t>Doba splácení….…50 000 : 11 388 = </a:t>
            </a:r>
            <a:r>
              <a:rPr lang="cs-CZ" sz="2400" b="1" dirty="0" smtClean="0"/>
              <a:t>4,39 </a:t>
            </a:r>
            <a:r>
              <a:rPr lang="cs-CZ" sz="2400" dirty="0" smtClean="0"/>
              <a:t>(roků)</a:t>
            </a:r>
          </a:p>
          <a:p>
            <a:endParaRPr lang="cs-CZ" sz="2400" b="1" dirty="0"/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Odhad …půjčku budeme splácet nejméně 5 roků?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580" y="4897435"/>
            <a:ext cx="7128792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malém písmu najdeme, že uvedená půjčka má dobu trvání 84 měsíců a roční úrokovou míru 12,53%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68330" y="2276872"/>
            <a:ext cx="698477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91580" y="2925526"/>
            <a:ext cx="6984776" cy="6000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91580" y="3520511"/>
            <a:ext cx="6984776" cy="6000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91580" y="4115496"/>
            <a:ext cx="6984776" cy="6000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91580" y="4710480"/>
            <a:ext cx="7128792" cy="13872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8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letáku se píše velkým písmem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5972" y="1226369"/>
            <a:ext cx="6160284" cy="52322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půjčíme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50 000 Kč </a:t>
            </a:r>
            <a:r>
              <a:rPr lang="cs-CZ" sz="2400" dirty="0">
                <a:solidFill>
                  <a:srgbClr val="FF0000"/>
                </a:solidFill>
              </a:rPr>
              <a:t>za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949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Kč </a:t>
            </a:r>
            <a:r>
              <a:rPr lang="cs-CZ" sz="2400" dirty="0" smtClean="0">
                <a:solidFill>
                  <a:srgbClr val="FF0000"/>
                </a:solidFill>
              </a:rPr>
              <a:t>měsíčně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5972" y="2276872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Odhadni (vypočti) délku splácení uvedené půjčky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1580" y="3068960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rok bude zaplaceno: 949 Kč ∙ 12 = 11 388 Kč</a:t>
            </a:r>
          </a:p>
          <a:p>
            <a:r>
              <a:rPr lang="cs-CZ" sz="2400" dirty="0" smtClean="0"/>
              <a:t>Doba splácení….…50 000 : 11 388 = </a:t>
            </a:r>
            <a:r>
              <a:rPr lang="cs-CZ" sz="2400" b="1" dirty="0" smtClean="0"/>
              <a:t>4,39 </a:t>
            </a:r>
            <a:r>
              <a:rPr lang="cs-CZ" sz="2400" dirty="0" smtClean="0"/>
              <a:t>(roků)</a:t>
            </a:r>
          </a:p>
          <a:p>
            <a:endParaRPr lang="cs-CZ" sz="2400" b="1" dirty="0"/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Odhad …půjčku budeme splácet nejméně 5 roků?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580" y="4897435"/>
            <a:ext cx="7128792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malém písmu najdeme, že uvedená půjčka má dobu trvání 84 měsíců a roční úrokovou míru 12,53%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750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0202" y="1412776"/>
            <a:ext cx="7200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Malým písmem je na letáku napsáno:</a:t>
            </a:r>
          </a:p>
          <a:p>
            <a:r>
              <a:rPr lang="cs-CZ" dirty="0" smtClean="0"/>
              <a:t>Doba splácení půjčky 84 měsíců, roční úroková sazba je 12,53%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400895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Vypočítej kolik za 84 měsíců skutečně zaplatíš.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Zkontroluj pomocí výpočtů průběh splácení       půjčky. </a:t>
            </a:r>
          </a:p>
          <a:p>
            <a:r>
              <a:rPr lang="cs-CZ" sz="2400" i="1" dirty="0" smtClean="0">
                <a:solidFill>
                  <a:srgbClr val="00B050"/>
                </a:solidFill>
              </a:rPr>
              <a:t>Použij složené úrokování. </a:t>
            </a:r>
          </a:p>
          <a:p>
            <a:r>
              <a:rPr lang="cs-CZ" sz="2400" i="1" dirty="0" smtClean="0">
                <a:solidFill>
                  <a:srgbClr val="00B050"/>
                </a:solidFill>
              </a:rPr>
              <a:t>Připočítávaný úrok zaokrouhluj na celé koruny.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4271" y="2348880"/>
            <a:ext cx="6624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k…….50 000 </a:t>
            </a:r>
            <a:r>
              <a:rPr lang="cs-CZ" sz="2400" dirty="0" smtClean="0">
                <a:solidFill>
                  <a:srgbClr val="FF0000"/>
                </a:solidFill>
              </a:rPr>
              <a:t>Kč      </a:t>
            </a:r>
            <a:r>
              <a:rPr lang="cs-CZ" sz="2400" dirty="0" err="1" smtClean="0">
                <a:solidFill>
                  <a:srgbClr val="FF0000"/>
                </a:solidFill>
              </a:rPr>
              <a:t>měs</a:t>
            </a:r>
            <a:r>
              <a:rPr lang="cs-CZ" sz="2400" dirty="0">
                <a:solidFill>
                  <a:srgbClr val="FF0000"/>
                </a:solidFill>
              </a:rPr>
              <a:t>. </a:t>
            </a:r>
            <a:r>
              <a:rPr lang="cs-CZ" sz="2400" dirty="0" err="1">
                <a:solidFill>
                  <a:srgbClr val="FF0000"/>
                </a:solidFill>
              </a:rPr>
              <a:t>spl</a:t>
            </a:r>
            <a:r>
              <a:rPr lang="cs-CZ" sz="2400" dirty="0">
                <a:solidFill>
                  <a:srgbClr val="FF0000"/>
                </a:solidFill>
              </a:rPr>
              <a:t>……949 </a:t>
            </a:r>
            <a:r>
              <a:rPr lang="cs-CZ" sz="2400" dirty="0" smtClean="0">
                <a:solidFill>
                  <a:srgbClr val="FF0000"/>
                </a:solidFill>
              </a:rPr>
              <a:t>Kč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p.……12,53%         doba splácení….84 měsíců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34271" y="2314600"/>
            <a:ext cx="5760640" cy="6001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200" y="2986482"/>
            <a:ext cx="6480720" cy="6001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3870459"/>
            <a:ext cx="6840760" cy="6001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2715" y="4509120"/>
            <a:ext cx="6840760" cy="15696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57693" y="703149"/>
            <a:ext cx="6160284" cy="52322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půjčíme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50 000 Kč </a:t>
            </a:r>
            <a:r>
              <a:rPr lang="cs-CZ" sz="2400" dirty="0">
                <a:solidFill>
                  <a:srgbClr val="FF0000"/>
                </a:solidFill>
              </a:rPr>
              <a:t>za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949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Kč </a:t>
            </a:r>
            <a:r>
              <a:rPr lang="cs-CZ" sz="2400" dirty="0" smtClean="0">
                <a:solidFill>
                  <a:srgbClr val="FF0000"/>
                </a:solidFill>
              </a:rPr>
              <a:t>měsíčně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252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3274" y="1196752"/>
            <a:ext cx="7200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Malým písmem je na letáku napsáno:</a:t>
            </a:r>
          </a:p>
          <a:p>
            <a:r>
              <a:rPr lang="cs-CZ" dirty="0" smtClean="0"/>
              <a:t>Doba splácení půjčky 84 měsíců, roční úroková sazba je 12,53%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4008958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Vypočítej kolik za 84 měsíců skutečně zaplatíš.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Zkontroluj pomocí výpočtů průběh splácení       půjčky. </a:t>
            </a:r>
          </a:p>
          <a:p>
            <a:r>
              <a:rPr lang="cs-CZ" sz="2400" i="1" dirty="0" smtClean="0">
                <a:solidFill>
                  <a:srgbClr val="00B050"/>
                </a:solidFill>
              </a:rPr>
              <a:t>Použij složené úrokování. </a:t>
            </a:r>
          </a:p>
          <a:p>
            <a:r>
              <a:rPr lang="cs-CZ" sz="2400" i="1" dirty="0" smtClean="0">
                <a:solidFill>
                  <a:srgbClr val="00B050"/>
                </a:solidFill>
              </a:rPr>
              <a:t>Připočítávaný úrok zaokrouhluj na celé koruny.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3274" y="2564904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k…….50 000 </a:t>
            </a:r>
            <a:r>
              <a:rPr lang="cs-CZ" sz="2400" dirty="0" smtClean="0">
                <a:solidFill>
                  <a:srgbClr val="FF0000"/>
                </a:solidFill>
              </a:rPr>
              <a:t>Kč      </a:t>
            </a:r>
            <a:r>
              <a:rPr lang="cs-CZ" sz="2400" dirty="0" err="1" smtClean="0">
                <a:solidFill>
                  <a:srgbClr val="FF0000"/>
                </a:solidFill>
              </a:rPr>
              <a:t>měs</a:t>
            </a:r>
            <a:r>
              <a:rPr lang="cs-CZ" sz="2400" dirty="0">
                <a:solidFill>
                  <a:srgbClr val="FF0000"/>
                </a:solidFill>
              </a:rPr>
              <a:t>. </a:t>
            </a:r>
            <a:r>
              <a:rPr lang="cs-CZ" sz="2400" dirty="0" err="1">
                <a:solidFill>
                  <a:srgbClr val="FF0000"/>
                </a:solidFill>
              </a:rPr>
              <a:t>spl</a:t>
            </a:r>
            <a:r>
              <a:rPr lang="cs-CZ" sz="2400" dirty="0">
                <a:solidFill>
                  <a:srgbClr val="FF0000"/>
                </a:solidFill>
              </a:rPr>
              <a:t>……949 Kč </a:t>
            </a:r>
            <a:r>
              <a:rPr lang="cs-CZ" sz="2400" dirty="0" smtClean="0">
                <a:solidFill>
                  <a:srgbClr val="FF0000"/>
                </a:solidFill>
              </a:rPr>
              <a:t>p.……12,53%          doba splácení….84 měsíců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9449" y="764704"/>
            <a:ext cx="6160284" cy="52322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půjčíme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50 000 Kč </a:t>
            </a:r>
            <a:r>
              <a:rPr lang="cs-CZ" sz="2400" dirty="0">
                <a:solidFill>
                  <a:srgbClr val="FF0000"/>
                </a:solidFill>
              </a:rPr>
              <a:t>za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949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Kč </a:t>
            </a:r>
            <a:r>
              <a:rPr lang="cs-CZ" sz="2400" dirty="0" smtClean="0">
                <a:solidFill>
                  <a:srgbClr val="FF0000"/>
                </a:solidFill>
              </a:rPr>
              <a:t>měsíčně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69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07484"/>
            <a:ext cx="65527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2060"/>
                </a:solidFill>
              </a:rPr>
              <a:t>84 měsíců je  7 roků</a:t>
            </a:r>
          </a:p>
          <a:p>
            <a:endParaRPr lang="cs-CZ" sz="2400" u="sng" dirty="0" smtClean="0">
              <a:solidFill>
                <a:srgbClr val="002060"/>
              </a:solidFill>
            </a:endParaRPr>
          </a:p>
          <a:p>
            <a:endParaRPr lang="cs-CZ" sz="2400" dirty="0"/>
          </a:p>
          <a:p>
            <a:r>
              <a:rPr lang="cs-CZ" sz="2400" b="1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 1 rok zaplatíme 12 ∙ 949 Kč = </a:t>
            </a:r>
            <a:r>
              <a:rPr lang="cs-CZ" sz="2400" b="1" u="sng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11 388 </a:t>
            </a:r>
            <a:r>
              <a:rPr lang="cs-CZ" sz="2400" b="1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Kč</a:t>
            </a:r>
          </a:p>
          <a:p>
            <a:endParaRPr lang="cs-CZ" sz="2400" b="1" dirty="0" smtClean="0">
              <a:ln w="18000">
                <a:solidFill>
                  <a:schemeClr val="tx2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>
              <a:ln w="18000">
                <a:solidFill>
                  <a:schemeClr val="tx2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 7  let zaplatíme 7 ∙ 11 388 Kč = 79 716 Kč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15816" y="1207484"/>
            <a:ext cx="288032" cy="421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79912" y="2335654"/>
            <a:ext cx="3456384" cy="421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74262" y="3460900"/>
            <a:ext cx="3750065" cy="4213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21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07484"/>
            <a:ext cx="65527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2060"/>
                </a:solidFill>
              </a:rPr>
              <a:t>84 měsíců je  7 roků</a:t>
            </a:r>
          </a:p>
          <a:p>
            <a:endParaRPr lang="cs-CZ" sz="2400" u="sng" dirty="0" smtClean="0">
              <a:solidFill>
                <a:srgbClr val="002060"/>
              </a:solidFill>
            </a:endParaRPr>
          </a:p>
          <a:p>
            <a:endParaRPr lang="cs-CZ" sz="2400" dirty="0"/>
          </a:p>
          <a:p>
            <a:r>
              <a:rPr lang="cs-CZ" sz="2400" b="1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 1 rok zaplatíme 12 ∙ 949 Kč = </a:t>
            </a:r>
            <a:r>
              <a:rPr lang="cs-CZ" sz="2400" b="1" u="sng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11 388 </a:t>
            </a:r>
            <a:r>
              <a:rPr lang="cs-CZ" sz="2400" b="1" dirty="0" smtClean="0">
                <a:ln w="18000">
                  <a:solidFill>
                    <a:schemeClr val="tx2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Kč</a:t>
            </a:r>
          </a:p>
          <a:p>
            <a:endParaRPr lang="cs-CZ" sz="2400" b="1" dirty="0" smtClean="0">
              <a:ln w="18000">
                <a:solidFill>
                  <a:schemeClr val="tx2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>
              <a:ln w="18000">
                <a:solidFill>
                  <a:schemeClr val="tx2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 7  let zaplatíme 7 ∙ 11 388 Kč = 79 716 Kč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6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8012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59022" y="2061230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půjčka….…k…….50 000 Kč</a:t>
            </a:r>
          </a:p>
          <a:p>
            <a:r>
              <a:rPr lang="cs-CZ" sz="2400" dirty="0" smtClean="0"/>
              <a:t>u….....12,53 ∙ 500………….....6 256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1.rok………</a:t>
            </a:r>
            <a:r>
              <a:rPr lang="cs-CZ" sz="2400" dirty="0" smtClean="0">
                <a:solidFill>
                  <a:srgbClr val="FF0000"/>
                </a:solidFill>
              </a:rPr>
              <a:t>56 256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1. roce ……..……….</a:t>
            </a:r>
            <a:r>
              <a:rPr lang="cs-CZ" sz="2400" b="1" u="sng" dirty="0" smtClean="0">
                <a:solidFill>
                  <a:srgbClr val="FF0000"/>
                </a:solidFill>
              </a:rPr>
              <a:t>44 877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208259" y="2051392"/>
            <a:ext cx="5451973" cy="4581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94552" y="2509572"/>
            <a:ext cx="1201184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50535" y="2996952"/>
            <a:ext cx="3361425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94551" y="3646037"/>
            <a:ext cx="1561225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48615" y="4669813"/>
            <a:ext cx="5665681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24172" y="2509572"/>
            <a:ext cx="4392043" cy="487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55776" y="3835590"/>
            <a:ext cx="3960439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00663" y="2953329"/>
            <a:ext cx="3361425" cy="631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84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8259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50 000</a:t>
            </a:r>
            <a:r>
              <a:rPr lang="cs-CZ" sz="2400" dirty="0" smtClean="0"/>
              <a:t> Kč</a:t>
            </a:r>
          </a:p>
          <a:p>
            <a:r>
              <a:rPr lang="cs-CZ" sz="2400" dirty="0" smtClean="0"/>
              <a:t>u….....12,53 ∙ 500………….....6 256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1.rok………</a:t>
            </a:r>
            <a:r>
              <a:rPr lang="cs-CZ" sz="2400" dirty="0" smtClean="0">
                <a:solidFill>
                  <a:srgbClr val="FF0000"/>
                </a:solidFill>
              </a:rPr>
              <a:t>56 256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1. roce ……..……….</a:t>
            </a:r>
            <a:r>
              <a:rPr lang="cs-CZ" sz="2400" b="1" u="sng" dirty="0" smtClean="0">
                <a:solidFill>
                  <a:srgbClr val="FF0000"/>
                </a:solidFill>
              </a:rPr>
              <a:t>44 877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73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8259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44 877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448,77..…….....5 623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2.rok………</a:t>
            </a:r>
            <a:r>
              <a:rPr lang="cs-CZ" sz="2400" dirty="0" smtClean="0">
                <a:solidFill>
                  <a:srgbClr val="FF0000"/>
                </a:solidFill>
              </a:rPr>
              <a:t>50 500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2.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39 112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208259" y="2051392"/>
            <a:ext cx="5451973" cy="4415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506748"/>
            <a:ext cx="5595989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5423" y="3127820"/>
            <a:ext cx="3240360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775894"/>
            <a:ext cx="5595989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64243" y="4536169"/>
            <a:ext cx="2283621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3127820"/>
            <a:ext cx="3240360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47864" y="4712170"/>
            <a:ext cx="3219725" cy="56221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7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8259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44 877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448,77..…….....5 623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2.rok………</a:t>
            </a:r>
            <a:r>
              <a:rPr lang="cs-CZ" sz="2400" dirty="0" smtClean="0">
                <a:solidFill>
                  <a:srgbClr val="FF0000"/>
                </a:solidFill>
              </a:rPr>
              <a:t>50 500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2.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39 112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1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8259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39 112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391,12..…….....4 901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3.rok………</a:t>
            </a:r>
            <a:r>
              <a:rPr lang="cs-CZ" sz="2400" dirty="0" smtClean="0">
                <a:solidFill>
                  <a:srgbClr val="FF0000"/>
                </a:solidFill>
              </a:rPr>
              <a:t>44 013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3.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32 625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208259" y="1993145"/>
            <a:ext cx="5451973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7302" y="2506657"/>
            <a:ext cx="3182650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39952" y="2526192"/>
            <a:ext cx="3182650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3352" y="3061374"/>
            <a:ext cx="3182650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81425" y="3061374"/>
            <a:ext cx="2766839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90464" y="3861048"/>
            <a:ext cx="5451973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240129" y="4576693"/>
            <a:ext cx="5451973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4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8259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39 112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391,12..…….....4 901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3.rok………</a:t>
            </a:r>
            <a:r>
              <a:rPr lang="cs-CZ" sz="2400" dirty="0" smtClean="0">
                <a:solidFill>
                  <a:srgbClr val="FF0000"/>
                </a:solidFill>
              </a:rPr>
              <a:t>44 013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3.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32 625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2996952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314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32 625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326,25..…….....4 088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4.rok………</a:t>
            </a:r>
            <a:r>
              <a:rPr lang="cs-CZ" sz="2400" dirty="0" smtClean="0">
                <a:solidFill>
                  <a:srgbClr val="FF0000"/>
                </a:solidFill>
              </a:rPr>
              <a:t>36 713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4.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25 325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208259" y="2996952"/>
            <a:ext cx="53079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115616" y="2051392"/>
            <a:ext cx="5400600" cy="369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08260" y="2420888"/>
            <a:ext cx="2859684" cy="6978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44993" y="2420887"/>
            <a:ext cx="2859684" cy="6978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78946" y="3118697"/>
            <a:ext cx="3033014" cy="502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25815" y="3072763"/>
            <a:ext cx="2506425" cy="502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08259" y="3861048"/>
            <a:ext cx="5307957" cy="502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4649333"/>
            <a:ext cx="2455052" cy="502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98660" y="4614310"/>
            <a:ext cx="3233580" cy="502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42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32 625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326,25..…….....4 088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4.rok………</a:t>
            </a:r>
            <a:r>
              <a:rPr lang="cs-CZ" sz="2400" dirty="0" smtClean="0">
                <a:solidFill>
                  <a:srgbClr val="FF0000"/>
                </a:solidFill>
              </a:rPr>
              <a:t>36 713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4.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25 325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996952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05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25 325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253,25..…….....3 173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5.rok………</a:t>
            </a:r>
            <a:r>
              <a:rPr lang="cs-CZ" sz="2400" dirty="0" smtClean="0">
                <a:solidFill>
                  <a:srgbClr val="FF0000"/>
                </a:solidFill>
              </a:rPr>
              <a:t>28 498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5.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17 110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996952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115616" y="1916832"/>
            <a:ext cx="5529158" cy="5135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59350" y="2430344"/>
            <a:ext cx="2908594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2430344"/>
            <a:ext cx="2908594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594" y="3152501"/>
            <a:ext cx="3024366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11960" y="3069882"/>
            <a:ext cx="2432814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67378" y="3861048"/>
            <a:ext cx="5348838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9592" y="4652214"/>
            <a:ext cx="2448272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4652214"/>
            <a:ext cx="3168352" cy="63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88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25 325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253,25..…….....3 173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5.rok………</a:t>
            </a:r>
            <a:r>
              <a:rPr lang="cs-CZ" sz="2400" dirty="0" smtClean="0">
                <a:solidFill>
                  <a:srgbClr val="FF0000"/>
                </a:solidFill>
              </a:rPr>
              <a:t>28 498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5. roce ……..………</a:t>
            </a:r>
            <a:r>
              <a:rPr lang="cs-CZ" sz="2400" b="1" u="sng" dirty="0" smtClean="0">
                <a:solidFill>
                  <a:srgbClr val="FF0000"/>
                </a:solidFill>
              </a:rPr>
              <a:t>17 110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996952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92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17 110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171,10..…….....2 144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6.rok………</a:t>
            </a:r>
            <a:r>
              <a:rPr lang="cs-CZ" sz="2400" dirty="0" smtClean="0">
                <a:solidFill>
                  <a:srgbClr val="FF0000"/>
                </a:solidFill>
              </a:rPr>
              <a:t>19 254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6. roce ……..……..…</a:t>
            </a:r>
            <a:r>
              <a:rPr lang="cs-CZ" sz="2400" b="1" u="sng" dirty="0" smtClean="0">
                <a:solidFill>
                  <a:srgbClr val="FF0000"/>
                </a:solidFill>
              </a:rPr>
              <a:t>7 866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996952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131074" y="2051392"/>
            <a:ext cx="5385142" cy="4415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78035" y="2492897"/>
            <a:ext cx="2989909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2446475"/>
            <a:ext cx="2989909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48617" y="3099423"/>
            <a:ext cx="2989909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38526" y="3184221"/>
            <a:ext cx="2489836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62157" y="3789627"/>
            <a:ext cx="5454059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4492974"/>
            <a:ext cx="2448272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90957" y="4590915"/>
            <a:ext cx="3225259" cy="6054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18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2051392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půjčka….…k…….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17 110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171,10..…….....2 144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6.rok………</a:t>
            </a:r>
            <a:r>
              <a:rPr lang="cs-CZ" sz="2400" dirty="0" smtClean="0">
                <a:solidFill>
                  <a:srgbClr val="FF0000"/>
                </a:solidFill>
              </a:rPr>
              <a:t>19 254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po 6. roce ……..……..…</a:t>
            </a:r>
            <a:r>
              <a:rPr lang="cs-CZ" sz="2400" b="1" u="sng" dirty="0" smtClean="0">
                <a:solidFill>
                  <a:srgbClr val="FF0000"/>
                </a:solidFill>
              </a:rPr>
              <a:t>7 866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996952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04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1074" y="1700808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půjčka….…k………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7 866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78,66....……....... 986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7.rok……..…</a:t>
            </a:r>
            <a:r>
              <a:rPr lang="cs-CZ" sz="2400" dirty="0" smtClean="0">
                <a:solidFill>
                  <a:srgbClr val="FF0000"/>
                </a:solidFill>
              </a:rPr>
              <a:t>8 852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na konci 7. roku……..…</a:t>
            </a:r>
            <a:r>
              <a:rPr lang="cs-CZ" sz="2400" b="1" u="sng" dirty="0" smtClean="0">
                <a:solidFill>
                  <a:srgbClr val="FF0000"/>
                </a:solidFill>
              </a:rPr>
              <a:t>-2 536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189227" y="2708920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141061" y="5252780"/>
            <a:ext cx="6119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znamená </a:t>
            </a:r>
            <a:r>
              <a:rPr lang="cs-CZ" sz="2400" dirty="0" smtClean="0"/>
              <a:t>výsledek 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2 536 Kč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???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89227" y="1700808"/>
            <a:ext cx="5326989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1" y="2132856"/>
            <a:ext cx="2944652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16253" y="2152433"/>
            <a:ext cx="2881120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99353" y="2755388"/>
            <a:ext cx="3401245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00599" y="2803192"/>
            <a:ext cx="2447379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00038" y="3377920"/>
            <a:ext cx="5616178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99352" y="4125264"/>
            <a:ext cx="3268145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67497" y="4247728"/>
            <a:ext cx="2880767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12881" y="5252780"/>
            <a:ext cx="5535097" cy="622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66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352"/>
            <a:ext cx="100811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rok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00808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Počáteční půjčka….…k………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7 866 </a:t>
            </a:r>
            <a:r>
              <a:rPr lang="cs-CZ" sz="2400" dirty="0" smtClean="0"/>
              <a:t>Kč</a:t>
            </a:r>
          </a:p>
          <a:p>
            <a:r>
              <a:rPr lang="cs-CZ" sz="2400" dirty="0" smtClean="0"/>
              <a:t>u….....12,53 ∙ 78,66....……....... 986 Kč</a:t>
            </a:r>
          </a:p>
          <a:p>
            <a:endParaRPr lang="cs-CZ" sz="2400" dirty="0" smtClean="0"/>
          </a:p>
          <a:p>
            <a:r>
              <a:rPr lang="cs-CZ" sz="2400" dirty="0" smtClean="0"/>
              <a:t>Celkový dluh za 7.rok……..…</a:t>
            </a:r>
            <a:r>
              <a:rPr lang="cs-CZ" sz="2400" dirty="0" smtClean="0">
                <a:solidFill>
                  <a:srgbClr val="FF0000"/>
                </a:solidFill>
              </a:rPr>
              <a:t>8 852 </a:t>
            </a:r>
            <a:r>
              <a:rPr lang="cs-CZ" sz="2400" dirty="0" smtClean="0"/>
              <a:t>Kč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Splaceno……...12 ∙ 949……</a:t>
            </a:r>
            <a:r>
              <a:rPr lang="cs-CZ" sz="2400" dirty="0" smtClean="0">
                <a:solidFill>
                  <a:srgbClr val="00B050"/>
                </a:solidFill>
              </a:rPr>
              <a:t>11 388 </a:t>
            </a:r>
            <a:r>
              <a:rPr lang="cs-CZ" sz="2400" dirty="0" smtClean="0"/>
              <a:t>Kč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Dluh na konci 7. roku……..…</a:t>
            </a:r>
            <a:r>
              <a:rPr lang="cs-CZ" sz="2400" b="1" u="sng" dirty="0" smtClean="0">
                <a:solidFill>
                  <a:srgbClr val="FF0000"/>
                </a:solidFill>
              </a:rPr>
              <a:t>-2 536 Kč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2708920"/>
            <a:ext cx="51845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115616" y="522920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znamená výsledek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2 536 Kč  ???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950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056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Zaplatíme dalších 2 536 Kč navíc.</a:t>
            </a:r>
          </a:p>
          <a:p>
            <a:r>
              <a:rPr lang="cs-CZ" sz="2400" dirty="0" smtClean="0"/>
              <a:t>U půjček jsou často další poplatky –  např. za vedení účtu a podobně. Tyto další platby jsou označovány RPSN  a potenciální věřitelé v nabídkách půjček jsou ze zákona povinni, tuto sazbu uvádět.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806730"/>
            <a:ext cx="6696744" cy="1815882"/>
          </a:xfrm>
          <a:prstGeom prst="rect">
            <a:avLst/>
          </a:prstGeom>
          <a:solidFill>
            <a:srgbClr val="FFC00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Vždy si </a:t>
            </a:r>
            <a:r>
              <a:rPr lang="cs-CZ" sz="2800" u="sng" dirty="0" smtClean="0">
                <a:solidFill>
                  <a:srgbClr val="FF0000"/>
                </a:solidFill>
              </a:rPr>
              <a:t>pečlivě přečti všechny podmínky </a:t>
            </a:r>
            <a:r>
              <a:rPr lang="cs-CZ" sz="2800" dirty="0" smtClean="0"/>
              <a:t>úvěrových smluv a počítej s tím, že ten, kdo ti peníze půjčuje, na transakci musí vydělat.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755576" y="3429000"/>
            <a:ext cx="7344816" cy="25922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23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056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Zaplatíme dalších 2 536 Kč navíc.</a:t>
            </a:r>
          </a:p>
          <a:p>
            <a:r>
              <a:rPr lang="cs-CZ" sz="2400" dirty="0" smtClean="0"/>
              <a:t>U půjček jsou často další poplatky –  např. za vedení účtu a podobně. Tyto další platby jsou označovány RPSN  a potenciální věřitelé v nabídkách půjček jsou ze zákona povinni, tuto sazbu uvádět.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806730"/>
            <a:ext cx="6696744" cy="1815882"/>
          </a:xfrm>
          <a:prstGeom prst="rect">
            <a:avLst/>
          </a:prstGeom>
          <a:solidFill>
            <a:srgbClr val="FFC000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Vždy si </a:t>
            </a:r>
            <a:r>
              <a:rPr lang="cs-CZ" sz="2800" u="sng" dirty="0" smtClean="0">
                <a:solidFill>
                  <a:srgbClr val="FF0000"/>
                </a:solidFill>
              </a:rPr>
              <a:t>pečlivě přečti všechny podmínky </a:t>
            </a:r>
            <a:r>
              <a:rPr lang="cs-CZ" sz="2800" dirty="0" smtClean="0"/>
              <a:t>úvěrových smluv a počítej s tím, že ten, kdo ti peníze půjčuje, na transakci musí vydělat.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638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</TotalTime>
  <Words>1360</Words>
  <Application>Microsoft Office PowerPoint</Application>
  <PresentationFormat>Předvádění na obrazovce (4:3)</PresentationFormat>
  <Paragraphs>207</Paragraphs>
  <Slides>26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Základní</vt:lpstr>
      <vt:lpstr>Motiv systému Office</vt:lpstr>
      <vt:lpstr>  </vt:lpstr>
      <vt:lpstr>Prezentace aplikace PowerPoint</vt:lpstr>
      <vt:lpstr>Prezentace aplikace PowerPoint</vt:lpstr>
      <vt:lpstr>Finanční matematika 5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3</dc:title>
  <dc:creator>mrkackovav</dc:creator>
  <cp:lastModifiedBy>mrkackovav</cp:lastModifiedBy>
  <cp:revision>72</cp:revision>
  <dcterms:created xsi:type="dcterms:W3CDTF">2013-06-10T19:26:13Z</dcterms:created>
  <dcterms:modified xsi:type="dcterms:W3CDTF">2013-06-27T23:04:11Z</dcterms:modified>
</cp:coreProperties>
</file>