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9" r:id="rId1"/>
  </p:sldMasterIdLst>
  <p:sldIdLst>
    <p:sldId id="27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882" y="1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B4D926BC-8E78-4CCF-A7B2-8DF8460C404D}" type="datetime1">
              <a:rPr lang="en-US" smtClean="0"/>
              <a:pPr/>
              <a:t>6/27/2013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84A37A-AFC2-4A01-80A1-FC20F2C0D5BB}" type="slidenum">
              <a:rPr lang="en-US" smtClean="0"/>
              <a:pPr/>
              <a:t>‹#›</a:t>
            </a:fld>
            <a:endParaRPr lang="en-US" dirty="0"/>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cs-CZ" smtClean="0"/>
              <a:t>Kliknutím lze upravit styl.</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03250A7-F2AC-4A3A-BAC6-4433188AF404}" type="datetime1">
              <a:rPr lang="en-US" smtClean="0"/>
              <a:pPr/>
              <a:t>6/27/2013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95" name="Title 94"/>
          <p:cNvSpPr>
            <a:spLocks noGrp="1"/>
          </p:cNvSpPr>
          <p:nvPr>
            <p:ph type="title"/>
          </p:nvPr>
        </p:nvSpPr>
        <p:spPr>
          <a:xfrm>
            <a:off x="457200" y="4463568"/>
            <a:ext cx="8305800" cy="1143000"/>
          </a:xfrm>
        </p:spPr>
        <p:txBody>
          <a:bodyPr/>
          <a:lstStyle/>
          <a:p>
            <a:r>
              <a:rPr lang="cs-CZ" smtClean="0"/>
              <a:t>Kliknutím lze upravit styl.</a:t>
            </a:r>
            <a:endParaRPr lang="en-US"/>
          </a:p>
        </p:txBody>
      </p:sp>
      <p:sp>
        <p:nvSpPr>
          <p:cNvPr id="2" name="Date Placeholder 1"/>
          <p:cNvSpPr>
            <a:spLocks noGrp="1"/>
          </p:cNvSpPr>
          <p:nvPr>
            <p:ph type="dt" sz="half" idx="10"/>
          </p:nvPr>
        </p:nvSpPr>
        <p:spPr/>
        <p:txBody>
          <a:bodyPr/>
          <a:lstStyle/>
          <a:p>
            <a:fld id="{E48785BE-30D6-45E9-9828-9A90A2D6DF6D}" type="datetime1">
              <a:rPr lang="en-US" smtClean="0"/>
              <a:pPr/>
              <a:t>6/27/2013</a:t>
            </a:fld>
            <a:endParaRPr lang="en-US" dirty="0"/>
          </a:p>
        </p:txBody>
      </p:sp>
      <p:sp>
        <p:nvSpPr>
          <p:cNvPr id="91" name="Footer Placeholder 90"/>
          <p:cNvSpPr>
            <a:spLocks noGrp="1"/>
          </p:cNvSpPr>
          <p:nvPr>
            <p:ph type="ftr" sz="quarter" idx="11"/>
          </p:nvPr>
        </p:nvSpPr>
        <p:spPr/>
        <p:txBody>
          <a:bodyPr/>
          <a:lstStyle/>
          <a:p>
            <a:endParaRPr lang="en-US" dirty="0"/>
          </a:p>
        </p:txBody>
      </p:sp>
      <p:sp>
        <p:nvSpPr>
          <p:cNvPr id="92" name="Slide Number Placeholder 91"/>
          <p:cNvSpPr>
            <a:spLocks noGrp="1"/>
          </p:cNvSpPr>
          <p:nvPr>
            <p:ph type="sldNum" sz="quarter" idx="12"/>
          </p:nvPr>
        </p:nvSpPr>
        <p:spPr/>
        <p:txBody>
          <a:bodyPr/>
          <a:lstStyle/>
          <a:p>
            <a:fld id="{FA84A37A-AFC2-4A01-80A1-FC20F2C0D5BB}"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Date Placeholder 4"/>
          <p:cNvSpPr>
            <a:spLocks noGrp="1"/>
          </p:cNvSpPr>
          <p:nvPr>
            <p:ph type="dt" sz="half" idx="10"/>
          </p:nvPr>
        </p:nvSpPr>
        <p:spPr/>
        <p:txBody>
          <a:bodyPr/>
          <a:lstStyle/>
          <a:p>
            <a:fld id="{69F603B8-852C-4305-A8B5-259A7A1815FE}" type="datetime1">
              <a:rPr lang="en-US" smtClean="0"/>
              <a:pPr/>
              <a:t>6/27/2013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Date Placeholder 6"/>
          <p:cNvSpPr>
            <a:spLocks noGrp="1"/>
          </p:cNvSpPr>
          <p:nvPr>
            <p:ph type="dt" sz="half" idx="10"/>
          </p:nvPr>
        </p:nvSpPr>
        <p:spPr/>
        <p:txBody>
          <a:bodyPr/>
          <a:lstStyle/>
          <a:p>
            <a:fld id="{533025EA-66B7-4B75-BC7E-E841861BC2EE}" type="datetime1">
              <a:rPr lang="en-US" smtClean="0"/>
              <a:pPr/>
              <a:t>6/27/2013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7A0C081B-7565-4E7A-9F9F-F1076E2DDB85}" type="datetime1">
              <a:rPr lang="en-US" smtClean="0"/>
              <a:pPr/>
              <a:t>6/27/2013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00E28A-3A4F-4E6B-B567-EC8C4C5EF7EB}" type="datetime1">
              <a:rPr lang="en-US" smtClean="0"/>
              <a:pPr/>
              <a:t>6/27/2013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FC6F08A9-3E88-45E3-A460-6C4313B1A85D}" type="datetime1">
              <a:rPr lang="en-US" smtClean="0"/>
              <a:pPr/>
              <a:t>6/27/2013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84A37A-AFC2-4A01-80A1-FC20F2C0D5BB}" type="slidenum">
              <a:rPr lang="en-US" smtClean="0"/>
              <a:pPr/>
              <a:t>‹#›</a:t>
            </a:fld>
            <a:endParaRPr lang="en-US"/>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cs-CZ" smtClean="0"/>
              <a:t>Kliknutím lze upravit styl.</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a:p>
        </p:txBody>
      </p:sp>
      <p:sp>
        <p:nvSpPr>
          <p:cNvPr id="5" name="Date Placeholder 4"/>
          <p:cNvSpPr>
            <a:spLocks noGrp="1"/>
          </p:cNvSpPr>
          <p:nvPr>
            <p:ph type="dt" sz="half" idx="10"/>
          </p:nvPr>
        </p:nvSpPr>
        <p:spPr/>
        <p:txBody>
          <a:bodyPr/>
          <a:lstStyle/>
          <a:p>
            <a:fld id="{B121CF1C-1A92-4FD7-820B-88967322F7A9}" type="datetime1">
              <a:rPr lang="en-US" smtClean="0"/>
              <a:pPr/>
              <a:t>6/27/2013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84A37A-AFC2-4A01-80A1-FC20F2C0D5BB}" type="slidenum">
              <a:rPr lang="en-US" smtClean="0"/>
              <a:pPr/>
              <a:t>‹#›</a:t>
            </a:fld>
            <a:endParaRPr lang="en-US"/>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cs-CZ" smtClean="0"/>
              <a:t>Kliknutím lze upravit styl.</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95372853-67FE-4B33-8352-7E4108629A36}" type="datetime1">
              <a:rPr lang="en-US" smtClean="0"/>
              <a:pPr/>
              <a:t>6/27/2013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84A37A-AFC2-4A01-80A1-FC20F2C0D5B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08F43FD-ABDB-43CF-A014-C9419E2A3211}" type="datetime1">
              <a:rPr lang="en-US" smtClean="0"/>
              <a:pPr/>
              <a:t>6/27/2013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84A37A-AFC2-4A01-80A1-FC20F2C0D5B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E48785BE-30D6-45E9-9828-9A90A2D6DF6D}" type="datetime1">
              <a:rPr lang="en-US" smtClean="0"/>
              <a:pPr/>
              <a:t>6/27/2013</a:t>
            </a:fld>
            <a:endParaRPr lang="en-US" dirty="0"/>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US" dirty="0"/>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FA84A37A-AFC2-4A01-80A1-FC20F2C0D5BB}"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hf sldNum="0" hdr="0" ftr="0" dt="0"/>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kt 1"/>
          <p:cNvGraphicFramePr>
            <a:graphicFrameLocks noChangeAspect="1"/>
          </p:cNvGraphicFramePr>
          <p:nvPr>
            <p:extLst>
              <p:ext uri="{D42A27DB-BD31-4B8C-83A1-F6EECF244321}">
                <p14:modId xmlns:p14="http://schemas.microsoft.com/office/powerpoint/2010/main" val="1963843296"/>
              </p:ext>
            </p:extLst>
          </p:nvPr>
        </p:nvGraphicFramePr>
        <p:xfrm>
          <a:off x="2339752" y="253612"/>
          <a:ext cx="4392488" cy="6250566"/>
        </p:xfrm>
        <a:graphic>
          <a:graphicData uri="http://schemas.openxmlformats.org/presentationml/2006/ole">
            <mc:AlternateContent xmlns:mc="http://schemas.openxmlformats.org/markup-compatibility/2006">
              <mc:Choice xmlns:v="urn:schemas-microsoft-com:vml" Requires="v">
                <p:oleObj spid="_x0000_s1026" name="Dokument" r:id="rId3" imgW="5889940" imgH="8382628" progId="Word.Document.12">
                  <p:embed/>
                </p:oleObj>
              </mc:Choice>
              <mc:Fallback>
                <p:oleObj name="Dokument" r:id="rId3" imgW="5889940" imgH="8382628" progId="Word.Document.12">
                  <p:embed/>
                  <p:pic>
                    <p:nvPicPr>
                      <p:cNvPr id="0" name=""/>
                      <p:cNvPicPr/>
                      <p:nvPr/>
                    </p:nvPicPr>
                    <p:blipFill>
                      <a:blip r:embed="rId4"/>
                      <a:stretch>
                        <a:fillRect/>
                      </a:stretch>
                    </p:blipFill>
                    <p:spPr>
                      <a:xfrm>
                        <a:off x="2339752" y="253612"/>
                        <a:ext cx="4392488" cy="6250566"/>
                      </a:xfrm>
                      <a:prstGeom prst="rect">
                        <a:avLst/>
                      </a:prstGeom>
                    </p:spPr>
                  </p:pic>
                </p:oleObj>
              </mc:Fallback>
            </mc:AlternateContent>
          </a:graphicData>
        </a:graphic>
      </p:graphicFrame>
    </p:spTree>
    <p:extLst>
      <p:ext uri="{BB962C8B-B14F-4D97-AF65-F5344CB8AC3E}">
        <p14:creationId xmlns:p14="http://schemas.microsoft.com/office/powerpoint/2010/main" val="804478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ctrTitle"/>
          </p:nvPr>
        </p:nvSpPr>
        <p:spPr>
          <a:xfrm>
            <a:off x="0" y="2348880"/>
            <a:ext cx="4847456" cy="2088232"/>
          </a:xfrm>
        </p:spPr>
        <p:txBody>
          <a:bodyPr>
            <a:normAutofit fontScale="90000"/>
          </a:bodyPr>
          <a:lstStyle/>
          <a:p>
            <a:r>
              <a:rPr lang="cs-CZ" sz="6000" dirty="0" err="1"/>
              <a:t>AutoCad</a:t>
            </a:r>
            <a:r>
              <a:rPr lang="cs-CZ" sz="6000" dirty="0"/>
              <a:t> </a:t>
            </a:r>
            <a:r>
              <a:rPr lang="cs-CZ" sz="6000" dirty="0" smtClean="0"/>
              <a:t>2012</a:t>
            </a:r>
            <a:r>
              <a:rPr lang="cs-CZ" sz="5400" dirty="0" smtClean="0"/>
              <a:t/>
            </a:r>
            <a:br>
              <a:rPr lang="cs-CZ" sz="5400" dirty="0" smtClean="0"/>
            </a:br>
            <a:r>
              <a:rPr lang="cs-CZ" sz="6000" dirty="0" smtClean="0"/>
              <a:t>Hladiny</a:t>
            </a:r>
            <a:r>
              <a:rPr lang="cs-CZ" sz="4400" dirty="0"/>
              <a:t/>
            </a:r>
            <a:br>
              <a:rPr lang="cs-CZ" sz="4400" dirty="0"/>
            </a:br>
            <a:endParaRPr lang="cs-CZ" sz="4400" dirty="0"/>
          </a:p>
        </p:txBody>
      </p:sp>
    </p:spTree>
    <p:extLst>
      <p:ext uri="{BB962C8B-B14F-4D97-AF65-F5344CB8AC3E}">
        <p14:creationId xmlns:p14="http://schemas.microsoft.com/office/powerpoint/2010/main" val="25692592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364014"/>
            <a:ext cx="2160240" cy="584775"/>
          </a:xfrm>
          <a:prstGeom prst="rect">
            <a:avLst/>
          </a:prstGeom>
        </p:spPr>
        <p:txBody>
          <a:bodyPr wrap="square">
            <a:spAutoFit/>
          </a:bodyPr>
          <a:lstStyle/>
          <a:p>
            <a:r>
              <a:rPr lang="cs-CZ" sz="3200" b="1" dirty="0"/>
              <a:t>Hladina</a:t>
            </a:r>
            <a:endParaRPr lang="cs-CZ" sz="3200" dirty="0"/>
          </a:p>
        </p:txBody>
      </p:sp>
      <p:sp>
        <p:nvSpPr>
          <p:cNvPr id="3" name="Obdélník 2"/>
          <p:cNvSpPr/>
          <p:nvPr/>
        </p:nvSpPr>
        <p:spPr>
          <a:xfrm>
            <a:off x="424156" y="1057849"/>
            <a:ext cx="8468324" cy="1200329"/>
          </a:xfrm>
          <a:prstGeom prst="rect">
            <a:avLst/>
          </a:prstGeom>
        </p:spPr>
        <p:txBody>
          <a:bodyPr wrap="square">
            <a:spAutoFit/>
          </a:bodyPr>
          <a:lstStyle/>
          <a:p>
            <a:r>
              <a:rPr lang="cs-CZ" sz="2400" dirty="0"/>
              <a:t>Hladinu si můžeme představit jako průhlednou folii, na které jsou nakreslené některé prvky. Hladiny pak vrstvíme na sebe a tvoříme celý výkres.</a:t>
            </a:r>
          </a:p>
        </p:txBody>
      </p:sp>
      <p:sp>
        <p:nvSpPr>
          <p:cNvPr id="4" name="Obdélník 3"/>
          <p:cNvSpPr/>
          <p:nvPr/>
        </p:nvSpPr>
        <p:spPr>
          <a:xfrm>
            <a:off x="424156" y="2276872"/>
            <a:ext cx="8108284" cy="1938992"/>
          </a:xfrm>
          <a:prstGeom prst="rect">
            <a:avLst/>
          </a:prstGeom>
        </p:spPr>
        <p:txBody>
          <a:bodyPr wrap="square">
            <a:spAutoFit/>
          </a:bodyPr>
          <a:lstStyle/>
          <a:p>
            <a:r>
              <a:rPr lang="cs-CZ" sz="2400" dirty="0"/>
              <a:t>Výhodou práce v hladinách je např. to, že některé hladiny nemusí být vždy zobrazené (hladiny, které se například týkají jiného oboru např. topení, když potřebujeme ukázat elektroinstalaci). Hladinu můžeme také uzamknout. Pak se nemusíme bát, že si prvky v uzamčené hladině omylem změníme.</a:t>
            </a:r>
          </a:p>
        </p:txBody>
      </p:sp>
      <p:sp>
        <p:nvSpPr>
          <p:cNvPr id="5" name="Obdélník 4"/>
          <p:cNvSpPr/>
          <p:nvPr/>
        </p:nvSpPr>
        <p:spPr>
          <a:xfrm>
            <a:off x="424156" y="4437112"/>
            <a:ext cx="8252300" cy="1200329"/>
          </a:xfrm>
          <a:prstGeom prst="rect">
            <a:avLst/>
          </a:prstGeom>
        </p:spPr>
        <p:txBody>
          <a:bodyPr wrap="square">
            <a:spAutoFit/>
          </a:bodyPr>
          <a:lstStyle/>
          <a:p>
            <a:r>
              <a:rPr lang="cs-CZ" sz="2400" dirty="0"/>
              <a:t>Hladina má také své vlastnosti. My pak nemusíme určovat vlastnosti jednotlivým prvkům, ale prvky si je převezmou z hladiny, do které patří.</a:t>
            </a:r>
          </a:p>
        </p:txBody>
      </p:sp>
    </p:spTree>
    <p:extLst>
      <p:ext uri="{BB962C8B-B14F-4D97-AF65-F5344CB8AC3E}">
        <p14:creationId xmlns:p14="http://schemas.microsoft.com/office/powerpoint/2010/main" val="41141866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245839"/>
            <a:ext cx="7128792" cy="461665"/>
          </a:xfrm>
          <a:prstGeom prst="rect">
            <a:avLst/>
          </a:prstGeom>
        </p:spPr>
        <p:txBody>
          <a:bodyPr wrap="square">
            <a:spAutoFit/>
          </a:bodyPr>
          <a:lstStyle/>
          <a:p>
            <a:r>
              <a:rPr lang="cs-CZ" sz="2400" dirty="0"/>
              <a:t>Hladiny nalezneme v </a:t>
            </a:r>
            <a:r>
              <a:rPr lang="cs-CZ" sz="2400" dirty="0" err="1"/>
              <a:t>ribbonu</a:t>
            </a:r>
            <a:r>
              <a:rPr lang="cs-CZ" sz="2400" dirty="0"/>
              <a:t> HLADINY</a:t>
            </a:r>
          </a:p>
        </p:txBody>
      </p:sp>
      <p:pic>
        <p:nvPicPr>
          <p:cNvPr id="3" name="Obrázek 2"/>
          <p:cNvPicPr/>
          <p:nvPr/>
        </p:nvPicPr>
        <p:blipFill>
          <a:blip r:embed="rId2">
            <a:extLst>
              <a:ext uri="{28A0092B-C50C-407E-A947-70E740481C1C}">
                <a14:useLocalDpi xmlns:a14="http://schemas.microsoft.com/office/drawing/2010/main" val="0"/>
              </a:ext>
            </a:extLst>
          </a:blip>
          <a:stretch>
            <a:fillRect/>
          </a:stretch>
        </p:blipFill>
        <p:spPr>
          <a:xfrm>
            <a:off x="309617" y="707504"/>
            <a:ext cx="8424936" cy="1440160"/>
          </a:xfrm>
          <a:prstGeom prst="rect">
            <a:avLst/>
          </a:prstGeom>
        </p:spPr>
      </p:pic>
      <p:sp>
        <p:nvSpPr>
          <p:cNvPr id="4" name="Obdélník 3"/>
          <p:cNvSpPr/>
          <p:nvPr/>
        </p:nvSpPr>
        <p:spPr>
          <a:xfrm>
            <a:off x="215516" y="2218364"/>
            <a:ext cx="8424936" cy="830997"/>
          </a:xfrm>
          <a:prstGeom prst="rect">
            <a:avLst/>
          </a:prstGeom>
        </p:spPr>
        <p:txBody>
          <a:bodyPr wrap="square">
            <a:spAutoFit/>
          </a:bodyPr>
          <a:lstStyle/>
          <a:p>
            <a:r>
              <a:rPr lang="cs-CZ" sz="2400" dirty="0"/>
              <a:t>Na obrázku je okótovaný objekt. Výkres využívá dvě hladiny OBRYS a KÓTY.</a:t>
            </a:r>
          </a:p>
        </p:txBody>
      </p:sp>
      <p:pic>
        <p:nvPicPr>
          <p:cNvPr id="5" name="Obrázek 4"/>
          <p:cNvPicPr/>
          <p:nvPr/>
        </p:nvPicPr>
        <p:blipFill>
          <a:blip r:embed="rId3">
            <a:extLst>
              <a:ext uri="{28A0092B-C50C-407E-A947-70E740481C1C}">
                <a14:useLocalDpi xmlns:a14="http://schemas.microsoft.com/office/drawing/2010/main" val="0"/>
              </a:ext>
            </a:extLst>
          </a:blip>
          <a:stretch>
            <a:fillRect/>
          </a:stretch>
        </p:blipFill>
        <p:spPr>
          <a:xfrm>
            <a:off x="323528" y="3049361"/>
            <a:ext cx="8064896" cy="3611748"/>
          </a:xfrm>
          <a:prstGeom prst="rect">
            <a:avLst/>
          </a:prstGeom>
        </p:spPr>
      </p:pic>
    </p:spTree>
    <p:extLst>
      <p:ext uri="{BB962C8B-B14F-4D97-AF65-F5344CB8AC3E}">
        <p14:creationId xmlns:p14="http://schemas.microsoft.com/office/powerpoint/2010/main" val="4203096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404664"/>
            <a:ext cx="8352928" cy="830997"/>
          </a:xfrm>
          <a:prstGeom prst="rect">
            <a:avLst/>
          </a:prstGeom>
        </p:spPr>
        <p:txBody>
          <a:bodyPr wrap="square">
            <a:spAutoFit/>
          </a:bodyPr>
          <a:lstStyle/>
          <a:p>
            <a:r>
              <a:rPr lang="cs-CZ" sz="2400" dirty="0"/>
              <a:t>Hladinu vytváříme, mažeme a určujeme její vlastnosti v panelu vlastnosti hladiny.</a:t>
            </a:r>
          </a:p>
        </p:txBody>
      </p:sp>
      <p:pic>
        <p:nvPicPr>
          <p:cNvPr id="3" name="Obrázek 2"/>
          <p:cNvPicPr/>
          <p:nvPr/>
        </p:nvPicPr>
        <p:blipFill>
          <a:blip r:embed="rId2">
            <a:extLst>
              <a:ext uri="{28A0092B-C50C-407E-A947-70E740481C1C}">
                <a14:useLocalDpi xmlns:a14="http://schemas.microsoft.com/office/drawing/2010/main" val="0"/>
              </a:ext>
            </a:extLst>
          </a:blip>
          <a:stretch>
            <a:fillRect/>
          </a:stretch>
        </p:blipFill>
        <p:spPr>
          <a:xfrm>
            <a:off x="405062" y="1235660"/>
            <a:ext cx="8343401" cy="1257235"/>
          </a:xfrm>
          <a:prstGeom prst="rect">
            <a:avLst/>
          </a:prstGeom>
        </p:spPr>
      </p:pic>
      <p:pic>
        <p:nvPicPr>
          <p:cNvPr id="4" name="Obrázek 3"/>
          <p:cNvPicPr/>
          <p:nvPr/>
        </p:nvPicPr>
        <p:blipFill>
          <a:blip r:embed="rId3">
            <a:extLst>
              <a:ext uri="{28A0092B-C50C-407E-A947-70E740481C1C}">
                <a14:useLocalDpi xmlns:a14="http://schemas.microsoft.com/office/drawing/2010/main" val="0"/>
              </a:ext>
            </a:extLst>
          </a:blip>
          <a:stretch>
            <a:fillRect/>
          </a:stretch>
        </p:blipFill>
        <p:spPr>
          <a:xfrm>
            <a:off x="395536" y="2852936"/>
            <a:ext cx="7344816" cy="3744416"/>
          </a:xfrm>
          <a:prstGeom prst="rect">
            <a:avLst/>
          </a:prstGeom>
        </p:spPr>
      </p:pic>
    </p:spTree>
    <p:extLst>
      <p:ext uri="{BB962C8B-B14F-4D97-AF65-F5344CB8AC3E}">
        <p14:creationId xmlns:p14="http://schemas.microsoft.com/office/powerpoint/2010/main" val="8619216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722313"/>
            <a:ext cx="8280920" cy="461665"/>
          </a:xfrm>
          <a:prstGeom prst="rect">
            <a:avLst/>
          </a:prstGeom>
        </p:spPr>
        <p:txBody>
          <a:bodyPr wrap="square">
            <a:spAutoFit/>
          </a:bodyPr>
          <a:lstStyle/>
          <a:p>
            <a:r>
              <a:rPr lang="cs-CZ" sz="2400" dirty="0"/>
              <a:t>Novou hladinu vytvoříme pomoci tlačítka viz. obr.</a:t>
            </a:r>
          </a:p>
        </p:txBody>
      </p:sp>
      <p:pic>
        <p:nvPicPr>
          <p:cNvPr id="3" name="Obrázek 2"/>
          <p:cNvPicPr/>
          <p:nvPr/>
        </p:nvPicPr>
        <p:blipFill>
          <a:blip r:embed="rId2">
            <a:extLst>
              <a:ext uri="{28A0092B-C50C-407E-A947-70E740481C1C}">
                <a14:useLocalDpi xmlns:a14="http://schemas.microsoft.com/office/drawing/2010/main" val="0"/>
              </a:ext>
            </a:extLst>
          </a:blip>
          <a:stretch>
            <a:fillRect/>
          </a:stretch>
        </p:blipFill>
        <p:spPr>
          <a:xfrm>
            <a:off x="296622" y="1556792"/>
            <a:ext cx="8280920" cy="3672408"/>
          </a:xfrm>
          <a:prstGeom prst="rect">
            <a:avLst/>
          </a:prstGeom>
        </p:spPr>
      </p:pic>
    </p:spTree>
    <p:extLst>
      <p:ext uri="{BB962C8B-B14F-4D97-AF65-F5344CB8AC3E}">
        <p14:creationId xmlns:p14="http://schemas.microsoft.com/office/powerpoint/2010/main" val="21991137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404664"/>
            <a:ext cx="8208912" cy="461665"/>
          </a:xfrm>
          <a:prstGeom prst="rect">
            <a:avLst/>
          </a:prstGeom>
        </p:spPr>
        <p:txBody>
          <a:bodyPr wrap="square">
            <a:spAutoFit/>
          </a:bodyPr>
          <a:lstStyle/>
          <a:p>
            <a:r>
              <a:rPr lang="cs-CZ" sz="2400" dirty="0"/>
              <a:t>Hladinu pojmenujeme </a:t>
            </a:r>
            <a:r>
              <a:rPr lang="cs-CZ" sz="2400" dirty="0" smtClean="0"/>
              <a:t>– zde OSY</a:t>
            </a:r>
            <a:endParaRPr lang="cs-CZ" sz="2400" dirty="0"/>
          </a:p>
        </p:txBody>
      </p:sp>
      <p:pic>
        <p:nvPicPr>
          <p:cNvPr id="3" name="Obrázek 2"/>
          <p:cNvPicPr/>
          <p:nvPr/>
        </p:nvPicPr>
        <p:blipFill>
          <a:blip r:embed="rId2">
            <a:extLst>
              <a:ext uri="{28A0092B-C50C-407E-A947-70E740481C1C}">
                <a14:useLocalDpi xmlns:a14="http://schemas.microsoft.com/office/drawing/2010/main" val="0"/>
              </a:ext>
            </a:extLst>
          </a:blip>
          <a:stretch>
            <a:fillRect/>
          </a:stretch>
        </p:blipFill>
        <p:spPr>
          <a:xfrm>
            <a:off x="395536" y="1098820"/>
            <a:ext cx="7848872" cy="4418411"/>
          </a:xfrm>
          <a:prstGeom prst="rect">
            <a:avLst/>
          </a:prstGeom>
        </p:spPr>
      </p:pic>
    </p:spTree>
    <p:extLst>
      <p:ext uri="{BB962C8B-B14F-4D97-AF65-F5344CB8AC3E}">
        <p14:creationId xmlns:p14="http://schemas.microsoft.com/office/powerpoint/2010/main" val="17776978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51521" y="332656"/>
            <a:ext cx="8712968" cy="830997"/>
          </a:xfrm>
          <a:prstGeom prst="rect">
            <a:avLst/>
          </a:prstGeom>
        </p:spPr>
        <p:txBody>
          <a:bodyPr wrap="square">
            <a:spAutoFit/>
          </a:bodyPr>
          <a:lstStyle/>
          <a:p>
            <a:r>
              <a:rPr lang="cs-CZ" sz="2400" dirty="0"/>
              <a:t>Vedle názvu vidíme vlastnosti hladiny</a:t>
            </a:r>
            <a:r>
              <a:rPr lang="cs-CZ" sz="2400" dirty="0" smtClean="0"/>
              <a:t>. Připomínám, že tyto vlastnosti převezmou veškeré prvky, které do hladiny nakreslíme.</a:t>
            </a:r>
            <a:endParaRPr lang="cs-CZ" sz="2400" dirty="0"/>
          </a:p>
        </p:txBody>
      </p:sp>
      <p:pic>
        <p:nvPicPr>
          <p:cNvPr id="3" name="Obrázek 2"/>
          <p:cNvPicPr/>
          <p:nvPr/>
        </p:nvPicPr>
        <p:blipFill>
          <a:blip r:embed="rId2">
            <a:extLst>
              <a:ext uri="{28A0092B-C50C-407E-A947-70E740481C1C}">
                <a14:useLocalDpi xmlns:a14="http://schemas.microsoft.com/office/drawing/2010/main" val="0"/>
              </a:ext>
            </a:extLst>
          </a:blip>
          <a:stretch>
            <a:fillRect/>
          </a:stretch>
        </p:blipFill>
        <p:spPr>
          <a:xfrm>
            <a:off x="395536" y="1412776"/>
            <a:ext cx="8208912" cy="576064"/>
          </a:xfrm>
          <a:prstGeom prst="rect">
            <a:avLst/>
          </a:prstGeom>
        </p:spPr>
      </p:pic>
      <p:pic>
        <p:nvPicPr>
          <p:cNvPr id="4" name="Obrázek 3"/>
          <p:cNvPicPr/>
          <p:nvPr/>
        </p:nvPicPr>
        <p:blipFill>
          <a:blip r:embed="rId3">
            <a:extLst>
              <a:ext uri="{28A0092B-C50C-407E-A947-70E740481C1C}">
                <a14:useLocalDpi xmlns:a14="http://schemas.microsoft.com/office/drawing/2010/main" val="0"/>
              </a:ext>
            </a:extLst>
          </a:blip>
          <a:stretch>
            <a:fillRect/>
          </a:stretch>
        </p:blipFill>
        <p:spPr>
          <a:xfrm>
            <a:off x="395536" y="2204864"/>
            <a:ext cx="576064" cy="576064"/>
          </a:xfrm>
          <a:prstGeom prst="rect">
            <a:avLst/>
          </a:prstGeom>
        </p:spPr>
      </p:pic>
      <p:pic>
        <p:nvPicPr>
          <p:cNvPr id="5" name="Obrázek 4"/>
          <p:cNvPicPr/>
          <p:nvPr/>
        </p:nvPicPr>
        <p:blipFill>
          <a:blip r:embed="rId4">
            <a:extLst>
              <a:ext uri="{28A0092B-C50C-407E-A947-70E740481C1C}">
                <a14:useLocalDpi xmlns:a14="http://schemas.microsoft.com/office/drawing/2010/main" val="0"/>
              </a:ext>
            </a:extLst>
          </a:blip>
          <a:stretch>
            <a:fillRect/>
          </a:stretch>
        </p:blipFill>
        <p:spPr>
          <a:xfrm>
            <a:off x="431616" y="3158304"/>
            <a:ext cx="539984" cy="486720"/>
          </a:xfrm>
          <a:prstGeom prst="rect">
            <a:avLst/>
          </a:prstGeom>
        </p:spPr>
      </p:pic>
      <p:pic>
        <p:nvPicPr>
          <p:cNvPr id="6" name="Obrázek 5"/>
          <p:cNvPicPr/>
          <p:nvPr/>
        </p:nvPicPr>
        <p:blipFill>
          <a:blip r:embed="rId5">
            <a:extLst>
              <a:ext uri="{28A0092B-C50C-407E-A947-70E740481C1C}">
                <a14:useLocalDpi xmlns:a14="http://schemas.microsoft.com/office/drawing/2010/main" val="0"/>
              </a:ext>
            </a:extLst>
          </a:blip>
          <a:stretch>
            <a:fillRect/>
          </a:stretch>
        </p:blipFill>
        <p:spPr>
          <a:xfrm>
            <a:off x="431616" y="4437112"/>
            <a:ext cx="539984" cy="576064"/>
          </a:xfrm>
          <a:prstGeom prst="rect">
            <a:avLst/>
          </a:prstGeom>
        </p:spPr>
      </p:pic>
      <p:pic>
        <p:nvPicPr>
          <p:cNvPr id="7" name="Obrázek 6"/>
          <p:cNvPicPr/>
          <p:nvPr/>
        </p:nvPicPr>
        <p:blipFill>
          <a:blip r:embed="rId6">
            <a:extLst>
              <a:ext uri="{28A0092B-C50C-407E-A947-70E740481C1C}">
                <a14:useLocalDpi xmlns:a14="http://schemas.microsoft.com/office/drawing/2010/main" val="0"/>
              </a:ext>
            </a:extLst>
          </a:blip>
          <a:stretch>
            <a:fillRect/>
          </a:stretch>
        </p:blipFill>
        <p:spPr>
          <a:xfrm>
            <a:off x="395536" y="5517232"/>
            <a:ext cx="720080" cy="504056"/>
          </a:xfrm>
          <a:prstGeom prst="rect">
            <a:avLst/>
          </a:prstGeom>
        </p:spPr>
      </p:pic>
      <p:sp>
        <p:nvSpPr>
          <p:cNvPr id="8" name="Obdélník 7"/>
          <p:cNvSpPr/>
          <p:nvPr/>
        </p:nvSpPr>
        <p:spPr>
          <a:xfrm>
            <a:off x="1489508" y="2077397"/>
            <a:ext cx="7128792" cy="830997"/>
          </a:xfrm>
          <a:prstGeom prst="rect">
            <a:avLst/>
          </a:prstGeom>
        </p:spPr>
        <p:txBody>
          <a:bodyPr wrap="square">
            <a:spAutoFit/>
          </a:bodyPr>
          <a:lstStyle/>
          <a:p>
            <a:r>
              <a:rPr lang="cs-CZ" sz="2400" dirty="0"/>
              <a:t>zobrazí nebo skryje hladinu (objekty v této hladině nebudou vidět)</a:t>
            </a:r>
          </a:p>
        </p:txBody>
      </p:sp>
      <p:sp>
        <p:nvSpPr>
          <p:cNvPr id="9" name="Obdélník 8"/>
          <p:cNvSpPr/>
          <p:nvPr/>
        </p:nvSpPr>
        <p:spPr>
          <a:xfrm>
            <a:off x="1489508" y="2908394"/>
            <a:ext cx="7330964" cy="1200329"/>
          </a:xfrm>
          <a:prstGeom prst="rect">
            <a:avLst/>
          </a:prstGeom>
        </p:spPr>
        <p:txBody>
          <a:bodyPr wrap="square">
            <a:spAutoFit/>
          </a:bodyPr>
          <a:lstStyle/>
          <a:p>
            <a:r>
              <a:rPr lang="cs-CZ" sz="2400" dirty="0"/>
              <a:t>zmrazení nebo rozmrazení – chová se v mnoha případech stejně jako předchozí tlačítko. Rozdíl se projeví při použití bloku, který je tvořený dalšími bloky a objekty.</a:t>
            </a:r>
          </a:p>
        </p:txBody>
      </p:sp>
      <p:sp>
        <p:nvSpPr>
          <p:cNvPr id="10" name="Obdélník 9"/>
          <p:cNvSpPr/>
          <p:nvPr/>
        </p:nvSpPr>
        <p:spPr>
          <a:xfrm>
            <a:off x="1489508" y="4437112"/>
            <a:ext cx="7128792" cy="461665"/>
          </a:xfrm>
          <a:prstGeom prst="rect">
            <a:avLst/>
          </a:prstGeom>
        </p:spPr>
        <p:txBody>
          <a:bodyPr wrap="square">
            <a:spAutoFit/>
          </a:bodyPr>
          <a:lstStyle/>
          <a:p>
            <a:r>
              <a:rPr lang="cs-CZ" sz="2400" dirty="0"/>
              <a:t>zamkne hladinu pro úpravu (objekty nelze upravovat)</a:t>
            </a:r>
          </a:p>
        </p:txBody>
      </p:sp>
      <p:sp>
        <p:nvSpPr>
          <p:cNvPr id="11" name="Obdélník 10"/>
          <p:cNvSpPr/>
          <p:nvPr/>
        </p:nvSpPr>
        <p:spPr>
          <a:xfrm>
            <a:off x="1517250" y="5194066"/>
            <a:ext cx="7087197" cy="830997"/>
          </a:xfrm>
          <a:prstGeom prst="rect">
            <a:avLst/>
          </a:prstGeom>
        </p:spPr>
        <p:txBody>
          <a:bodyPr wrap="square">
            <a:spAutoFit/>
          </a:bodyPr>
          <a:lstStyle/>
          <a:p>
            <a:r>
              <a:rPr lang="cs-CZ" sz="2400" dirty="0"/>
              <a:t>kliknutím na toto tlačítko měníme barvu objektů v příslušné hladině.</a:t>
            </a:r>
          </a:p>
        </p:txBody>
      </p:sp>
    </p:spTree>
    <p:extLst>
      <p:ext uri="{BB962C8B-B14F-4D97-AF65-F5344CB8AC3E}">
        <p14:creationId xmlns:p14="http://schemas.microsoft.com/office/powerpoint/2010/main" val="18802177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p:nvPr/>
        </p:nvPicPr>
        <p:blipFill>
          <a:blip r:embed="rId2">
            <a:extLst>
              <a:ext uri="{28A0092B-C50C-407E-A947-70E740481C1C}">
                <a14:useLocalDpi xmlns:a14="http://schemas.microsoft.com/office/drawing/2010/main" val="0"/>
              </a:ext>
            </a:extLst>
          </a:blip>
          <a:stretch>
            <a:fillRect/>
          </a:stretch>
        </p:blipFill>
        <p:spPr>
          <a:xfrm>
            <a:off x="467544" y="548680"/>
            <a:ext cx="6912768" cy="4320480"/>
          </a:xfrm>
          <a:prstGeom prst="rect">
            <a:avLst/>
          </a:prstGeom>
        </p:spPr>
      </p:pic>
      <p:pic>
        <p:nvPicPr>
          <p:cNvPr id="3" name="Obrázek 2"/>
          <p:cNvPicPr/>
          <p:nvPr/>
        </p:nvPicPr>
        <p:blipFill>
          <a:blip r:embed="rId3">
            <a:extLst>
              <a:ext uri="{28A0092B-C50C-407E-A947-70E740481C1C}">
                <a14:useLocalDpi xmlns:a14="http://schemas.microsoft.com/office/drawing/2010/main" val="0"/>
              </a:ext>
            </a:extLst>
          </a:blip>
          <a:stretch>
            <a:fillRect/>
          </a:stretch>
        </p:blipFill>
        <p:spPr>
          <a:xfrm>
            <a:off x="467544" y="5229200"/>
            <a:ext cx="1008112" cy="504056"/>
          </a:xfrm>
          <a:prstGeom prst="rect">
            <a:avLst/>
          </a:prstGeom>
        </p:spPr>
      </p:pic>
      <p:sp>
        <p:nvSpPr>
          <p:cNvPr id="4" name="Obdélník 3"/>
          <p:cNvSpPr/>
          <p:nvPr/>
        </p:nvSpPr>
        <p:spPr>
          <a:xfrm>
            <a:off x="1763688" y="5158062"/>
            <a:ext cx="6840760" cy="830997"/>
          </a:xfrm>
          <a:prstGeom prst="rect">
            <a:avLst/>
          </a:prstGeom>
        </p:spPr>
        <p:txBody>
          <a:bodyPr wrap="square">
            <a:spAutoFit/>
          </a:bodyPr>
          <a:lstStyle/>
          <a:p>
            <a:r>
              <a:rPr lang="cs-CZ" sz="2400" dirty="0"/>
              <a:t>tlačítkem měníme typ čáry. Je třeba typy čar načíst viz. </a:t>
            </a:r>
            <a:r>
              <a:rPr lang="cs-CZ" sz="2400" dirty="0" smtClean="0"/>
              <a:t>další obr</a:t>
            </a:r>
            <a:r>
              <a:rPr lang="cs-CZ" sz="2400" dirty="0"/>
              <a:t>.</a:t>
            </a:r>
          </a:p>
        </p:txBody>
      </p:sp>
    </p:spTree>
    <p:extLst>
      <p:ext uri="{BB962C8B-B14F-4D97-AF65-F5344CB8AC3E}">
        <p14:creationId xmlns:p14="http://schemas.microsoft.com/office/powerpoint/2010/main" val="15694892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p:nvPr/>
        </p:nvPicPr>
        <p:blipFill>
          <a:blip r:embed="rId2">
            <a:extLst>
              <a:ext uri="{28A0092B-C50C-407E-A947-70E740481C1C}">
                <a14:useLocalDpi xmlns:a14="http://schemas.microsoft.com/office/drawing/2010/main" val="0"/>
              </a:ext>
            </a:extLst>
          </a:blip>
          <a:stretch>
            <a:fillRect/>
          </a:stretch>
        </p:blipFill>
        <p:spPr>
          <a:xfrm>
            <a:off x="539552" y="476672"/>
            <a:ext cx="7920880" cy="5544616"/>
          </a:xfrm>
          <a:prstGeom prst="rect">
            <a:avLst/>
          </a:prstGeom>
        </p:spPr>
      </p:pic>
    </p:spTree>
    <p:extLst>
      <p:ext uri="{BB962C8B-B14F-4D97-AF65-F5344CB8AC3E}">
        <p14:creationId xmlns:p14="http://schemas.microsoft.com/office/powerpoint/2010/main" val="25218500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p:nvPr/>
        </p:nvPicPr>
        <p:blipFill>
          <a:blip r:embed="rId2">
            <a:extLst>
              <a:ext uri="{28A0092B-C50C-407E-A947-70E740481C1C}">
                <a14:useLocalDpi xmlns:a14="http://schemas.microsoft.com/office/drawing/2010/main" val="0"/>
              </a:ext>
            </a:extLst>
          </a:blip>
          <a:stretch>
            <a:fillRect/>
          </a:stretch>
        </p:blipFill>
        <p:spPr>
          <a:xfrm>
            <a:off x="539552" y="332656"/>
            <a:ext cx="936104" cy="360040"/>
          </a:xfrm>
          <a:prstGeom prst="rect">
            <a:avLst/>
          </a:prstGeom>
        </p:spPr>
      </p:pic>
      <p:sp>
        <p:nvSpPr>
          <p:cNvPr id="3" name="Obdélník 2"/>
          <p:cNvSpPr/>
          <p:nvPr/>
        </p:nvSpPr>
        <p:spPr>
          <a:xfrm>
            <a:off x="1763688" y="324245"/>
            <a:ext cx="7056784" cy="830997"/>
          </a:xfrm>
          <a:prstGeom prst="rect">
            <a:avLst/>
          </a:prstGeom>
        </p:spPr>
        <p:txBody>
          <a:bodyPr wrap="square">
            <a:spAutoFit/>
          </a:bodyPr>
          <a:lstStyle/>
          <a:p>
            <a:r>
              <a:rPr lang="cs-CZ" sz="2400" dirty="0"/>
              <a:t>tloušťka čáry. U tloušťky čáry je důležité si uvědomit, že viditelnost je dána aktivací tlačítka TLČ.</a:t>
            </a:r>
          </a:p>
        </p:txBody>
      </p:sp>
      <p:pic>
        <p:nvPicPr>
          <p:cNvPr id="4" name="Obrázek 3"/>
          <p:cNvPicPr/>
          <p:nvPr/>
        </p:nvPicPr>
        <p:blipFill>
          <a:blip r:embed="rId3">
            <a:extLst>
              <a:ext uri="{28A0092B-C50C-407E-A947-70E740481C1C}">
                <a14:useLocalDpi xmlns:a14="http://schemas.microsoft.com/office/drawing/2010/main" val="0"/>
              </a:ext>
            </a:extLst>
          </a:blip>
          <a:stretch>
            <a:fillRect/>
          </a:stretch>
        </p:blipFill>
        <p:spPr>
          <a:xfrm>
            <a:off x="539552" y="1340768"/>
            <a:ext cx="8136904" cy="1584176"/>
          </a:xfrm>
          <a:prstGeom prst="rect">
            <a:avLst/>
          </a:prstGeom>
        </p:spPr>
      </p:pic>
      <p:pic>
        <p:nvPicPr>
          <p:cNvPr id="5" name="Obrázek 4"/>
          <p:cNvPicPr/>
          <p:nvPr/>
        </p:nvPicPr>
        <p:blipFill>
          <a:blip r:embed="rId4">
            <a:extLst>
              <a:ext uri="{28A0092B-C50C-407E-A947-70E740481C1C}">
                <a14:useLocalDpi xmlns:a14="http://schemas.microsoft.com/office/drawing/2010/main" val="0"/>
              </a:ext>
            </a:extLst>
          </a:blip>
          <a:stretch>
            <a:fillRect/>
          </a:stretch>
        </p:blipFill>
        <p:spPr>
          <a:xfrm>
            <a:off x="539552" y="3295650"/>
            <a:ext cx="720080" cy="421382"/>
          </a:xfrm>
          <a:prstGeom prst="rect">
            <a:avLst/>
          </a:prstGeom>
        </p:spPr>
      </p:pic>
      <p:sp>
        <p:nvSpPr>
          <p:cNvPr id="6" name="Obdélník 5"/>
          <p:cNvSpPr/>
          <p:nvPr/>
        </p:nvSpPr>
        <p:spPr>
          <a:xfrm>
            <a:off x="1979712" y="3244334"/>
            <a:ext cx="5184576" cy="461665"/>
          </a:xfrm>
          <a:prstGeom prst="rect">
            <a:avLst/>
          </a:prstGeom>
        </p:spPr>
        <p:txBody>
          <a:bodyPr wrap="square">
            <a:spAutoFit/>
          </a:bodyPr>
          <a:lstStyle/>
          <a:p>
            <a:r>
              <a:rPr lang="cs-CZ" sz="2400" dirty="0"/>
              <a:t>nastavení průhlednosti.</a:t>
            </a:r>
          </a:p>
        </p:txBody>
      </p:sp>
      <p:sp>
        <p:nvSpPr>
          <p:cNvPr id="7" name="Obdélník 6"/>
          <p:cNvSpPr/>
          <p:nvPr/>
        </p:nvSpPr>
        <p:spPr>
          <a:xfrm>
            <a:off x="549118" y="4725144"/>
            <a:ext cx="8127338" cy="830997"/>
          </a:xfrm>
          <a:prstGeom prst="rect">
            <a:avLst/>
          </a:prstGeom>
        </p:spPr>
        <p:txBody>
          <a:bodyPr wrap="square">
            <a:spAutoFit/>
          </a:bodyPr>
          <a:lstStyle/>
          <a:p>
            <a:r>
              <a:rPr lang="cs-CZ" sz="2400" dirty="0"/>
              <a:t>Do hladiny OSY nyní nakreslíme osy kruhu na výkrese. Budeme chtít změnit barvu a typ čáry.</a:t>
            </a:r>
          </a:p>
        </p:txBody>
      </p:sp>
    </p:spTree>
    <p:extLst>
      <p:ext uri="{BB962C8B-B14F-4D97-AF65-F5344CB8AC3E}">
        <p14:creationId xmlns:p14="http://schemas.microsoft.com/office/powerpoint/2010/main" val="23261661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p:nvPr/>
        </p:nvPicPr>
        <p:blipFill>
          <a:blip r:embed="rId2">
            <a:extLst>
              <a:ext uri="{28A0092B-C50C-407E-A947-70E740481C1C}">
                <a14:useLocalDpi xmlns:a14="http://schemas.microsoft.com/office/drawing/2010/main" val="0"/>
              </a:ext>
            </a:extLst>
          </a:blip>
          <a:stretch>
            <a:fillRect/>
          </a:stretch>
        </p:blipFill>
        <p:spPr>
          <a:xfrm>
            <a:off x="395536" y="692696"/>
            <a:ext cx="7272808" cy="3024336"/>
          </a:xfrm>
          <a:prstGeom prst="rect">
            <a:avLst/>
          </a:prstGeom>
        </p:spPr>
      </p:pic>
      <p:sp>
        <p:nvSpPr>
          <p:cNvPr id="3" name="Obdélník 2"/>
          <p:cNvSpPr/>
          <p:nvPr/>
        </p:nvSpPr>
        <p:spPr>
          <a:xfrm>
            <a:off x="395536" y="4077071"/>
            <a:ext cx="4680520" cy="461665"/>
          </a:xfrm>
          <a:prstGeom prst="rect">
            <a:avLst/>
          </a:prstGeom>
        </p:spPr>
        <p:txBody>
          <a:bodyPr wrap="square">
            <a:spAutoFit/>
          </a:bodyPr>
          <a:lstStyle/>
          <a:p>
            <a:r>
              <a:rPr lang="cs-CZ" sz="2400" dirty="0"/>
              <a:t>Kreslíme do aktivní hladiny.</a:t>
            </a:r>
          </a:p>
        </p:txBody>
      </p:sp>
      <p:pic>
        <p:nvPicPr>
          <p:cNvPr id="4" name="Obrázek 3"/>
          <p:cNvPicPr/>
          <p:nvPr/>
        </p:nvPicPr>
        <p:blipFill>
          <a:blip r:embed="rId3">
            <a:extLst>
              <a:ext uri="{28A0092B-C50C-407E-A947-70E740481C1C}">
                <a14:useLocalDpi xmlns:a14="http://schemas.microsoft.com/office/drawing/2010/main" val="0"/>
              </a:ext>
            </a:extLst>
          </a:blip>
          <a:stretch>
            <a:fillRect/>
          </a:stretch>
        </p:blipFill>
        <p:spPr>
          <a:xfrm>
            <a:off x="395536" y="4538736"/>
            <a:ext cx="4824536" cy="1554560"/>
          </a:xfrm>
          <a:prstGeom prst="rect">
            <a:avLst/>
          </a:prstGeom>
        </p:spPr>
      </p:pic>
    </p:spTree>
    <p:extLst>
      <p:ext uri="{BB962C8B-B14F-4D97-AF65-F5344CB8AC3E}">
        <p14:creationId xmlns:p14="http://schemas.microsoft.com/office/powerpoint/2010/main" val="32103009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p:nvPr/>
        </p:nvPicPr>
        <p:blipFill>
          <a:blip r:embed="rId2">
            <a:extLst>
              <a:ext uri="{28A0092B-C50C-407E-A947-70E740481C1C}">
                <a14:useLocalDpi xmlns:a14="http://schemas.microsoft.com/office/drawing/2010/main" val="0"/>
              </a:ext>
            </a:extLst>
          </a:blip>
          <a:stretch>
            <a:fillRect/>
          </a:stretch>
        </p:blipFill>
        <p:spPr>
          <a:xfrm>
            <a:off x="323528" y="548680"/>
            <a:ext cx="8136904" cy="4968552"/>
          </a:xfrm>
          <a:prstGeom prst="rect">
            <a:avLst/>
          </a:prstGeom>
        </p:spPr>
      </p:pic>
    </p:spTree>
    <p:extLst>
      <p:ext uri="{BB962C8B-B14F-4D97-AF65-F5344CB8AC3E}">
        <p14:creationId xmlns:p14="http://schemas.microsoft.com/office/powerpoint/2010/main" val="30407586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332656"/>
            <a:ext cx="8280920" cy="1200329"/>
          </a:xfrm>
          <a:prstGeom prst="rect">
            <a:avLst/>
          </a:prstGeom>
        </p:spPr>
        <p:txBody>
          <a:bodyPr wrap="square">
            <a:spAutoFit/>
          </a:bodyPr>
          <a:lstStyle/>
          <a:p>
            <a:r>
              <a:rPr lang="cs-CZ" sz="2400" dirty="0"/>
              <a:t>Osy nakreslíme v hladině osy. Proto, abychom viděli, že čára os je opravdu čerchovaná, je zapotřebí změnit měřítko čar. Čáry vybereme, stiskneme CTRL + 1 a změníme měřítko.</a:t>
            </a:r>
          </a:p>
        </p:txBody>
      </p:sp>
      <p:pic>
        <p:nvPicPr>
          <p:cNvPr id="3" name="Obrázek 2"/>
          <p:cNvPicPr/>
          <p:nvPr/>
        </p:nvPicPr>
        <p:blipFill>
          <a:blip r:embed="rId2">
            <a:extLst>
              <a:ext uri="{28A0092B-C50C-407E-A947-70E740481C1C}">
                <a14:useLocalDpi xmlns:a14="http://schemas.microsoft.com/office/drawing/2010/main" val="0"/>
              </a:ext>
            </a:extLst>
          </a:blip>
          <a:stretch>
            <a:fillRect/>
          </a:stretch>
        </p:blipFill>
        <p:spPr>
          <a:xfrm>
            <a:off x="611560" y="1700808"/>
            <a:ext cx="2376264" cy="4320480"/>
          </a:xfrm>
          <a:prstGeom prst="rect">
            <a:avLst/>
          </a:prstGeom>
        </p:spPr>
      </p:pic>
      <p:pic>
        <p:nvPicPr>
          <p:cNvPr id="4" name="Obrázek 3"/>
          <p:cNvPicPr/>
          <p:nvPr/>
        </p:nvPicPr>
        <p:blipFill>
          <a:blip r:embed="rId3">
            <a:extLst>
              <a:ext uri="{28A0092B-C50C-407E-A947-70E740481C1C}">
                <a14:useLocalDpi xmlns:a14="http://schemas.microsoft.com/office/drawing/2010/main" val="0"/>
              </a:ext>
            </a:extLst>
          </a:blip>
          <a:stretch>
            <a:fillRect/>
          </a:stretch>
        </p:blipFill>
        <p:spPr>
          <a:xfrm>
            <a:off x="5004048" y="3392388"/>
            <a:ext cx="2886075" cy="2628900"/>
          </a:xfrm>
          <a:prstGeom prst="rect">
            <a:avLst/>
          </a:prstGeom>
        </p:spPr>
      </p:pic>
    </p:spTree>
    <p:extLst>
      <p:ext uri="{BB962C8B-B14F-4D97-AF65-F5344CB8AC3E}">
        <p14:creationId xmlns:p14="http://schemas.microsoft.com/office/powerpoint/2010/main" val="28151758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323528" y="332656"/>
            <a:ext cx="8496944" cy="830997"/>
          </a:xfrm>
          <a:prstGeom prst="rect">
            <a:avLst/>
          </a:prstGeom>
        </p:spPr>
        <p:txBody>
          <a:bodyPr wrap="square">
            <a:spAutoFit/>
          </a:bodyPr>
          <a:lstStyle/>
          <a:p>
            <a:r>
              <a:rPr lang="cs-CZ" sz="2400" dirty="0"/>
              <a:t>Př. Nakreslete dle předlohy. Na výkrese vytvořte 3 hladiny. </a:t>
            </a:r>
            <a:r>
              <a:rPr lang="cs-CZ" sz="2400" dirty="0" smtClean="0"/>
              <a:t/>
            </a:r>
            <a:br>
              <a:rPr lang="cs-CZ" sz="2400" dirty="0" smtClean="0"/>
            </a:br>
            <a:r>
              <a:rPr lang="cs-CZ" sz="2400" dirty="0" smtClean="0"/>
              <a:t>Obrys</a:t>
            </a:r>
            <a:r>
              <a:rPr lang="cs-CZ" sz="2400" dirty="0"/>
              <a:t>, kóty a osy.</a:t>
            </a:r>
          </a:p>
        </p:txBody>
      </p:sp>
      <p:pic>
        <p:nvPicPr>
          <p:cNvPr id="4" name="Obrázek 3"/>
          <p:cNvPicPr/>
          <p:nvPr/>
        </p:nvPicPr>
        <p:blipFill>
          <a:blip r:embed="rId2">
            <a:extLst>
              <a:ext uri="{28A0092B-C50C-407E-A947-70E740481C1C}">
                <a14:useLocalDpi xmlns:a14="http://schemas.microsoft.com/office/drawing/2010/main" val="0"/>
              </a:ext>
            </a:extLst>
          </a:blip>
          <a:stretch>
            <a:fillRect/>
          </a:stretch>
        </p:blipFill>
        <p:spPr>
          <a:xfrm>
            <a:off x="323528" y="1340768"/>
            <a:ext cx="8496944" cy="5184576"/>
          </a:xfrm>
          <a:prstGeom prst="rect">
            <a:avLst/>
          </a:prstGeom>
        </p:spPr>
      </p:pic>
    </p:spTree>
    <p:extLst>
      <p:ext uri="{BB962C8B-B14F-4D97-AF65-F5344CB8AC3E}">
        <p14:creationId xmlns:p14="http://schemas.microsoft.com/office/powerpoint/2010/main" val="4152806298"/>
      </p:ext>
    </p:extLst>
  </p:cSld>
  <p:clrMapOvr>
    <a:masterClrMapping/>
  </p:clrMapOvr>
  <p:timing>
    <p:tnLst>
      <p:par>
        <p:cTn id="1" dur="indefinite" restart="never" nodeType="tmRoot"/>
      </p:par>
    </p:tnLst>
  </p:timing>
</p:sld>
</file>

<file path=ppt/theme/theme1.xml><?xml version="1.0" encoding="utf-8"?>
<a:theme xmlns:a="http://schemas.openxmlformats.org/drawingml/2006/main" name="Došky">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21</TotalTime>
  <Words>217</Words>
  <Application>Microsoft Office PowerPoint</Application>
  <PresentationFormat>Předvádění na obrazovce (4:3)</PresentationFormat>
  <Paragraphs>22</Paragraphs>
  <Slides>15</Slides>
  <Notes>0</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15</vt:i4>
      </vt:variant>
    </vt:vector>
  </HeadingPairs>
  <TitlesOfParts>
    <vt:vector size="17" baseType="lpstr">
      <vt:lpstr>Došky</vt:lpstr>
      <vt:lpstr>Microsoft Word Document</vt:lpstr>
      <vt:lpstr>Prezentace aplikace PowerPoint</vt:lpstr>
      <vt:lpstr>AutoCad 2012 Hladiny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AutoCad 2012 Hladiny </dc:title>
  <dc:creator>administrator</dc:creator>
  <cp:lastModifiedBy>name</cp:lastModifiedBy>
  <cp:revision>5</cp:revision>
  <dcterms:created xsi:type="dcterms:W3CDTF">2013-05-26T09:19:08Z</dcterms:created>
  <dcterms:modified xsi:type="dcterms:W3CDTF">2013-06-27T07:17:09Z</dcterms:modified>
</cp:coreProperties>
</file>