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6AC27B-9A63-470C-A8D7-59A676E6498A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5D760A-8A26-4E44-AD0F-1C5F77B157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3771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5D760A-8A26-4E44-AD0F-1C5F77B157AD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3733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62270F2-374F-4491-939C-1A9E8FF6F611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AD7261A-751A-4BB9-ACE5-AD9DF1B88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62270F2-374F-4491-939C-1A9E8FF6F611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AD7261A-751A-4BB9-ACE5-AD9DF1B88A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62270F2-374F-4491-939C-1A9E8FF6F611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AD7261A-751A-4BB9-ACE5-AD9DF1B88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270F2-374F-4491-939C-1A9E8FF6F611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261A-751A-4BB9-ACE5-AD9DF1B88A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270F2-374F-4491-939C-1A9E8FF6F611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261A-751A-4BB9-ACE5-AD9DF1B88A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62270F2-374F-4491-939C-1A9E8FF6F611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AD7261A-751A-4BB9-ACE5-AD9DF1B88A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270F2-374F-4491-939C-1A9E8FF6F611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261A-751A-4BB9-ACE5-AD9DF1B88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62270F2-374F-4491-939C-1A9E8FF6F611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AD7261A-751A-4BB9-ACE5-AD9DF1B88A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62270F2-374F-4491-939C-1A9E8FF6F611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AD7261A-751A-4BB9-ACE5-AD9DF1B88A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270F2-374F-4491-939C-1A9E8FF6F611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261A-751A-4BB9-ACE5-AD9DF1B88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270F2-374F-4491-939C-1A9E8FF6F611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261A-751A-4BB9-ACE5-AD9DF1B88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62270F2-374F-4491-939C-1A9E8FF6F611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AD7261A-751A-4BB9-ACE5-AD9DF1B88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0648"/>
            <a:ext cx="7705725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39552" y="2852936"/>
            <a:ext cx="815508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>
                <a:solidFill>
                  <a:schemeClr val="accent6">
                    <a:lumMod val="75000"/>
                  </a:schemeClr>
                </a:solidFill>
              </a:rPr>
              <a:t>Název školy:   Základní škola speciální Litvínov, Šafaříkova 991</a:t>
            </a:r>
          </a:p>
          <a:p>
            <a:endParaRPr lang="cs-CZ" sz="1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1600" b="1" dirty="0" smtClean="0">
                <a:solidFill>
                  <a:schemeClr val="accent6">
                    <a:lumMod val="75000"/>
                  </a:schemeClr>
                </a:solidFill>
              </a:rPr>
              <a:t>Autor:  </a:t>
            </a:r>
            <a:r>
              <a:rPr lang="cs-CZ" sz="1600" b="1" dirty="0" smtClean="0">
                <a:solidFill>
                  <a:schemeClr val="accent1">
                    <a:lumMod val="50000"/>
                  </a:schemeClr>
                </a:solidFill>
              </a:rPr>
              <a:t>Mgr. Jaroslava Stejskalová</a:t>
            </a:r>
          </a:p>
          <a:p>
            <a:endParaRPr lang="cs-CZ" sz="1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1600" b="1" dirty="0" smtClean="0">
                <a:solidFill>
                  <a:schemeClr val="accent6">
                    <a:lumMod val="75000"/>
                  </a:schemeClr>
                </a:solidFill>
              </a:rPr>
              <a:t>Název materiálu:  VY_32_INOVACE_50_Občanská </a:t>
            </a:r>
            <a:r>
              <a:rPr lang="cs-CZ" sz="1600" b="1" dirty="0" err="1" smtClean="0">
                <a:solidFill>
                  <a:schemeClr val="accent6">
                    <a:lumMod val="75000"/>
                  </a:schemeClr>
                </a:solidFill>
              </a:rPr>
              <a:t>výchova_Morálka</a:t>
            </a:r>
            <a:r>
              <a:rPr lang="cs-CZ" sz="1600" b="1" dirty="0" smtClean="0">
                <a:solidFill>
                  <a:schemeClr val="accent6">
                    <a:lumMod val="75000"/>
                  </a:schemeClr>
                </a:solidFill>
              </a:rPr>
              <a:t> a úcta k lidem</a:t>
            </a:r>
          </a:p>
          <a:p>
            <a:r>
              <a:rPr lang="cs-CZ" sz="1600" b="1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                                                                         </a:t>
            </a:r>
          </a:p>
          <a:p>
            <a:r>
              <a:rPr lang="cs-CZ" sz="1600" b="1" dirty="0" smtClean="0">
                <a:solidFill>
                  <a:schemeClr val="accent6">
                    <a:lumMod val="75000"/>
                  </a:schemeClr>
                </a:solidFill>
              </a:rPr>
              <a:t>Téma: Morálka jako základ soužití mezi lidmi</a:t>
            </a:r>
          </a:p>
          <a:p>
            <a:r>
              <a:rPr lang="cs-CZ" sz="1600" b="1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                       </a:t>
            </a:r>
          </a:p>
          <a:p>
            <a:r>
              <a:rPr lang="cs-CZ" sz="1600" b="1" dirty="0" smtClean="0">
                <a:solidFill>
                  <a:schemeClr val="accent6">
                    <a:lumMod val="75000"/>
                  </a:schemeClr>
                </a:solidFill>
              </a:rPr>
              <a:t>Číslo projektu:   CZ.1.07/1.4./00/21.1535</a:t>
            </a:r>
            <a:endParaRPr lang="cs-CZ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7217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7705725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80937" y="2492896"/>
            <a:ext cx="828178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Anotace: Žáci se seznámí s pojmem morálka-soužití lidí ve vzájemné sebeúctě.</a:t>
            </a:r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Autor: Mgr. Jaroslava Stejskalová</a:t>
            </a:r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Jazyk: čeština</a:t>
            </a:r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Očekávaný výstup : Vysvětlit pojem morálka.</a:t>
            </a:r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Speciální vzdělávací potřeby: žádné</a:t>
            </a:r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Klíčová slova : morálka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,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úcta</a:t>
            </a:r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Druh učebního materiálu: prezentace</a:t>
            </a:r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Druh interaktivity: aktivita</a:t>
            </a:r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Cílová skupina:  žáci 2.stupně základní školy praktické</a:t>
            </a:r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Stupeň a typ vzdělávání:  základní vzdělávání - lehké mentální postižení</a:t>
            </a:r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Typická věková skupina: 14-15 let</a:t>
            </a:r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Celková velikost: 400 kB</a:t>
            </a:r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Datum: 27.6.2013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13768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260648"/>
            <a:ext cx="7992888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Morálka </a:t>
            </a:r>
          </a:p>
          <a:p>
            <a:endParaRPr lang="cs-CZ" dirty="0" smtClean="0"/>
          </a:p>
          <a:p>
            <a:r>
              <a:rPr lang="cs-CZ" dirty="0" smtClean="0"/>
              <a:t> * </a:t>
            </a:r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znamená celkovou představu správného jednání ve společnosti. Od pravidel zdvořilosti se liší tím, že se týká věcí závažných a podstatných, na druhé straně od práva se liší tím, že se nedá soudně vymáhat a na její porušení nejsou sankce (tresty)</a:t>
            </a:r>
          </a:p>
          <a:p>
            <a:endParaRPr lang="cs-CZ" b="1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cs-CZ" b="1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cs-CZ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cs-CZ" b="1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 * to, co je z vnitřního přesvědčení správné nebo naopak nepřípustné</a:t>
            </a:r>
          </a:p>
          <a:p>
            <a:endParaRPr lang="cs-CZ" b="1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cs-CZ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cs-CZ" b="1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cs-CZ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* to, čím se členové určité společnosti nebo skupiny opravdu řídí, co jejich společnost vyžaduje a co naopak odmítá.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290997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92696"/>
            <a:ext cx="1189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Morálka</a:t>
            </a:r>
            <a:endParaRPr lang="cs-CZ" b="1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2193282" y="1062028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3419872" y="1976428"/>
            <a:ext cx="1500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Soužití lidí</a:t>
            </a:r>
            <a:endParaRPr lang="cs-CZ" b="1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4572000" y="2636912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4626196" y="4005064"/>
            <a:ext cx="38352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Tolerance, úcta</a:t>
            </a:r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, zásady slušného</a:t>
            </a:r>
          </a:p>
          <a:p>
            <a:pPr algn="ctr"/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chování</a:t>
            </a:r>
            <a:endParaRPr lang="cs-CZ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91402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76672"/>
            <a:ext cx="66064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Sebeúcta </a:t>
            </a:r>
          </a:p>
          <a:p>
            <a:pPr marL="285750" indent="-285750">
              <a:buFont typeface="Arial" charset="0"/>
              <a:buChar char="•"/>
            </a:pPr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znamená důvěřovat si a mít z toho, kým jsem, uspokojení </a:t>
            </a:r>
          </a:p>
          <a:p>
            <a:pPr marL="285750" indent="-285750">
              <a:buFont typeface="Arial" charset="0"/>
              <a:buChar char="•"/>
            </a:pPr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 vážit si sám sebe jako člověka, jedinečné lidské bytosti</a:t>
            </a:r>
            <a:endParaRPr lang="cs-CZ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3284984"/>
            <a:ext cx="71287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Úcta</a:t>
            </a:r>
          </a:p>
          <a:p>
            <a:r>
              <a:rPr lang="cs-CZ" dirty="0" smtClean="0"/>
              <a:t>  </a:t>
            </a:r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* znamená trvalý vztah ocenění druhého, který se projevuje zejména ohleduplností, zdvořilostí, podporou a případně i dary</a:t>
            </a:r>
          </a:p>
          <a:p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</a:p>
          <a:p>
            <a:r>
              <a:rPr lang="cs-CZ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* klasickým výrazem úcty je například dávání přednosti („až po vás“), úklona, pozvání k jídlu nebo obdarování</a:t>
            </a:r>
          </a:p>
          <a:p>
            <a:endParaRPr lang="cs-CZ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2156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659012"/>
            <a:ext cx="7344816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Respekt</a:t>
            </a:r>
          </a:p>
          <a:p>
            <a:r>
              <a:rPr lang="cs-CZ" sz="2800" b="1" dirty="0" smtClean="0">
                <a:solidFill>
                  <a:srgbClr val="FFC000"/>
                </a:solidFill>
              </a:rPr>
              <a:t> </a:t>
            </a:r>
          </a:p>
          <a:p>
            <a:r>
              <a:rPr lang="cs-CZ" dirty="0" smtClean="0"/>
              <a:t> </a:t>
            </a:r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* je vztah mezi lidmi, uznání silných stránek osobnosti</a:t>
            </a:r>
          </a:p>
          <a:p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 * respekt předpokládá, že člověk si nedovolí uškodit jinému člověku ani fyzicky, ani psychicky</a:t>
            </a:r>
          </a:p>
          <a:p>
            <a:endParaRPr lang="cs-CZ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cs-CZ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0167" y="2724763"/>
            <a:ext cx="2597937" cy="37525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55084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04664"/>
            <a:ext cx="820891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Mezilidský vztah</a:t>
            </a:r>
          </a:p>
          <a:p>
            <a:r>
              <a:rPr lang="cs-CZ" sz="2800" dirty="0" smtClean="0"/>
              <a:t> </a:t>
            </a:r>
          </a:p>
          <a:p>
            <a:r>
              <a:rPr lang="cs-CZ" dirty="0" smtClean="0"/>
              <a:t>* je vlastnost konkrétního člověka, která se váže k jinému člověku nebo skupině lidí</a:t>
            </a:r>
          </a:p>
          <a:p>
            <a:endParaRPr lang="cs-CZ" dirty="0"/>
          </a:p>
          <a:p>
            <a:r>
              <a:rPr lang="cs-CZ" dirty="0" smtClean="0"/>
              <a:t>* je založen na schopnosti najít, budovat, udržet, případně ukončit vztah </a:t>
            </a:r>
            <a:endParaRPr lang="cs-CZ" dirty="0"/>
          </a:p>
        </p:txBody>
      </p:sp>
      <p:sp>
        <p:nvSpPr>
          <p:cNvPr id="4" name="6cípá hvězda 3"/>
          <p:cNvSpPr/>
          <p:nvPr/>
        </p:nvSpPr>
        <p:spPr>
          <a:xfrm>
            <a:off x="2915816" y="4293096"/>
            <a:ext cx="2016224" cy="1944216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/>
              <a:t>Průměrné</a:t>
            </a:r>
          </a:p>
          <a:p>
            <a:pPr algn="ctr"/>
            <a:r>
              <a:rPr lang="cs-CZ" sz="1400" b="1" dirty="0" smtClean="0"/>
              <a:t>(neutrální)</a:t>
            </a:r>
          </a:p>
          <a:p>
            <a:pPr algn="ctr"/>
            <a:r>
              <a:rPr lang="cs-CZ" sz="1400" b="1" dirty="0" smtClean="0"/>
              <a:t>vztahy</a:t>
            </a:r>
          </a:p>
        </p:txBody>
      </p:sp>
      <p:sp>
        <p:nvSpPr>
          <p:cNvPr id="5" name="Mrak 4"/>
          <p:cNvSpPr/>
          <p:nvPr/>
        </p:nvSpPr>
        <p:spPr>
          <a:xfrm>
            <a:off x="4932040" y="2894887"/>
            <a:ext cx="3024336" cy="163448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bg1"/>
                </a:solidFill>
              </a:rPr>
              <a:t>š</a:t>
            </a:r>
            <a:r>
              <a:rPr lang="cs-CZ" b="1" dirty="0" smtClean="0">
                <a:solidFill>
                  <a:schemeClr val="bg1"/>
                </a:solidFill>
              </a:rPr>
              <a:t>patné vztahy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6" name="Slunce 5"/>
          <p:cNvSpPr/>
          <p:nvPr/>
        </p:nvSpPr>
        <p:spPr>
          <a:xfrm>
            <a:off x="107504" y="2564904"/>
            <a:ext cx="3096344" cy="1944216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d</a:t>
            </a:r>
            <a:r>
              <a:rPr lang="cs-CZ" b="1" dirty="0" smtClean="0"/>
              <a:t>obré</a:t>
            </a:r>
          </a:p>
          <a:p>
            <a:pPr algn="ctr"/>
            <a:r>
              <a:rPr lang="cs-CZ" b="1" dirty="0" smtClean="0"/>
              <a:t>vztahy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739162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332656"/>
            <a:ext cx="41152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000" b="1" dirty="0" smtClean="0">
                <a:solidFill>
                  <a:srgbClr val="FFC000"/>
                </a:solidFill>
              </a:rPr>
              <a:t>Vztahy mezi lidmi ovlivňuje :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39552" y="9807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* povaha člověka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67974" y="184482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* rodina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67974" y="292116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* zvyklost, tradice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76180" y="393305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* země – zákony a normy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11552" y="1165394"/>
            <a:ext cx="3276872" cy="473326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59033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908720"/>
            <a:ext cx="5886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http://cs.wikipedia.org/wiki/Mor%C3%A1lka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395372"/>
            <a:ext cx="18213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ZDROJE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536" y="1556792"/>
            <a:ext cx="42819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http://www.magazinzdravi.cz/sebeucta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43694" y="2276872"/>
            <a:ext cx="3624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http://girls-poradna.blog.cz/0902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43694" y="2877372"/>
            <a:ext cx="4004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http://cs.wikipedia.org/wiki/Respekt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43694" y="3475167"/>
            <a:ext cx="6462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http://cs.wikipedia.org/wiki/Mezilidsk%C3%BD_vztah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49034" y="4077073"/>
            <a:ext cx="32496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http://www.vejnar.com/lide4/</a:t>
            </a:r>
          </a:p>
        </p:txBody>
      </p:sp>
    </p:spTree>
    <p:extLst>
      <p:ext uri="{BB962C8B-B14F-4D97-AF65-F5344CB8AC3E}">
        <p14:creationId xmlns:p14="http://schemas.microsoft.com/office/powerpoint/2010/main" xmlns="" val="29145802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37</TotalTime>
  <Words>401</Words>
  <Application>Microsoft Office PowerPoint</Application>
  <PresentationFormat>Předvádění na obrazovce (4:3)</PresentationFormat>
  <Paragraphs>76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Stejskalovi</dc:creator>
  <cp:lastModifiedBy>Dum</cp:lastModifiedBy>
  <cp:revision>9</cp:revision>
  <dcterms:created xsi:type="dcterms:W3CDTF">2013-06-27T19:30:21Z</dcterms:created>
  <dcterms:modified xsi:type="dcterms:W3CDTF">2013-06-28T06:05:22Z</dcterms:modified>
</cp:coreProperties>
</file>